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8" r:id="rId2"/>
    <p:sldId id="263" r:id="rId3"/>
    <p:sldId id="267" r:id="rId4"/>
    <p:sldId id="268" r:id="rId5"/>
    <p:sldId id="272" r:id="rId6"/>
    <p:sldId id="273" r:id="rId7"/>
    <p:sldId id="275" r:id="rId8"/>
    <p:sldId id="276" r:id="rId9"/>
    <p:sldId id="277" r:id="rId10"/>
    <p:sldId id="278" r:id="rId11"/>
    <p:sldId id="279" r:id="rId12"/>
    <p:sldId id="280" r:id="rId13"/>
    <p:sldId id="285" r:id="rId14"/>
    <p:sldId id="282" r:id="rId15"/>
    <p:sldId id="284" r:id="rId16"/>
    <p:sldId id="287" r:id="rId17"/>
    <p:sldId id="288" r:id="rId18"/>
    <p:sldId id="289" r:id="rId19"/>
    <p:sldId id="290" r:id="rId20"/>
    <p:sldId id="269" r:id="rId21"/>
    <p:sldId id="270" r:id="rId22"/>
    <p:sldId id="29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1" autoAdjust="0"/>
    <p:restoredTop sz="94686" autoAdjust="0"/>
  </p:normalViewPr>
  <p:slideViewPr>
    <p:cSldViewPr>
      <p:cViewPr varScale="1">
        <p:scale>
          <a:sx n="42" d="100"/>
          <a:sy n="42" d="100"/>
        </p:scale>
        <p:origin x="66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70023-821D-4750-9513-A5E089B3A188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FFA38-6B4D-42D0-AEA0-88CB02780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F89916-8090-4E5E-A0D6-C8C900E8CF9F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defTabSz="449263" eaLnBrk="1" hangingPunct="1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E580CA-0CAD-41B1-9B54-EE0CDF060EBA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defTabSz="449263" eaLnBrk="1" hangingPunct="1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FBAA8D-00CB-4E14-BE82-A1B3D44F1B02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43693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defTabSz="449263" eaLnBrk="1" hangingPunct="1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12B826B-3F90-418A-9FAC-45420863D2F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80C6CE3-EDA5-4AFD-8AD9-88457E30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31236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Заседание РМО учителей начальных классов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«Преемственность начального и среднего звена»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5157192"/>
            <a:ext cx="3600400" cy="1512168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/>
              <a:t>Докладчик: </a:t>
            </a:r>
            <a:endParaRPr lang="ru-RU" sz="2000" dirty="0" smtClean="0"/>
          </a:p>
          <a:p>
            <a:pPr algn="r"/>
            <a:r>
              <a:rPr lang="ru-RU" sz="2000" dirty="0" smtClean="0"/>
              <a:t>Учитель начальных </a:t>
            </a:r>
            <a:r>
              <a:rPr lang="ru-RU" sz="2000" dirty="0" smtClean="0"/>
              <a:t>классов </a:t>
            </a:r>
          </a:p>
          <a:p>
            <a:pPr algn="r"/>
            <a:r>
              <a:rPr lang="ru-RU" sz="2000" dirty="0" smtClean="0"/>
              <a:t>Шишлова Н.В..</a:t>
            </a:r>
            <a:endParaRPr lang="ru-RU" sz="2000" dirty="0"/>
          </a:p>
        </p:txBody>
      </p:sp>
      <p:pic>
        <p:nvPicPr>
          <p:cNvPr id="5122" name="Picture 2" descr="C:\Users\КомЛек\Desktop\Documents\портфолио ученика\все шаблоны\Картинки\0_5fa8e_77ae7dfd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645024"/>
            <a:ext cx="4464496" cy="2522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Объект 5"/>
          <p:cNvSpPr>
            <a:spLocks noGrp="1"/>
          </p:cNvSpPr>
          <p:nvPr>
            <p:ph idx="1"/>
          </p:nvPr>
        </p:nvSpPr>
        <p:spPr>
          <a:xfrm>
            <a:off x="250825" y="404813"/>
            <a:ext cx="8642350" cy="6048375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Преемственность предполагает принятие общих для всех ступеней </a:t>
            </a:r>
            <a:r>
              <a:rPr lang="ru-RU" sz="4000" b="1" dirty="0" smtClean="0">
                <a:solidFill>
                  <a:srgbClr val="AE1A16"/>
                </a:solidFill>
              </a:rPr>
              <a:t>основной идеи, содержания образования, методов, организационных форм обучения и воспитания, методики определения результативности.</a:t>
            </a:r>
            <a:endParaRPr lang="ru-RU" sz="4000" dirty="0" smtClean="0">
              <a:solidFill>
                <a:srgbClr val="AE1A16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</a:rPr>
              <a:t>   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200" b="1" dirty="0" smtClean="0">
              <a:solidFill>
                <a:schemeClr val="bg1"/>
              </a:solidFill>
            </a:endParaRPr>
          </a:p>
        </p:txBody>
      </p:sp>
      <p:sp>
        <p:nvSpPr>
          <p:cNvPr id="12292" name="Text Box 13"/>
          <p:cNvSpPr txBox="1">
            <a:spLocks noChangeArrowheads="1"/>
          </p:cNvSpPr>
          <p:nvPr/>
        </p:nvSpPr>
        <p:spPr bwMode="auto">
          <a:xfrm>
            <a:off x="6351588" y="5464175"/>
            <a:ext cx="52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73100" y="1633538"/>
            <a:ext cx="8143875" cy="455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just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endParaRPr lang="ru-RU" sz="1600">
              <a:solidFill>
                <a:srgbClr val="000000"/>
              </a:solidFill>
            </a:endParaRPr>
          </a:p>
          <a:p>
            <a:pPr algn="just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488950" y="1744663"/>
            <a:ext cx="8491538" cy="4822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endParaRPr lang="ru-RU" sz="1600">
              <a:solidFill>
                <a:srgbClr val="000000"/>
              </a:solidFill>
            </a:endParaRPr>
          </a:p>
          <a:p>
            <a:pPr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ru-RU" sz="33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ru-RU" sz="3200" b="1">
                <a:solidFill>
                  <a:srgbClr val="00206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ценностные ориентиры содержания образования;</a:t>
            </a:r>
          </a:p>
          <a:p>
            <a:pPr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ru-RU" sz="3200" b="1">
                <a:solidFill>
                  <a:srgbClr val="00206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- характеристики УУД и типовые задачи их формирования;</a:t>
            </a:r>
          </a:p>
          <a:p>
            <a:pPr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ru-RU" sz="3200" b="1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- преемственность УУД при переходе от начального к  общему образованию.</a:t>
            </a:r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0" y="447675"/>
            <a:ext cx="9213850" cy="2144713"/>
          </a:xfrm>
          <a:prstGeom prst="rect">
            <a:avLst/>
          </a:prstGeom>
          <a:noFill/>
          <a:ln>
            <a:noFill/>
          </a:ln>
          <a:extLst/>
        </p:spPr>
        <p:txBody>
          <a:bodyPr lIns="81639" tIns="40820" rIns="81639" bIns="40820"/>
          <a:lstStyle/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  <a:tab pos="9193213" algn="l"/>
              </a:tabLst>
              <a:defRPr/>
            </a:pPr>
            <a:r>
              <a:rPr lang="ru-RU" sz="3200" b="1" dirty="0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Программа</a:t>
            </a:r>
            <a:r>
              <a:rPr lang="ru-RU" sz="3200" b="1" dirty="0">
                <a:solidFill>
                  <a:srgbClr val="C00000"/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 формирования УУД</a:t>
            </a:r>
          </a:p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  <a:tab pos="9193213" algn="l"/>
              </a:tabLst>
              <a:defRPr/>
            </a:pPr>
            <a:r>
              <a:rPr lang="ru-RU" sz="3300" b="1" dirty="0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включает в себя:</a:t>
            </a:r>
          </a:p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  <a:tab pos="9193213" algn="l"/>
              </a:tabLst>
              <a:defRPr/>
            </a:pPr>
            <a:endParaRPr lang="ru-RU" sz="3300" b="1" dirty="0">
              <a:solidFill>
                <a:srgbClr val="00206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73100" y="1633538"/>
            <a:ext cx="8143875" cy="455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just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endParaRPr lang="ru-RU" sz="1600">
              <a:solidFill>
                <a:srgbClr val="000000"/>
              </a:solidFill>
            </a:endParaRPr>
          </a:p>
          <a:p>
            <a:pPr algn="just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23888" y="398463"/>
            <a:ext cx="7980362" cy="578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r>
              <a:rPr lang="ru-RU" sz="3300" b="1" i="1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            </a:t>
            </a:r>
          </a:p>
          <a:p>
            <a:pPr algn="just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r>
              <a:rPr lang="ru-RU" sz="3600" b="1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Преемственность</a:t>
            </a:r>
            <a:r>
              <a:rPr lang="ru-RU" sz="3300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300" b="1">
                <a:solidFill>
                  <a:srgbClr val="00206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при переходе от начального к общему образованию должна осуществляться на уровне:</a:t>
            </a:r>
          </a:p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r>
              <a:rPr lang="ru-RU" sz="4000" b="1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- целей и задач;</a:t>
            </a:r>
          </a:p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r>
              <a:rPr lang="ru-RU" sz="4000" b="1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- содержания образования;</a:t>
            </a:r>
          </a:p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r>
              <a:rPr lang="ru-RU" sz="4000" b="1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- организационных форм;</a:t>
            </a:r>
          </a:p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r>
              <a:rPr lang="ru-RU" sz="4000" b="1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- планируемых результатов</a:t>
            </a:r>
          </a:p>
          <a:p>
            <a:pPr algn="just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endParaRPr lang="ru-RU" sz="3300" b="1" i="1">
              <a:solidFill>
                <a:srgbClr val="000000"/>
              </a:solidFill>
              <a:latin typeface="Cambria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 defTabSz="407988"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r>
              <a:rPr lang="ru-RU" sz="33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692150"/>
            <a:ext cx="8569325" cy="5434013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sz="3500" b="1" dirty="0" smtClean="0">
                <a:solidFill>
                  <a:srgbClr val="C00000"/>
                </a:solidFill>
              </a:rPr>
              <a:t>В программе </a:t>
            </a:r>
            <a:r>
              <a:rPr lang="ru-RU" sz="3500" b="1" dirty="0">
                <a:solidFill>
                  <a:srgbClr val="C00000"/>
                </a:solidFill>
              </a:rPr>
              <a:t>ООО нашёл отражение принцип преемственности НОО, в ней  предусматривается дальнейшее развитие личностных, регулятивных, коммуникативных и познавательных УУД, продолжается формирование  умения учиться.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250825" y="765175"/>
          <a:ext cx="8713788" cy="6351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6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7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38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err="1" smtClean="0">
                          <a:solidFill>
                            <a:srgbClr val="FFFF00"/>
                          </a:solidFill>
                        </a:rPr>
                        <a:t>Метапредметные</a:t>
                      </a:r>
                      <a:r>
                        <a:rPr lang="ru-RU" sz="2800" b="1" dirty="0" smtClean="0">
                          <a:solidFill>
                            <a:srgbClr val="FFFF00"/>
                          </a:solidFill>
                        </a:rPr>
                        <a:t> результаты</a:t>
                      </a:r>
                    </a:p>
                    <a:p>
                      <a:endParaRPr lang="ru-RU" sz="1800" dirty="0"/>
                    </a:p>
                  </a:txBody>
                  <a:tcPr marL="91449" marR="91449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0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НОО</a:t>
                      </a:r>
                      <a:endParaRPr lang="ru-RU" sz="1800" dirty="0"/>
                    </a:p>
                  </a:txBody>
                  <a:tcPr marL="91449" marR="91449"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ООО</a:t>
                      </a:r>
                      <a:endParaRPr lang="ru-RU" sz="1800" dirty="0"/>
                    </a:p>
                  </a:txBody>
                  <a:tcPr marL="91449" marR="91449" marT="45704" marB="4570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6920">
                <a:tc>
                  <a:txBody>
                    <a:bodyPr/>
                    <a:lstStyle/>
                    <a:p>
                      <a:pPr marL="285750" indent="-285750" eaLnBrk="1" hangingPunct="1">
                        <a:lnSpc>
                          <a:spcPct val="8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ru-RU" sz="2200" b="1" dirty="0" smtClean="0">
                          <a:solidFill>
                            <a:srgbClr val="C00000"/>
                          </a:solidFill>
                        </a:rPr>
                        <a:t>освоенные обучающимися универсальные учебные действия (познавательные, регулятивные и коммуникативные), обеспечивающие </a:t>
                      </a:r>
                    </a:p>
                    <a:p>
                      <a:pPr marL="285750" indent="-285750" eaLnBrk="1" hangingPunct="1">
                        <a:lnSpc>
                          <a:spcPct val="8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овладение ключевыми компетенциями, составляющими основу умения учиться, </a:t>
                      </a:r>
                    </a:p>
                    <a:p>
                      <a:pPr marL="285750" indent="-285750" eaLnBrk="1" hangingPunct="1">
                        <a:lnSpc>
                          <a:spcPct val="8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и </a:t>
                      </a:r>
                      <a:r>
                        <a:rPr lang="ru-RU" sz="2200" b="1" dirty="0" err="1" smtClean="0">
                          <a:solidFill>
                            <a:srgbClr val="002060"/>
                          </a:solidFill>
                        </a:rPr>
                        <a:t>межпредметными</a:t>
                      </a:r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 понятиями</a:t>
                      </a:r>
                    </a:p>
                    <a:p>
                      <a:endParaRPr lang="ru-RU" sz="1800" dirty="0"/>
                    </a:p>
                  </a:txBody>
                  <a:tcPr marL="91449" marR="91449" marT="45704" marB="45704"/>
                </a:tc>
                <a:tc>
                  <a:txBody>
                    <a:bodyPr/>
                    <a:lstStyle/>
                    <a:p>
                      <a:pPr marL="285750" indent="-285750" eaLnBrk="1" hangingPunct="1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200" b="1" dirty="0" smtClean="0">
                          <a:solidFill>
                            <a:srgbClr val="AE1A16"/>
                          </a:solidFill>
                        </a:rPr>
                        <a:t>освоенные обучающимися </a:t>
                      </a:r>
                      <a:r>
                        <a:rPr lang="ru-RU" sz="2200" b="1" dirty="0" err="1" smtClean="0">
                          <a:solidFill>
                            <a:srgbClr val="AE1A16"/>
                          </a:solidFill>
                        </a:rPr>
                        <a:t>межпредметные</a:t>
                      </a:r>
                      <a:r>
                        <a:rPr lang="ru-RU" sz="2200" b="1" dirty="0" smtClean="0">
                          <a:solidFill>
                            <a:srgbClr val="AE1A16"/>
                          </a:solidFill>
                        </a:rPr>
                        <a:t> понятия и универсальные учебные действия (регулятивные, познавательные, коммуникативные), </a:t>
                      </a:r>
                    </a:p>
                    <a:p>
                      <a:pPr marL="285750" indent="-285750" eaLnBrk="1" hangingPunct="1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способность их использования в учебной, познавательной и социальной практике, </a:t>
                      </a:r>
                    </a:p>
                    <a:p>
                      <a:pPr marL="285750" indent="-285750" eaLnBrk="1" hangingPunct="1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самостоятельность планирования и осуществления учебной деятельности и организации учебного сотрудничества с педагогами и сверстниками, </a:t>
                      </a:r>
                    </a:p>
                    <a:p>
                      <a:pPr marL="285750" indent="-285750" eaLnBrk="1" hangingPunct="1"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построение индивидуальной образовательной траектории</a:t>
                      </a:r>
                    </a:p>
                    <a:p>
                      <a:endParaRPr lang="ru-RU" sz="1800" dirty="0"/>
                    </a:p>
                  </a:txBody>
                  <a:tcPr marL="91449" marR="91449" marT="45704" marB="4570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48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5032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ФГОС НОО и ФГОС ООО -  </a:t>
            </a:r>
            <a:r>
              <a:rPr lang="ru-RU" sz="2400" b="1" smtClean="0">
                <a:solidFill>
                  <a:srgbClr val="C00000"/>
                </a:solidFill>
              </a:rPr>
              <a:t>преемственность и развитие</a:t>
            </a:r>
            <a:endParaRPr lang="ru-RU" sz="2400" b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ChangeArrowheads="1"/>
          </p:cNvSpPr>
          <p:nvPr/>
        </p:nvSpPr>
        <p:spPr bwMode="auto">
          <a:xfrm>
            <a:off x="488950" y="642938"/>
            <a:ext cx="8653463" cy="6051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ctr" defTabSz="407988">
              <a:spcBef>
                <a:spcPts val="1088"/>
              </a:spcBef>
              <a:spcAft>
                <a:spcPts val="913"/>
              </a:spcAft>
              <a:buSzPct val="100000"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  <a:tab pos="8535988" algn="l"/>
              </a:tabLst>
            </a:pPr>
            <a:endParaRPr lang="ru-RU" sz="3600" b="1" i="1">
              <a:solidFill>
                <a:srgbClr val="FF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30406" name="Group 6"/>
          <p:cNvGraphicFramePr>
            <a:graphicFrameLocks noGrp="1"/>
          </p:cNvGraphicFramePr>
          <p:nvPr/>
        </p:nvGraphicFramePr>
        <p:xfrm>
          <a:off x="323850" y="763588"/>
          <a:ext cx="8489950" cy="593090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78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3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31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Личностные результаты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2945" marR="82945" marT="107749" marB="4146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Самоопределение,  </a:t>
                      </a:r>
                      <a:r>
                        <a:rPr kumimoji="0" lang="ru-RU" sz="1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смыслообразование</a:t>
                      </a: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</a:rPr>
                        <a:t>, нравственно-этическая ориентация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2945" marR="82945" marT="107749" marB="41467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686"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Метапредметные</a:t>
                      </a: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 результаты: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2945" marR="82945" marT="107749" marB="41467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584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Регулятивные УУД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2945" marR="82945" marT="107749" marB="4146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Целеполагание, планирование,  осуществление учебных действий, прогнозирование, контроль и самоконтроль, коррекция, оценка, </a:t>
                      </a:r>
                      <a:r>
                        <a:rPr kumimoji="0" lang="ru-RU" sz="18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саморегуляция</a:t>
                      </a:r>
                      <a:endParaRPr kumimoji="0" lang="ru-RU" sz="18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945" marR="82945" marT="107749" marB="41467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31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Познавательные  УУД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2945" marR="82945" marT="107749" marB="4146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Общеучебные</a:t>
                      </a:r>
                      <a:r>
                        <a:rPr kumimoji="0" lang="ru-RU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знаково-символические, информационные, логические</a:t>
                      </a:r>
                    </a:p>
                  </a:txBody>
                  <a:tcPr marL="82945" marR="82945" marT="107749" marB="41467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934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Коммуникативные УУД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2945" marR="82945" marT="107749" marB="4146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Инициативное сотрудничество, планирование учебного сотрудничества, взаимодействие, управление коммуникацией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2945" marR="82945" marT="107749" marB="41467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040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Предметные результаты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2945" marR="82945" marT="107749" marB="41467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Определены с учетом содержания учебных предметов</a:t>
                      </a:r>
                    </a:p>
                  </a:txBody>
                  <a:tcPr marL="82945" marR="82945" marT="107749" marB="41467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554" name="Rectangle 48"/>
          <p:cNvSpPr>
            <a:spLocks noChangeArrowheads="1"/>
          </p:cNvSpPr>
          <p:nvPr/>
        </p:nvSpPr>
        <p:spPr bwMode="auto">
          <a:xfrm>
            <a:off x="2484438" y="274638"/>
            <a:ext cx="4175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SzPct val="100000"/>
            </a:pPr>
            <a:r>
              <a:rPr lang="ru-RU" sz="2400" b="1">
                <a:solidFill>
                  <a:srgbClr val="C00000"/>
                </a:solidFill>
              </a:rPr>
              <a:t>Планируемые результаты</a:t>
            </a:r>
            <a:endParaRPr lang="ru-RU" sz="2400" b="1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539750" y="1628775"/>
            <a:ext cx="7550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создание условий для успешной адаптации пятиклассников,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обеспечение постепенного и успешного перехода учащихся  из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начальной в основную школу в условиях введения ФГОС ООО.</a:t>
            </a:r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539750" y="2780929"/>
            <a:ext cx="76327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Содержание: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1 этап -  предварительный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Анализ результатов уровня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знаний,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УУД , соответствие уровня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каждого ученика потоку обучения;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Составление психологической характеристики классного коллектива;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Преемственность  в  работе с одаренными учащимися, с учащимися с особыми образовательными потребностями;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Ознакомление родителей с перспективами  обучения  учащихся в 5 классе;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Анализ уровня здоровья учащихся.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25605" name="TextBox 4"/>
          <p:cNvSpPr txBox="1">
            <a:spLocks noChangeArrowheads="1"/>
          </p:cNvSpPr>
          <p:nvPr/>
        </p:nvSpPr>
        <p:spPr bwMode="auto">
          <a:xfrm>
            <a:off x="468313" y="188913"/>
            <a:ext cx="7848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Организация 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работы по преемственности между начальным и основным общим образованием</a:t>
            </a:r>
          </a:p>
          <a:p>
            <a:pPr algn="ctr"/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(ФГОС НОО- ФГОС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ООО)</a:t>
            </a:r>
            <a:endParaRPr lang="ru-RU" b="1" u="sn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620713"/>
            <a:ext cx="7848600" cy="437042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2 этап – основной: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Входная диагностика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знаний,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УУД;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Ознакомление родителей с особенностями адаптационного периода учащихся 5 классов , с содержанием и методами обучения, с системой  требований к учащимся 5 классов,  с целями и задачами работы  по преемственности между начальным и основным общем образованием, требованиями ФГОС;</a:t>
            </a:r>
          </a:p>
          <a:p>
            <a:pPr marL="342900" indent="-34290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Выявление организационно – психологических проблем классного </a:t>
            </a:r>
          </a:p>
          <a:p>
            <a:pPr marL="342900" indent="-34290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коллектива, изучение индивидуальных особенностей учащихся, коррекция деятельности педагогов среднего звена с целью создания комфортных  условий для адаптации учащихся  5 классов в среднем звене обучения  познавательной учебной мотивации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Родительские собрания с участием учителей.</a:t>
            </a:r>
          </a:p>
          <a:p>
            <a:pPr>
              <a:buFontTx/>
              <a:buChar char="-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650" y="692150"/>
            <a:ext cx="6624638" cy="2555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3. Заключительный этап: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Анализ итогов обучения в 5 классе;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Подведение итогов  работы по преемственности,  определение трудностей в развитии учащихся;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Анализ работы по преемственности с одаренными учащимися, учащихся с особыми образовательными потребностями.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549275"/>
          <a:ext cx="8016552" cy="4716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0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0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0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72208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 проводимого 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 проведения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Ответственный за проведение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Выход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4316">
                <a:tc>
                  <a:txBody>
                    <a:bodyPr/>
                    <a:lstStyle/>
                    <a:p>
                      <a:r>
                        <a:rPr lang="ru-RU" dirty="0" smtClean="0"/>
                        <a:t>1.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Входная диагностика </a:t>
                      </a:r>
                      <a:r>
                        <a:rPr lang="ru-RU" baseline="0" dirty="0" smtClean="0"/>
                        <a:t>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Определить степень устойчивости знаний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за курс начальной школы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неделя сентября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Заместитель директора по</a:t>
                      </a:r>
                      <a:r>
                        <a:rPr lang="ru-RU" baseline="0" dirty="0" smtClean="0"/>
                        <a:t> учебной работе, </a:t>
                      </a:r>
                      <a:r>
                        <a:rPr lang="ru-RU" dirty="0" smtClean="0"/>
                        <a:t>руководители ШМО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Анализ, коррекционная работа с учащимися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250706"/>
          </a:xfrm>
        </p:spPr>
        <p:txBody>
          <a:bodyPr>
            <a:normAutofit/>
          </a:bodyPr>
          <a:lstStyle/>
          <a:p>
            <a:pPr indent="457200" algn="l"/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Преемственность – это двусторонний процесс. С одной стороны – начальная ступень, которая формирует те знания, умения и навыки, необходимые для дальнейшего обучения в основной школе.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С 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другой стороны – основная школа, которая развивает (а не игнорирует) накопленный в начальной школе потенциал. </a:t>
            </a:r>
            <a:b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Некоторые аспекты проблемы преемственности можно решить, если на протяжении всего года, являющегося последним в обучении в начальной школе, учителя начальной и </a:t>
            </a:r>
            <a:r>
              <a:rPr lang="ru-RU" dirty="0" smtClean="0">
                <a:solidFill>
                  <a:schemeClr val="accent2"/>
                </a:solidFill>
              </a:rPr>
              <a:t>основной </a:t>
            </a:r>
            <a:r>
              <a:rPr lang="ru-RU" dirty="0">
                <a:solidFill>
                  <a:schemeClr val="accent2"/>
                </a:solidFill>
              </a:rPr>
              <a:t>школы будут работать в тесном контакте друг с другом. </a:t>
            </a:r>
            <a:endParaRPr lang="ru-RU" dirty="0" smtClean="0">
              <a:solidFill>
                <a:schemeClr val="accent2"/>
              </a:solidFill>
            </a:endParaRPr>
          </a:p>
          <a:p>
            <a:r>
              <a:rPr lang="ru-RU" dirty="0" err="1" smtClean="0">
                <a:solidFill>
                  <a:schemeClr val="accent2"/>
                </a:solidFill>
              </a:rPr>
              <a:t>Взаимопосещение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>
                <a:solidFill>
                  <a:schemeClr val="accent2"/>
                </a:solidFill>
              </a:rPr>
              <a:t>уроков, совместные заседания МО учителей среднего звена и учителей начальных </a:t>
            </a:r>
            <a:r>
              <a:rPr lang="ru-RU" dirty="0" smtClean="0">
                <a:solidFill>
                  <a:schemeClr val="accent2"/>
                </a:solidFill>
              </a:rPr>
              <a:t>классов </a:t>
            </a:r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Рекомендации: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 smtClean="0"/>
              <a:t> </a:t>
            </a:r>
            <a:r>
              <a:rPr lang="ru-RU" dirty="0"/>
              <a:t>Согласовать изучение учебных дисциплин так, чтобы один уровень школы готовил основу для последующих в рамках ФГОС.</a:t>
            </a:r>
          </a:p>
          <a:p>
            <a:r>
              <a:rPr lang="ru-RU" dirty="0" smtClean="0"/>
              <a:t>Осуществлять </a:t>
            </a:r>
            <a:r>
              <a:rPr lang="ru-RU" dirty="0"/>
              <a:t>преемственность связей в содержании и методах обучения.</a:t>
            </a:r>
          </a:p>
          <a:p>
            <a:r>
              <a:rPr lang="ru-RU" dirty="0" smtClean="0"/>
              <a:t>Создавать </a:t>
            </a:r>
            <a:r>
              <a:rPr lang="ru-RU" dirty="0"/>
              <a:t>методические рекомендации по преемственности в преподавании русского языка и математики.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1"/>
          <p:cNvSpPr txBox="1">
            <a:spLocks noChangeArrowheads="1"/>
          </p:cNvSpPr>
          <p:nvPr/>
        </p:nvSpPr>
        <p:spPr bwMode="auto">
          <a:xfrm>
            <a:off x="1547813" y="1341438"/>
            <a:ext cx="56800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7200" i="1" dirty="0">
                <a:solidFill>
                  <a:schemeClr val="accent1"/>
                </a:solidFill>
              </a:rPr>
              <a:t>Творческих  вам успехов!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>
            <a:normAutofit fontScale="92500"/>
          </a:bodyPr>
          <a:lstStyle/>
          <a:p>
            <a:pPr indent="342900">
              <a:buNone/>
            </a:pPr>
            <a:r>
              <a:rPr lang="ru-RU" dirty="0"/>
              <a:t>ФГОС для каждой ступени общего образования содержит личностный ориентир – портрет выпускника соответствующей ступени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Переход учащихся из начального в среднее звено школы – одна из педагогически наиболее сложных проблем, а период адаптации в 5-м классе – один из труднейших периодов школьного обучения.</a:t>
            </a:r>
          </a:p>
          <a:p>
            <a:r>
              <a:rPr lang="ru-RU" dirty="0" smtClean="0"/>
              <a:t> Это своеобразное испытание и не только для школьников,  но и для педагогов, и для родителей. Именно на 5 класс приходится резкое снижение успеваемости, дети теряют интерес к учебе, а родители жалуются на потерю прилежания. </a:t>
            </a:r>
          </a:p>
          <a:p>
            <a:pPr indent="342900">
              <a:buNone/>
            </a:pPr>
            <a:endParaRPr lang="ru-RU" dirty="0" smtClean="0"/>
          </a:p>
          <a:p>
            <a:pPr indent="34290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rmAutofit/>
          </a:bodyPr>
          <a:lstStyle/>
          <a:p>
            <a:r>
              <a:rPr lang="ru-RU" dirty="0" smtClean="0"/>
              <a:t>Что </a:t>
            </a:r>
            <a:r>
              <a:rPr lang="ru-RU" dirty="0"/>
              <a:t>нужно сделать, чтобы этого не произошло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Как облегчить процесс формирования механизма приспособления ребёнка к новым требованиям и условиям обучения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Как обеспечить успешность последующей учебной деятельности для развития </a:t>
            </a:r>
            <a:r>
              <a:rPr lang="ru-RU" dirty="0" smtClean="0"/>
              <a:t>обучающихся?</a:t>
            </a:r>
          </a:p>
          <a:p>
            <a:r>
              <a:rPr lang="ru-RU" dirty="0" smtClean="0"/>
              <a:t> </a:t>
            </a:r>
            <a:r>
              <a:rPr lang="ru-RU" dirty="0"/>
              <a:t>Как сохранить здоровье, состояние организма </a:t>
            </a:r>
            <a:r>
              <a:rPr lang="ru-RU" dirty="0" smtClean="0"/>
              <a:t>обучающихся?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dirty="0" smtClean="0"/>
              <a:t>Как учить, чтобы не переучивать?</a:t>
            </a:r>
          </a:p>
          <a:p>
            <a:r>
              <a:rPr lang="ru-RU" dirty="0" smtClean="0"/>
              <a:t> Каковы типичные ошибки и как их избежать?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88913"/>
            <a:ext cx="8713788" cy="6119812"/>
          </a:xfrm>
          <a:solidFill>
            <a:srgbClr val="F5F5F5"/>
          </a:solidFill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/>
          <a:lstStyle/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Современная школа обучается по </a:t>
            </a:r>
            <a:r>
              <a:rPr lang="ru-RU" sz="2800" b="1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ФГОС,а</a:t>
            </a:r>
            <a:r>
              <a:rPr lang="ru-RU" sz="2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основе ФГОС лежит принцип:</a:t>
            </a:r>
            <a:endParaRPr lang="ru-RU" sz="2800" b="1" i="1" kern="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b="1" i="1" kern="0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Единства преемственности и развития.</a:t>
            </a: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преемственно </a:t>
            </a:r>
            <a:r>
              <a:rPr lang="ru-RU" sz="2800" b="1" kern="0" dirty="0" smtClean="0">
                <a:solidFill>
                  <a:srgbClr val="002060"/>
                </a:solidFill>
              </a:rPr>
              <a:t>развивает многие идеи, реализованные (или декларированные) в предшествующих проектах образовательных стандартов (или их аналогах);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обеспечивает  преемственность</a:t>
            </a:r>
            <a:r>
              <a:rPr lang="ru-RU" sz="2800" b="1" kern="0" dirty="0" smtClean="0">
                <a:solidFill>
                  <a:srgbClr val="002060"/>
                </a:solidFill>
              </a:rPr>
              <a:t>,  как ступеней общего образования, так и всей системы основных   образовательных   программ  - от дошкольных   до профессиональных.</a:t>
            </a: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000" b="1" kern="0" dirty="0" smtClean="0">
              <a:solidFill>
                <a:srgbClr val="002060"/>
              </a:solidFill>
            </a:endParaRPr>
          </a:p>
        </p:txBody>
      </p:sp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76938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Стандарт направлен на обеспечение духовно-нравственного развития и воспитания обучающихся;  </a:t>
            </a:r>
            <a:r>
              <a:rPr lang="ru-RU" sz="4000" b="1" smtClean="0">
                <a:solidFill>
                  <a:srgbClr val="AE1A16"/>
                </a:solidFill>
              </a:rPr>
              <a:t>преемственности основных образовательных программ дошкольного, начального общего, среднего образования.</a:t>
            </a:r>
            <a:endParaRPr lang="ru-RU" sz="4000" smtClean="0">
              <a:solidFill>
                <a:srgbClr val="AE1A1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Объект 5"/>
          <p:cNvSpPr>
            <a:spLocks noGrp="1"/>
          </p:cNvSpPr>
          <p:nvPr>
            <p:ph idx="1"/>
          </p:nvPr>
        </p:nvSpPr>
        <p:spPr>
          <a:xfrm>
            <a:off x="250825" y="1196975"/>
            <a:ext cx="8642350" cy="52562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mtClean="0">
                <a:solidFill>
                  <a:srgbClr val="AE1A16"/>
                </a:solidFill>
              </a:rPr>
              <a:t>– </a:t>
            </a:r>
            <a:r>
              <a:rPr lang="ru-RU" b="1" smtClean="0">
                <a:solidFill>
                  <a:srgbClr val="AE1A16"/>
                </a:solidFill>
              </a:rPr>
              <a:t>это система связей</a:t>
            </a:r>
            <a:r>
              <a:rPr lang="ru-RU" smtClean="0">
                <a:solidFill>
                  <a:srgbClr val="AE1A16"/>
                </a:solidFill>
              </a:rPr>
              <a:t>, </a:t>
            </a:r>
            <a:r>
              <a:rPr lang="ru-RU" b="1" smtClean="0">
                <a:solidFill>
                  <a:srgbClr val="002060"/>
                </a:solidFill>
              </a:rPr>
              <a:t>обеспечивающая взаимодействие основных задач, содержания и методов обучения и воспитания с целью создания единого непрерывного образовательного процесса на смежных этапах развития ребенка.  </a:t>
            </a:r>
          </a:p>
        </p:txBody>
      </p:sp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70000"/>
              </a:lnSpc>
            </a:pP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b="1" smtClean="0">
                <a:solidFill>
                  <a:srgbClr val="AE1A16"/>
                </a:solidFill>
              </a:rPr>
              <a:t>Преемственность в образовании</a:t>
            </a: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. </a:t>
            </a:r>
            <a:r>
              <a:rPr lang="ru-RU" sz="3200" b="1" u="sng" smtClean="0">
                <a:solidFill>
                  <a:schemeClr val="bg1"/>
                </a:solidFill>
                <a:latin typeface="Times New Roman" pitchFamily="18" charset="0"/>
              </a:rPr>
              <a:t>Требования к результатам</a:t>
            </a: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   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200" b="1" smtClean="0">
              <a:solidFill>
                <a:schemeClr val="bg1"/>
              </a:solidFill>
            </a:endParaRPr>
          </a:p>
        </p:txBody>
      </p:sp>
      <p:sp>
        <p:nvSpPr>
          <p:cNvPr id="8196" name="Text Box 13"/>
          <p:cNvSpPr txBox="1">
            <a:spLocks noChangeArrowheads="1"/>
          </p:cNvSpPr>
          <p:nvPr/>
        </p:nvSpPr>
        <p:spPr bwMode="auto">
          <a:xfrm>
            <a:off x="6351588" y="5464175"/>
            <a:ext cx="52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Объект 5"/>
          <p:cNvSpPr>
            <a:spLocks noGrp="1"/>
          </p:cNvSpPr>
          <p:nvPr>
            <p:ph idx="1"/>
          </p:nvPr>
        </p:nvSpPr>
        <p:spPr>
          <a:xfrm>
            <a:off x="250825" y="404813"/>
            <a:ext cx="8569325" cy="5903912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Преемственность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— это не только подготовка к новому, но и, что еще более важно и существенно, </a:t>
            </a:r>
            <a:r>
              <a:rPr lang="ru-RU" sz="3600" b="1" dirty="0" smtClean="0">
                <a:solidFill>
                  <a:srgbClr val="C00000"/>
                </a:solidFill>
              </a:rPr>
              <a:t>сохранение и развитие необходимого и целесообразного старого, связь между новым и старым как основа поступательного развития процесса.</a:t>
            </a:r>
            <a:endParaRPr lang="ru-RU" sz="36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1. </a:t>
            </a:r>
            <a:r>
              <a:rPr lang="ru-RU" sz="3200" b="1" u="sng" smtClean="0">
                <a:solidFill>
                  <a:schemeClr val="bg1"/>
                </a:solidFill>
                <a:latin typeface="Times New Roman" pitchFamily="18" charset="0"/>
              </a:rPr>
              <a:t>Требования к результатам</a:t>
            </a:r>
            <a: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  <a:t>   </a:t>
            </a:r>
            <a:br>
              <a:rPr lang="ru-RU" sz="3200" b="1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200" b="1" smtClean="0">
              <a:solidFill>
                <a:schemeClr val="bg1"/>
              </a:solidFill>
            </a:endParaRPr>
          </a:p>
        </p:txBody>
      </p:sp>
      <p:sp>
        <p:nvSpPr>
          <p:cNvPr id="9220" name="Text Box 13"/>
          <p:cNvSpPr txBox="1">
            <a:spLocks noChangeArrowheads="1"/>
          </p:cNvSpPr>
          <p:nvPr/>
        </p:nvSpPr>
        <p:spPr bwMode="auto">
          <a:xfrm>
            <a:off x="6351588" y="5464175"/>
            <a:ext cx="52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Объект 5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4324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4400" b="1" dirty="0" smtClean="0">
                <a:solidFill>
                  <a:srgbClr val="AE1A16"/>
                </a:solidFill>
              </a:rPr>
              <a:t>Основанием преемственности</a:t>
            </a:r>
            <a:r>
              <a:rPr lang="ru-RU" sz="4400" dirty="0" smtClean="0">
                <a:solidFill>
                  <a:srgbClr val="AE1A16"/>
                </a:solidFill>
              </a:rPr>
              <a:t> </a:t>
            </a:r>
          </a:p>
          <a:p>
            <a:pPr marL="0" indent="0" algn="ctr">
              <a:buFont typeface="Arial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разных ступеней образовательной системы может стать ориентация на ключевой стратегический приоритет непрерывного образования — </a:t>
            </a:r>
            <a:r>
              <a:rPr lang="ru-RU" sz="4400" b="1" dirty="0" smtClean="0">
                <a:solidFill>
                  <a:srgbClr val="AE1A16"/>
                </a:solidFill>
              </a:rPr>
              <a:t>формирование умения учиться</a:t>
            </a:r>
            <a:r>
              <a:rPr lang="ru-RU" sz="4400" dirty="0" smtClean="0">
                <a:solidFill>
                  <a:srgbClr val="AE1A16"/>
                </a:solidFill>
              </a:rPr>
              <a:t>. </a:t>
            </a:r>
          </a:p>
        </p:txBody>
      </p:sp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200" b="1" dirty="0" smtClean="0">
              <a:solidFill>
                <a:schemeClr val="bg1"/>
              </a:solidFill>
            </a:endParaRPr>
          </a:p>
        </p:txBody>
      </p:sp>
      <p:sp>
        <p:nvSpPr>
          <p:cNvPr id="10244" name="Text Box 13"/>
          <p:cNvSpPr txBox="1">
            <a:spLocks noChangeArrowheads="1"/>
          </p:cNvSpPr>
          <p:nvPr/>
        </p:nvSpPr>
        <p:spPr bwMode="auto">
          <a:xfrm>
            <a:off x="6351588" y="5464175"/>
            <a:ext cx="52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375</TotalTime>
  <Words>1014</Words>
  <Application>Microsoft Office PowerPoint</Application>
  <PresentationFormat>Экран (4:3)</PresentationFormat>
  <Paragraphs>120</Paragraphs>
  <Slides>22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3" baseType="lpstr">
      <vt:lpstr>Arial</vt:lpstr>
      <vt:lpstr>Arial Unicode MS</vt:lpstr>
      <vt:lpstr>Calibri</vt:lpstr>
      <vt:lpstr>Cambria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Заседание РМО учителей начальных классов  «Преемственность начального и среднего звена»</vt:lpstr>
      <vt:lpstr>Преемственность – это двусторонний процесс. С одной стороны – начальная ступень, которая формирует те знания, умения и навыки, необходимые для дальнейшего обучения в основной школе.         С другой стороны – основная школа, которая развивает (а не игнорирует) накопленный в начальной школе потенциал.  </vt:lpstr>
      <vt:lpstr>Презентация PowerPoint</vt:lpstr>
      <vt:lpstr>Презентация PowerPoint</vt:lpstr>
      <vt:lpstr>   </vt:lpstr>
      <vt:lpstr>Презентация PowerPoint</vt:lpstr>
      <vt:lpstr>  Преемственность в образовании. Требования к результатам    </vt:lpstr>
      <vt:lpstr>1. Требования к результатам    </vt:lpstr>
      <vt:lpstr> </vt:lpstr>
      <vt:lpstr>    </vt:lpstr>
      <vt:lpstr>Презентация PowerPoint</vt:lpstr>
      <vt:lpstr>Презентация PowerPoint</vt:lpstr>
      <vt:lpstr>Презентация PowerPoint</vt:lpstr>
      <vt:lpstr>ФГОС НОО и ФГОС ООО -  преемственность и развитие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КомЛек</dc:creator>
  <cp:lastModifiedBy>Наталия</cp:lastModifiedBy>
  <cp:revision>40</cp:revision>
  <dcterms:created xsi:type="dcterms:W3CDTF">2014-02-05T17:17:05Z</dcterms:created>
  <dcterms:modified xsi:type="dcterms:W3CDTF">2019-05-13T09:42:55Z</dcterms:modified>
</cp:coreProperties>
</file>