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308" r:id="rId3"/>
    <p:sldId id="309" r:id="rId4"/>
    <p:sldId id="310" r:id="rId5"/>
    <p:sldId id="295" r:id="rId6"/>
    <p:sldId id="296" r:id="rId7"/>
    <p:sldId id="297" r:id="rId8"/>
    <p:sldId id="298" r:id="rId9"/>
    <p:sldId id="299" r:id="rId10"/>
    <p:sldId id="300" r:id="rId11"/>
    <p:sldId id="301" r:id="rId12"/>
    <p:sldId id="302" r:id="rId13"/>
    <p:sldId id="304" r:id="rId14"/>
    <p:sldId id="305" r:id="rId15"/>
    <p:sldId id="306" r:id="rId16"/>
    <p:sldId id="307" r:id="rId17"/>
    <p:sldId id="311" r:id="rId18"/>
    <p:sldId id="30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3" autoAdjust="0"/>
    <p:restoredTop sz="94660"/>
  </p:normalViewPr>
  <p:slideViewPr>
    <p:cSldViewPr>
      <p:cViewPr>
        <p:scale>
          <a:sx n="100" d="100"/>
          <a:sy n="100" d="100"/>
        </p:scale>
        <p:origin x="-52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2F4497-B640-4D89-83A3-C95F61D54997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0B94505E-C2CC-42FF-B2A5-AFD286BF59D1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329A8D3E-842E-4243-BEC0-3ED28479CFF4}" type="parTrans" cxnId="{B30A370B-9241-46ED-B4AD-32197CE9A222}">
      <dgm:prSet/>
      <dgm:spPr/>
      <dgm:t>
        <a:bodyPr/>
        <a:lstStyle/>
        <a:p>
          <a:endParaRPr lang="ru-RU"/>
        </a:p>
      </dgm:t>
    </dgm:pt>
    <dgm:pt modelId="{2924C1F4-7D30-4785-9132-B9303051E4FA}" type="sibTrans" cxnId="{B30A370B-9241-46ED-B4AD-32197CE9A222}">
      <dgm:prSet/>
      <dgm:spPr/>
      <dgm:t>
        <a:bodyPr/>
        <a:lstStyle/>
        <a:p>
          <a:endParaRPr lang="ru-RU"/>
        </a:p>
      </dgm:t>
    </dgm:pt>
    <dgm:pt modelId="{CF4A72D5-E583-4994-BE38-A9E4ADB5582A}">
      <dgm:prSet phldrT="[Текст]" custT="1"/>
      <dgm:spPr/>
      <dgm:t>
        <a:bodyPr/>
        <a:lstStyle/>
        <a:p>
          <a:pPr algn="just"/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Педагог как субъект педагогического процесса  обеспечивает развитие детей, формируя у них знания, умения, навыки. </a:t>
          </a:r>
          <a:endParaRPr lang="ru-RU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DFBE21E-ABA3-4BA4-8A15-B7F261917F4A}" type="parTrans" cxnId="{BD6BE0AD-4256-4DF2-B3A9-21EFC63D5197}">
      <dgm:prSet/>
      <dgm:spPr/>
      <dgm:t>
        <a:bodyPr/>
        <a:lstStyle/>
        <a:p>
          <a:endParaRPr lang="ru-RU"/>
        </a:p>
      </dgm:t>
    </dgm:pt>
    <dgm:pt modelId="{C79D4637-E887-4634-BF3E-8E038A93136F}" type="sibTrans" cxnId="{BD6BE0AD-4256-4DF2-B3A9-21EFC63D5197}">
      <dgm:prSet/>
      <dgm:spPr/>
      <dgm:t>
        <a:bodyPr/>
        <a:lstStyle/>
        <a:p>
          <a:endParaRPr lang="ru-RU"/>
        </a:p>
      </dgm:t>
    </dgm:pt>
    <dgm:pt modelId="{68AA8E3D-8197-4A38-BC59-734B358C95E2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BC54237E-6BE3-4D61-B0D8-AE8D45C45E04}" type="parTrans" cxnId="{77784D34-326F-40AB-BBD0-F6A29FA47F64}">
      <dgm:prSet/>
      <dgm:spPr/>
      <dgm:t>
        <a:bodyPr/>
        <a:lstStyle/>
        <a:p>
          <a:endParaRPr lang="ru-RU"/>
        </a:p>
      </dgm:t>
    </dgm:pt>
    <dgm:pt modelId="{C12DC64A-EDAA-4B97-B7BB-41126D5D728C}" type="sibTrans" cxnId="{77784D34-326F-40AB-BBD0-F6A29FA47F64}">
      <dgm:prSet/>
      <dgm:spPr/>
      <dgm:t>
        <a:bodyPr/>
        <a:lstStyle/>
        <a:p>
          <a:endParaRPr lang="ru-RU"/>
        </a:p>
      </dgm:t>
    </dgm:pt>
    <dgm:pt modelId="{E6B30607-0A21-4B45-9F36-2E10B5BFB357}">
      <dgm:prSet phldrT="[Текст]" custT="1"/>
      <dgm:spPr/>
      <dgm:t>
        <a:bodyPr/>
        <a:lstStyle/>
        <a:p>
          <a:pPr algn="just"/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Вместе с тем, деятельность детей изменяет качество деятельности педагога, заставляет его вести поиск нового содержания, форм и методов обучения, максимально соответствующих индивидуальным особенностям воспитанников</a:t>
          </a:r>
          <a:r>
            <a:rPr lang="ru-RU" sz="1100" dirty="0" smtClean="0"/>
            <a:t>.</a:t>
          </a:r>
          <a:endParaRPr lang="ru-RU" sz="1100" dirty="0"/>
        </a:p>
      </dgm:t>
    </dgm:pt>
    <dgm:pt modelId="{100FE40F-0C79-4BB3-810D-D9BA5EB89F79}" type="parTrans" cxnId="{E7AE833D-875A-4D26-98C0-25380BF5FD46}">
      <dgm:prSet/>
      <dgm:spPr/>
      <dgm:t>
        <a:bodyPr/>
        <a:lstStyle/>
        <a:p>
          <a:endParaRPr lang="ru-RU"/>
        </a:p>
      </dgm:t>
    </dgm:pt>
    <dgm:pt modelId="{A730835A-1216-4DDF-95AC-F6EDBD165391}" type="sibTrans" cxnId="{E7AE833D-875A-4D26-98C0-25380BF5FD46}">
      <dgm:prSet/>
      <dgm:spPr/>
      <dgm:t>
        <a:bodyPr/>
        <a:lstStyle/>
        <a:p>
          <a:endParaRPr lang="ru-RU"/>
        </a:p>
      </dgm:t>
    </dgm:pt>
    <dgm:pt modelId="{A23D6284-F526-4C04-A201-9BF246C79F96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14B724F5-39BE-4371-B24E-D11C1B52846E}" type="parTrans" cxnId="{5E2D3792-0E37-4770-B2EE-20F0F9AFB25D}">
      <dgm:prSet/>
      <dgm:spPr/>
      <dgm:t>
        <a:bodyPr/>
        <a:lstStyle/>
        <a:p>
          <a:endParaRPr lang="ru-RU"/>
        </a:p>
      </dgm:t>
    </dgm:pt>
    <dgm:pt modelId="{53E27867-BFA5-4878-A1ED-07E95AFA7985}" type="sibTrans" cxnId="{5E2D3792-0E37-4770-B2EE-20F0F9AFB25D}">
      <dgm:prSet/>
      <dgm:spPr/>
      <dgm:t>
        <a:bodyPr/>
        <a:lstStyle/>
        <a:p>
          <a:endParaRPr lang="ru-RU"/>
        </a:p>
      </dgm:t>
    </dgm:pt>
    <dgm:pt modelId="{FEA01DE9-B8BE-4CC1-852B-A6DA244F98C6}">
      <dgm:prSet/>
      <dgm:spPr/>
      <dgm:t>
        <a:bodyPr/>
        <a:lstStyle/>
        <a:p>
          <a:pPr algn="l"/>
          <a:endParaRPr lang="ru-RU" sz="1100" dirty="0"/>
        </a:p>
      </dgm:t>
    </dgm:pt>
    <dgm:pt modelId="{D0663774-F813-410E-A340-AA5FF63D2A11}" type="parTrans" cxnId="{90750DC5-492D-4967-867A-7427EC4EDB0A}">
      <dgm:prSet/>
      <dgm:spPr/>
      <dgm:t>
        <a:bodyPr/>
        <a:lstStyle/>
        <a:p>
          <a:endParaRPr lang="ru-RU"/>
        </a:p>
      </dgm:t>
    </dgm:pt>
    <dgm:pt modelId="{2D914F2A-0D07-4C3C-BD05-4B2D65C55E2E}" type="sibTrans" cxnId="{90750DC5-492D-4967-867A-7427EC4EDB0A}">
      <dgm:prSet/>
      <dgm:spPr/>
      <dgm:t>
        <a:bodyPr/>
        <a:lstStyle/>
        <a:p>
          <a:endParaRPr lang="ru-RU"/>
        </a:p>
      </dgm:t>
    </dgm:pt>
    <dgm:pt modelId="{EE509A1A-CC89-49DE-B86C-A1D1AD3D07CC}">
      <dgm:prSet custT="1"/>
      <dgm:spPr/>
      <dgm:t>
        <a:bodyPr/>
        <a:lstStyle/>
        <a:p>
          <a:pPr algn="just"/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результате происходит не только развитие каждого ребенка, но и профессиональный и личностный рост педагога</a:t>
          </a:r>
          <a:r>
            <a:rPr lang="ru-RU" sz="1100" dirty="0" smtClean="0"/>
            <a:t>. </a:t>
          </a:r>
          <a:endParaRPr lang="ru-RU" sz="1100" dirty="0"/>
        </a:p>
      </dgm:t>
    </dgm:pt>
    <dgm:pt modelId="{530DBA83-9FCE-44EF-AA3D-556443D733EB}" type="parTrans" cxnId="{76D95BD1-0F6A-4AFE-B2EB-6AD35D1C151C}">
      <dgm:prSet/>
      <dgm:spPr/>
      <dgm:t>
        <a:bodyPr/>
        <a:lstStyle/>
        <a:p>
          <a:endParaRPr lang="ru-RU"/>
        </a:p>
      </dgm:t>
    </dgm:pt>
    <dgm:pt modelId="{CD768628-49CC-405E-BF3E-12445230F04C}" type="sibTrans" cxnId="{76D95BD1-0F6A-4AFE-B2EB-6AD35D1C151C}">
      <dgm:prSet/>
      <dgm:spPr/>
      <dgm:t>
        <a:bodyPr/>
        <a:lstStyle/>
        <a:p>
          <a:endParaRPr lang="ru-RU"/>
        </a:p>
      </dgm:t>
    </dgm:pt>
    <dgm:pt modelId="{46479E92-0CDE-4AC5-A1EE-E84CE067EA47}">
      <dgm:prSet/>
      <dgm:spPr/>
      <dgm:t>
        <a:bodyPr/>
        <a:lstStyle/>
        <a:p>
          <a:r>
            <a:rPr lang="ru-RU" dirty="0" smtClean="0"/>
            <a:t>4</a:t>
          </a:r>
          <a:endParaRPr lang="ru-RU" dirty="0"/>
        </a:p>
      </dgm:t>
    </dgm:pt>
    <dgm:pt modelId="{54E0A538-4C9B-4DE5-93E9-70E04B0C3E90}" type="parTrans" cxnId="{9B74F4EE-E7A6-4BE7-ABB1-B4B8091C3227}">
      <dgm:prSet/>
      <dgm:spPr/>
      <dgm:t>
        <a:bodyPr/>
        <a:lstStyle/>
        <a:p>
          <a:endParaRPr lang="ru-RU"/>
        </a:p>
      </dgm:t>
    </dgm:pt>
    <dgm:pt modelId="{44236833-0945-4413-895A-C2B9A6A93E99}" type="sibTrans" cxnId="{9B74F4EE-E7A6-4BE7-ABB1-B4B8091C3227}">
      <dgm:prSet/>
      <dgm:spPr/>
      <dgm:t>
        <a:bodyPr/>
        <a:lstStyle/>
        <a:p>
          <a:endParaRPr lang="ru-RU"/>
        </a:p>
      </dgm:t>
    </dgm:pt>
    <dgm:pt modelId="{1142C85E-F64A-4CCA-8985-E5C8478B041E}">
      <dgm:prSet custT="1"/>
      <dgm:spPr/>
      <dgm:t>
        <a:bodyPr/>
        <a:lstStyle/>
        <a:p>
          <a:pPr algn="just"/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Важной стороной образовательного процесса в ДОУ является взаимодействие педагогов с родителями воспитанников, которые являются заказчиками образовательных услуг, обладают определенным педагогическим потенциалом и способны обогащать образовательный процесс положительным опытом семейного воспитания. </a:t>
          </a:r>
          <a:endParaRPr lang="ru-RU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D6B10D5-31E4-4009-AC47-7AFF83D16442}" type="parTrans" cxnId="{CEA0EC7E-9F4E-4E03-8B00-D61AD3418F9E}">
      <dgm:prSet/>
      <dgm:spPr/>
      <dgm:t>
        <a:bodyPr/>
        <a:lstStyle/>
        <a:p>
          <a:endParaRPr lang="ru-RU"/>
        </a:p>
      </dgm:t>
    </dgm:pt>
    <dgm:pt modelId="{AEEC324E-53EE-4E9C-9597-3E329DEF5633}" type="sibTrans" cxnId="{CEA0EC7E-9F4E-4E03-8B00-D61AD3418F9E}">
      <dgm:prSet/>
      <dgm:spPr/>
      <dgm:t>
        <a:bodyPr/>
        <a:lstStyle/>
        <a:p>
          <a:endParaRPr lang="ru-RU"/>
        </a:p>
      </dgm:t>
    </dgm:pt>
    <dgm:pt modelId="{641EEEDF-ADE6-4330-AD4A-BAD69A767F39}">
      <dgm:prSet/>
      <dgm:spPr/>
      <dgm:t>
        <a:bodyPr/>
        <a:lstStyle/>
        <a:p>
          <a:r>
            <a:rPr lang="ru-RU" dirty="0" smtClean="0"/>
            <a:t>5</a:t>
          </a:r>
          <a:endParaRPr lang="ru-RU" dirty="0"/>
        </a:p>
      </dgm:t>
    </dgm:pt>
    <dgm:pt modelId="{48114347-3BA7-47FF-9F5B-B4371CC0F4FC}" type="parTrans" cxnId="{3825EDDE-EAB9-4915-98E1-FE0E1B8BE31C}">
      <dgm:prSet/>
      <dgm:spPr/>
      <dgm:t>
        <a:bodyPr/>
        <a:lstStyle/>
        <a:p>
          <a:endParaRPr lang="ru-RU"/>
        </a:p>
      </dgm:t>
    </dgm:pt>
    <dgm:pt modelId="{43377CE9-3812-428C-B221-6AC66F482826}" type="sibTrans" cxnId="{3825EDDE-EAB9-4915-98E1-FE0E1B8BE31C}">
      <dgm:prSet/>
      <dgm:spPr/>
      <dgm:t>
        <a:bodyPr/>
        <a:lstStyle/>
        <a:p>
          <a:endParaRPr lang="ru-RU"/>
        </a:p>
      </dgm:t>
    </dgm:pt>
    <dgm:pt modelId="{0B42EA8C-EFD0-4FFB-9CFD-58B486B9C93D}">
      <dgm:prSet custT="1"/>
      <dgm:spPr/>
      <dgm:t>
        <a:bodyPr/>
        <a:lstStyle/>
        <a:p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Взаимодействие педагогов и семьи — целенаправленный процесс, в результате которого создаются благоприятные условия для развития ребенка.</a:t>
          </a:r>
          <a:endParaRPr lang="ru-RU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394D0BE-2012-4EAF-9C0F-30F9C3913FFE}" type="parTrans" cxnId="{EB6C38DA-A663-4D68-9984-AEF537B83A1D}">
      <dgm:prSet/>
      <dgm:spPr/>
      <dgm:t>
        <a:bodyPr/>
        <a:lstStyle/>
        <a:p>
          <a:endParaRPr lang="ru-RU"/>
        </a:p>
      </dgm:t>
    </dgm:pt>
    <dgm:pt modelId="{D3BA3AD9-638A-4916-A948-4E2040A4C254}" type="sibTrans" cxnId="{EB6C38DA-A663-4D68-9984-AEF537B83A1D}">
      <dgm:prSet/>
      <dgm:spPr/>
      <dgm:t>
        <a:bodyPr/>
        <a:lstStyle/>
        <a:p>
          <a:endParaRPr lang="ru-RU"/>
        </a:p>
      </dgm:t>
    </dgm:pt>
    <dgm:pt modelId="{FB191DB8-884A-4D6D-B0BD-7E42E51F22A8}">
      <dgm:prSet phldrT="[Текст]" custT="1"/>
      <dgm:spPr/>
      <dgm:t>
        <a:bodyPr/>
        <a:lstStyle/>
        <a:p>
          <a:pPr algn="l"/>
          <a:endParaRPr lang="ru-RU" sz="1100" dirty="0"/>
        </a:p>
      </dgm:t>
    </dgm:pt>
    <dgm:pt modelId="{DEFC2ECA-B4E6-45AA-AA07-CB8E344B79FD}" type="parTrans" cxnId="{AC8F6581-D1B3-4614-9F4C-6E819E793B12}">
      <dgm:prSet/>
      <dgm:spPr/>
    </dgm:pt>
    <dgm:pt modelId="{766A9DEA-65EA-4D2C-AC03-A33329911ED7}" type="sibTrans" cxnId="{AC8F6581-D1B3-4614-9F4C-6E819E793B12}">
      <dgm:prSet/>
      <dgm:spPr/>
    </dgm:pt>
    <dgm:pt modelId="{4F464966-5F5F-4BDC-B379-5E5064B1176C}" type="pres">
      <dgm:prSet presAssocID="{A02F4497-B640-4D89-83A3-C95F61D5499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CE72ED8-D7E6-4E85-83FD-8B380C169390}" type="pres">
      <dgm:prSet presAssocID="{0B94505E-C2CC-42FF-B2A5-AFD286BF59D1}" presName="composite" presStyleCnt="0"/>
      <dgm:spPr/>
    </dgm:pt>
    <dgm:pt modelId="{445E1F54-EBB9-42C3-BCF2-0496C66784F1}" type="pres">
      <dgm:prSet presAssocID="{0B94505E-C2CC-42FF-B2A5-AFD286BF59D1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3E13C6-DDDB-4C53-A0A9-87C6325A9384}" type="pres">
      <dgm:prSet presAssocID="{0B94505E-C2CC-42FF-B2A5-AFD286BF59D1}" presName="descendantText" presStyleLbl="alignAcc1" presStyleIdx="0" presStyleCnt="5" custLinFactNeighborX="525" custLinFactNeighborY="-6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365300-3A1F-4C1C-BEED-DC275D58E474}" type="pres">
      <dgm:prSet presAssocID="{2924C1F4-7D30-4785-9132-B9303051E4FA}" presName="sp" presStyleCnt="0"/>
      <dgm:spPr/>
    </dgm:pt>
    <dgm:pt modelId="{7701C055-93EE-46DE-BBBB-36114278C245}" type="pres">
      <dgm:prSet presAssocID="{68AA8E3D-8197-4A38-BC59-734B358C95E2}" presName="composite" presStyleCnt="0"/>
      <dgm:spPr/>
    </dgm:pt>
    <dgm:pt modelId="{1B530A59-7E51-49F5-B6EE-4E534CB1032E}" type="pres">
      <dgm:prSet presAssocID="{68AA8E3D-8197-4A38-BC59-734B358C95E2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0842FE-3B18-481D-8876-D45332629FD0}" type="pres">
      <dgm:prSet presAssocID="{68AA8E3D-8197-4A38-BC59-734B358C95E2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2E2EAA-0C59-4618-9F8A-C7D050E9C774}" type="pres">
      <dgm:prSet presAssocID="{C12DC64A-EDAA-4B97-B7BB-41126D5D728C}" presName="sp" presStyleCnt="0"/>
      <dgm:spPr/>
    </dgm:pt>
    <dgm:pt modelId="{0604FBC0-2306-46B4-A2E3-52B0DF1E7A59}" type="pres">
      <dgm:prSet presAssocID="{A23D6284-F526-4C04-A201-9BF246C79F96}" presName="composite" presStyleCnt="0"/>
      <dgm:spPr/>
    </dgm:pt>
    <dgm:pt modelId="{1DC382AC-7CF0-408E-BA6D-3768F010FF33}" type="pres">
      <dgm:prSet presAssocID="{A23D6284-F526-4C04-A201-9BF246C79F96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E0C5C7-9DD7-463D-B707-09AAE5E65243}" type="pres">
      <dgm:prSet presAssocID="{A23D6284-F526-4C04-A201-9BF246C79F96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E9C159-46A5-46B1-9581-2CA8217729A3}" type="pres">
      <dgm:prSet presAssocID="{53E27867-BFA5-4878-A1ED-07E95AFA7985}" presName="sp" presStyleCnt="0"/>
      <dgm:spPr/>
    </dgm:pt>
    <dgm:pt modelId="{1EEFE8E2-64CE-454F-A899-D590EE86AFD7}" type="pres">
      <dgm:prSet presAssocID="{46479E92-0CDE-4AC5-A1EE-E84CE067EA47}" presName="composite" presStyleCnt="0"/>
      <dgm:spPr/>
    </dgm:pt>
    <dgm:pt modelId="{5744E490-6C17-48E3-BBB0-A1DE8DD31DDB}" type="pres">
      <dgm:prSet presAssocID="{46479E92-0CDE-4AC5-A1EE-E84CE067EA47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0F0C4E-50DC-4007-BEE2-553AD28E869F}" type="pres">
      <dgm:prSet presAssocID="{46479E92-0CDE-4AC5-A1EE-E84CE067EA47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831BFE-0366-4BBA-BE2F-CE7298D04FC3}" type="pres">
      <dgm:prSet presAssocID="{44236833-0945-4413-895A-C2B9A6A93E99}" presName="sp" presStyleCnt="0"/>
      <dgm:spPr/>
    </dgm:pt>
    <dgm:pt modelId="{08A063DA-EB63-49F4-AB5C-22FB2ED95CAD}" type="pres">
      <dgm:prSet presAssocID="{641EEEDF-ADE6-4330-AD4A-BAD69A767F39}" presName="composite" presStyleCnt="0"/>
      <dgm:spPr/>
    </dgm:pt>
    <dgm:pt modelId="{E2928A8F-AF89-483E-9853-92FE320523B1}" type="pres">
      <dgm:prSet presAssocID="{641EEEDF-ADE6-4330-AD4A-BAD69A767F39}" presName="parentText" presStyleLbl="alignNode1" presStyleIdx="4" presStyleCnt="5" custLinFactNeighborX="0" custLinFactNeighborY="1148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4EE495-FDF5-4AF7-9151-5EB275E03465}" type="pres">
      <dgm:prSet presAssocID="{641EEEDF-ADE6-4330-AD4A-BAD69A767F39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D6BE0AD-4256-4DF2-B3A9-21EFC63D5197}" srcId="{0B94505E-C2CC-42FF-B2A5-AFD286BF59D1}" destId="{CF4A72D5-E583-4994-BE38-A9E4ADB5582A}" srcOrd="0" destOrd="0" parTransId="{EDFBE21E-ABA3-4BA4-8A15-B7F261917F4A}" sibTransId="{C79D4637-E887-4634-BF3E-8E038A93136F}"/>
    <dgm:cxn modelId="{6EA7420A-5752-495E-9029-FD8975FB328C}" type="presOf" srcId="{E6B30607-0A21-4B45-9F36-2E10B5BFB357}" destId="{730842FE-3B18-481D-8876-D45332629FD0}" srcOrd="0" destOrd="1" presId="urn:microsoft.com/office/officeart/2005/8/layout/chevron2"/>
    <dgm:cxn modelId="{5E2D3792-0E37-4770-B2EE-20F0F9AFB25D}" srcId="{A02F4497-B640-4D89-83A3-C95F61D54997}" destId="{A23D6284-F526-4C04-A201-9BF246C79F96}" srcOrd="2" destOrd="0" parTransId="{14B724F5-39BE-4371-B24E-D11C1B52846E}" sibTransId="{53E27867-BFA5-4878-A1ED-07E95AFA7985}"/>
    <dgm:cxn modelId="{B30A370B-9241-46ED-B4AD-32197CE9A222}" srcId="{A02F4497-B640-4D89-83A3-C95F61D54997}" destId="{0B94505E-C2CC-42FF-B2A5-AFD286BF59D1}" srcOrd="0" destOrd="0" parTransId="{329A8D3E-842E-4243-BEC0-3ED28479CFF4}" sibTransId="{2924C1F4-7D30-4785-9132-B9303051E4FA}"/>
    <dgm:cxn modelId="{5D9A60FB-75EB-4D41-89CF-12752FE78333}" type="presOf" srcId="{CF4A72D5-E583-4994-BE38-A9E4ADB5582A}" destId="{123E13C6-DDDB-4C53-A0A9-87C6325A9384}" srcOrd="0" destOrd="0" presId="urn:microsoft.com/office/officeart/2005/8/layout/chevron2"/>
    <dgm:cxn modelId="{62032F6D-3B5F-48C0-9E87-4BC9E488D792}" type="presOf" srcId="{FB191DB8-884A-4D6D-B0BD-7E42E51F22A8}" destId="{730842FE-3B18-481D-8876-D45332629FD0}" srcOrd="0" destOrd="0" presId="urn:microsoft.com/office/officeart/2005/8/layout/chevron2"/>
    <dgm:cxn modelId="{90750DC5-492D-4967-867A-7427EC4EDB0A}" srcId="{68AA8E3D-8197-4A38-BC59-734B358C95E2}" destId="{FEA01DE9-B8BE-4CC1-852B-A6DA244F98C6}" srcOrd="2" destOrd="0" parTransId="{D0663774-F813-410E-A340-AA5FF63D2A11}" sibTransId="{2D914F2A-0D07-4C3C-BD05-4B2D65C55E2E}"/>
    <dgm:cxn modelId="{E7AE833D-875A-4D26-98C0-25380BF5FD46}" srcId="{68AA8E3D-8197-4A38-BC59-734B358C95E2}" destId="{E6B30607-0A21-4B45-9F36-2E10B5BFB357}" srcOrd="1" destOrd="0" parTransId="{100FE40F-0C79-4BB3-810D-D9BA5EB89F79}" sibTransId="{A730835A-1216-4DDF-95AC-F6EDBD165391}"/>
    <dgm:cxn modelId="{335DCB3A-0245-4303-9B14-D813A071F150}" type="presOf" srcId="{FEA01DE9-B8BE-4CC1-852B-A6DA244F98C6}" destId="{730842FE-3B18-481D-8876-D45332629FD0}" srcOrd="0" destOrd="2" presId="urn:microsoft.com/office/officeart/2005/8/layout/chevron2"/>
    <dgm:cxn modelId="{6124349C-EF64-4DF1-B9B8-2F692316E9EC}" type="presOf" srcId="{46479E92-0CDE-4AC5-A1EE-E84CE067EA47}" destId="{5744E490-6C17-48E3-BBB0-A1DE8DD31DDB}" srcOrd="0" destOrd="0" presId="urn:microsoft.com/office/officeart/2005/8/layout/chevron2"/>
    <dgm:cxn modelId="{723C383F-EB3C-4D66-A0CD-729F27562C9C}" type="presOf" srcId="{EE509A1A-CC89-49DE-B86C-A1D1AD3D07CC}" destId="{5DE0C5C7-9DD7-463D-B707-09AAE5E65243}" srcOrd="0" destOrd="0" presId="urn:microsoft.com/office/officeart/2005/8/layout/chevron2"/>
    <dgm:cxn modelId="{3535B137-6F5F-413C-9091-83941DD27C8A}" type="presOf" srcId="{0B94505E-C2CC-42FF-B2A5-AFD286BF59D1}" destId="{445E1F54-EBB9-42C3-BCF2-0496C66784F1}" srcOrd="0" destOrd="0" presId="urn:microsoft.com/office/officeart/2005/8/layout/chevron2"/>
    <dgm:cxn modelId="{EB6C38DA-A663-4D68-9984-AEF537B83A1D}" srcId="{641EEEDF-ADE6-4330-AD4A-BAD69A767F39}" destId="{0B42EA8C-EFD0-4FFB-9CFD-58B486B9C93D}" srcOrd="0" destOrd="0" parTransId="{3394D0BE-2012-4EAF-9C0F-30F9C3913FFE}" sibTransId="{D3BA3AD9-638A-4916-A948-4E2040A4C254}"/>
    <dgm:cxn modelId="{56840A75-8372-4262-A69C-45E8C0644B3B}" type="presOf" srcId="{0B42EA8C-EFD0-4FFB-9CFD-58B486B9C93D}" destId="{304EE495-FDF5-4AF7-9151-5EB275E03465}" srcOrd="0" destOrd="0" presId="urn:microsoft.com/office/officeart/2005/8/layout/chevron2"/>
    <dgm:cxn modelId="{AC8F6581-D1B3-4614-9F4C-6E819E793B12}" srcId="{68AA8E3D-8197-4A38-BC59-734B358C95E2}" destId="{FB191DB8-884A-4D6D-B0BD-7E42E51F22A8}" srcOrd="0" destOrd="0" parTransId="{DEFC2ECA-B4E6-45AA-AA07-CB8E344B79FD}" sibTransId="{766A9DEA-65EA-4D2C-AC03-A33329911ED7}"/>
    <dgm:cxn modelId="{FE6862A8-33DA-43AB-BB31-A51BD941B81E}" type="presOf" srcId="{1142C85E-F64A-4CCA-8985-E5C8478B041E}" destId="{5D0F0C4E-50DC-4007-BEE2-553AD28E869F}" srcOrd="0" destOrd="0" presId="urn:microsoft.com/office/officeart/2005/8/layout/chevron2"/>
    <dgm:cxn modelId="{76D95BD1-0F6A-4AFE-B2EB-6AD35D1C151C}" srcId="{A23D6284-F526-4C04-A201-9BF246C79F96}" destId="{EE509A1A-CC89-49DE-B86C-A1D1AD3D07CC}" srcOrd="0" destOrd="0" parTransId="{530DBA83-9FCE-44EF-AA3D-556443D733EB}" sibTransId="{CD768628-49CC-405E-BF3E-12445230F04C}"/>
    <dgm:cxn modelId="{9B74F4EE-E7A6-4BE7-ABB1-B4B8091C3227}" srcId="{A02F4497-B640-4D89-83A3-C95F61D54997}" destId="{46479E92-0CDE-4AC5-A1EE-E84CE067EA47}" srcOrd="3" destOrd="0" parTransId="{54E0A538-4C9B-4DE5-93E9-70E04B0C3E90}" sibTransId="{44236833-0945-4413-895A-C2B9A6A93E99}"/>
    <dgm:cxn modelId="{77784D34-326F-40AB-BBD0-F6A29FA47F64}" srcId="{A02F4497-B640-4D89-83A3-C95F61D54997}" destId="{68AA8E3D-8197-4A38-BC59-734B358C95E2}" srcOrd="1" destOrd="0" parTransId="{BC54237E-6BE3-4D61-B0D8-AE8D45C45E04}" sibTransId="{C12DC64A-EDAA-4B97-B7BB-41126D5D728C}"/>
    <dgm:cxn modelId="{CEA0EC7E-9F4E-4E03-8B00-D61AD3418F9E}" srcId="{46479E92-0CDE-4AC5-A1EE-E84CE067EA47}" destId="{1142C85E-F64A-4CCA-8985-E5C8478B041E}" srcOrd="0" destOrd="0" parTransId="{9D6B10D5-31E4-4009-AC47-7AFF83D16442}" sibTransId="{AEEC324E-53EE-4E9C-9597-3E329DEF5633}"/>
    <dgm:cxn modelId="{7327397D-FFE0-43C3-A577-945B6577D959}" type="presOf" srcId="{A23D6284-F526-4C04-A201-9BF246C79F96}" destId="{1DC382AC-7CF0-408E-BA6D-3768F010FF33}" srcOrd="0" destOrd="0" presId="urn:microsoft.com/office/officeart/2005/8/layout/chevron2"/>
    <dgm:cxn modelId="{594BB684-5DBA-48A1-B055-147FD47FDC44}" type="presOf" srcId="{641EEEDF-ADE6-4330-AD4A-BAD69A767F39}" destId="{E2928A8F-AF89-483E-9853-92FE320523B1}" srcOrd="0" destOrd="0" presId="urn:microsoft.com/office/officeart/2005/8/layout/chevron2"/>
    <dgm:cxn modelId="{13353623-C9F6-45C8-BE2E-40E04D403336}" type="presOf" srcId="{A02F4497-B640-4D89-83A3-C95F61D54997}" destId="{4F464966-5F5F-4BDC-B379-5E5064B1176C}" srcOrd="0" destOrd="0" presId="urn:microsoft.com/office/officeart/2005/8/layout/chevron2"/>
    <dgm:cxn modelId="{3825EDDE-EAB9-4915-98E1-FE0E1B8BE31C}" srcId="{A02F4497-B640-4D89-83A3-C95F61D54997}" destId="{641EEEDF-ADE6-4330-AD4A-BAD69A767F39}" srcOrd="4" destOrd="0" parTransId="{48114347-3BA7-47FF-9F5B-B4371CC0F4FC}" sibTransId="{43377CE9-3812-428C-B221-6AC66F482826}"/>
    <dgm:cxn modelId="{EE25B753-D71C-4D97-814B-1972541D90EA}" type="presOf" srcId="{68AA8E3D-8197-4A38-BC59-734B358C95E2}" destId="{1B530A59-7E51-49F5-B6EE-4E534CB1032E}" srcOrd="0" destOrd="0" presId="urn:microsoft.com/office/officeart/2005/8/layout/chevron2"/>
    <dgm:cxn modelId="{A6A59950-6DF9-403A-825E-EB5C46630826}" type="presParOf" srcId="{4F464966-5F5F-4BDC-B379-5E5064B1176C}" destId="{6CE72ED8-D7E6-4E85-83FD-8B380C169390}" srcOrd="0" destOrd="0" presId="urn:microsoft.com/office/officeart/2005/8/layout/chevron2"/>
    <dgm:cxn modelId="{85FE7BE8-319A-4633-A515-5724FC3EBBC9}" type="presParOf" srcId="{6CE72ED8-D7E6-4E85-83FD-8B380C169390}" destId="{445E1F54-EBB9-42C3-BCF2-0496C66784F1}" srcOrd="0" destOrd="0" presId="urn:microsoft.com/office/officeart/2005/8/layout/chevron2"/>
    <dgm:cxn modelId="{00B89908-3F1E-4095-89C5-A8EEC6A8CF30}" type="presParOf" srcId="{6CE72ED8-D7E6-4E85-83FD-8B380C169390}" destId="{123E13C6-DDDB-4C53-A0A9-87C6325A9384}" srcOrd="1" destOrd="0" presId="urn:microsoft.com/office/officeart/2005/8/layout/chevron2"/>
    <dgm:cxn modelId="{E0D3EFB0-2B32-4C4D-984E-156DEE0232FB}" type="presParOf" srcId="{4F464966-5F5F-4BDC-B379-5E5064B1176C}" destId="{A9365300-3A1F-4C1C-BEED-DC275D58E474}" srcOrd="1" destOrd="0" presId="urn:microsoft.com/office/officeart/2005/8/layout/chevron2"/>
    <dgm:cxn modelId="{37EB460F-5510-43D4-A0C1-E84E6DEA9194}" type="presParOf" srcId="{4F464966-5F5F-4BDC-B379-5E5064B1176C}" destId="{7701C055-93EE-46DE-BBBB-36114278C245}" srcOrd="2" destOrd="0" presId="urn:microsoft.com/office/officeart/2005/8/layout/chevron2"/>
    <dgm:cxn modelId="{5D116A1F-29E8-4B15-A1E0-857072994B7B}" type="presParOf" srcId="{7701C055-93EE-46DE-BBBB-36114278C245}" destId="{1B530A59-7E51-49F5-B6EE-4E534CB1032E}" srcOrd="0" destOrd="0" presId="urn:microsoft.com/office/officeart/2005/8/layout/chevron2"/>
    <dgm:cxn modelId="{6A7F955E-9186-489C-87A6-BF5129037880}" type="presParOf" srcId="{7701C055-93EE-46DE-BBBB-36114278C245}" destId="{730842FE-3B18-481D-8876-D45332629FD0}" srcOrd="1" destOrd="0" presId="urn:microsoft.com/office/officeart/2005/8/layout/chevron2"/>
    <dgm:cxn modelId="{D74306AA-94B3-46DE-A880-6244EE58CA86}" type="presParOf" srcId="{4F464966-5F5F-4BDC-B379-5E5064B1176C}" destId="{1D2E2EAA-0C59-4618-9F8A-C7D050E9C774}" srcOrd="3" destOrd="0" presId="urn:microsoft.com/office/officeart/2005/8/layout/chevron2"/>
    <dgm:cxn modelId="{6F4D6B5E-8179-4D29-BE82-1629F60D8AF7}" type="presParOf" srcId="{4F464966-5F5F-4BDC-B379-5E5064B1176C}" destId="{0604FBC0-2306-46B4-A2E3-52B0DF1E7A59}" srcOrd="4" destOrd="0" presId="urn:microsoft.com/office/officeart/2005/8/layout/chevron2"/>
    <dgm:cxn modelId="{8B01C92D-024F-4B9E-B1BE-C773E2D8801E}" type="presParOf" srcId="{0604FBC0-2306-46B4-A2E3-52B0DF1E7A59}" destId="{1DC382AC-7CF0-408E-BA6D-3768F010FF33}" srcOrd="0" destOrd="0" presId="urn:microsoft.com/office/officeart/2005/8/layout/chevron2"/>
    <dgm:cxn modelId="{DBF72B24-8E86-466A-B296-963894D20F51}" type="presParOf" srcId="{0604FBC0-2306-46B4-A2E3-52B0DF1E7A59}" destId="{5DE0C5C7-9DD7-463D-B707-09AAE5E65243}" srcOrd="1" destOrd="0" presId="urn:microsoft.com/office/officeart/2005/8/layout/chevron2"/>
    <dgm:cxn modelId="{0B268082-972D-4F53-9B11-864AA886338E}" type="presParOf" srcId="{4F464966-5F5F-4BDC-B379-5E5064B1176C}" destId="{FEE9C159-46A5-46B1-9581-2CA8217729A3}" srcOrd="5" destOrd="0" presId="urn:microsoft.com/office/officeart/2005/8/layout/chevron2"/>
    <dgm:cxn modelId="{D7B31ADC-B67B-4668-B1E2-E661CB6E7CF0}" type="presParOf" srcId="{4F464966-5F5F-4BDC-B379-5E5064B1176C}" destId="{1EEFE8E2-64CE-454F-A899-D590EE86AFD7}" srcOrd="6" destOrd="0" presId="urn:microsoft.com/office/officeart/2005/8/layout/chevron2"/>
    <dgm:cxn modelId="{09C0F9CF-F16E-48CB-B23A-41C21A79D6A7}" type="presParOf" srcId="{1EEFE8E2-64CE-454F-A899-D590EE86AFD7}" destId="{5744E490-6C17-48E3-BBB0-A1DE8DD31DDB}" srcOrd="0" destOrd="0" presId="urn:microsoft.com/office/officeart/2005/8/layout/chevron2"/>
    <dgm:cxn modelId="{1BCBC384-37DE-43EE-A450-C9A7711DFB71}" type="presParOf" srcId="{1EEFE8E2-64CE-454F-A899-D590EE86AFD7}" destId="{5D0F0C4E-50DC-4007-BEE2-553AD28E869F}" srcOrd="1" destOrd="0" presId="urn:microsoft.com/office/officeart/2005/8/layout/chevron2"/>
    <dgm:cxn modelId="{F418486C-337E-4EE3-A3BA-BB71FD1E15A2}" type="presParOf" srcId="{4F464966-5F5F-4BDC-B379-5E5064B1176C}" destId="{2D831BFE-0366-4BBA-BE2F-CE7298D04FC3}" srcOrd="7" destOrd="0" presId="urn:microsoft.com/office/officeart/2005/8/layout/chevron2"/>
    <dgm:cxn modelId="{590BF409-5900-458B-A488-2FA931A7BA0D}" type="presParOf" srcId="{4F464966-5F5F-4BDC-B379-5E5064B1176C}" destId="{08A063DA-EB63-49F4-AB5C-22FB2ED95CAD}" srcOrd="8" destOrd="0" presId="urn:microsoft.com/office/officeart/2005/8/layout/chevron2"/>
    <dgm:cxn modelId="{5EC9EB54-9D5B-471C-BCF3-EEFDF75889B5}" type="presParOf" srcId="{08A063DA-EB63-49F4-AB5C-22FB2ED95CAD}" destId="{E2928A8F-AF89-483E-9853-92FE320523B1}" srcOrd="0" destOrd="0" presId="urn:microsoft.com/office/officeart/2005/8/layout/chevron2"/>
    <dgm:cxn modelId="{5895A364-9805-4C78-856E-B6B1B89B2E33}" type="presParOf" srcId="{08A063DA-EB63-49F4-AB5C-22FB2ED95CAD}" destId="{304EE495-FDF5-4AF7-9151-5EB275E0346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5E1F54-EBB9-42C3-BCF2-0496C66784F1}">
      <dsp:nvSpPr>
        <dsp:cNvPr id="0" name=""/>
        <dsp:cNvSpPr/>
      </dsp:nvSpPr>
      <dsp:spPr>
        <a:xfrm rot="5400000">
          <a:off x="-145755" y="149747"/>
          <a:ext cx="971703" cy="680192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1</a:t>
          </a:r>
          <a:endParaRPr lang="ru-RU" sz="1900" kern="1200" dirty="0"/>
        </a:p>
      </dsp:txBody>
      <dsp:txXfrm rot="-5400000">
        <a:off x="1" y="344087"/>
        <a:ext cx="680192" cy="291511"/>
      </dsp:txXfrm>
    </dsp:sp>
    <dsp:sp modelId="{123E13C6-DDDB-4C53-A0A9-87C6325A9384}">
      <dsp:nvSpPr>
        <dsp:cNvPr id="0" name=""/>
        <dsp:cNvSpPr/>
      </dsp:nvSpPr>
      <dsp:spPr>
        <a:xfrm rot="5400000">
          <a:off x="4164752" y="-3484560"/>
          <a:ext cx="631607" cy="7600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Педагог как субъект педагогического процесса  обеспечивает развитие детей, формируя у них знания, умения, навыки. </a:t>
          </a:r>
          <a:endParaRPr lang="ru-RU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680193" y="30832"/>
        <a:ext cx="7569894" cy="569941"/>
      </dsp:txXfrm>
    </dsp:sp>
    <dsp:sp modelId="{1B530A59-7E51-49F5-B6EE-4E534CB1032E}">
      <dsp:nvSpPr>
        <dsp:cNvPr id="0" name=""/>
        <dsp:cNvSpPr/>
      </dsp:nvSpPr>
      <dsp:spPr>
        <a:xfrm rot="5400000">
          <a:off x="-145755" y="1002947"/>
          <a:ext cx="971703" cy="680192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2</a:t>
          </a:r>
          <a:endParaRPr lang="ru-RU" sz="1900" kern="1200" dirty="0"/>
        </a:p>
      </dsp:txBody>
      <dsp:txXfrm rot="-5400000">
        <a:off x="1" y="1197287"/>
        <a:ext cx="680192" cy="291511"/>
      </dsp:txXfrm>
    </dsp:sp>
    <dsp:sp modelId="{730842FE-3B18-481D-8876-D45332629FD0}">
      <dsp:nvSpPr>
        <dsp:cNvPr id="0" name=""/>
        <dsp:cNvSpPr/>
      </dsp:nvSpPr>
      <dsp:spPr>
        <a:xfrm rot="5400000">
          <a:off x="4164752" y="-2627368"/>
          <a:ext cx="631607" cy="7600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100" kern="1200" dirty="0"/>
        </a:p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Вместе с тем, деятельность детей изменяет качество деятельности педагога, заставляет его вести поиск нового содержания, форм и методов обучения, максимально соответствующих индивидуальным особенностям воспитанников</a:t>
          </a:r>
          <a:r>
            <a:rPr lang="ru-RU" sz="1100" kern="1200" dirty="0" smtClean="0"/>
            <a:t>.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100" kern="1200" dirty="0"/>
        </a:p>
      </dsp:txBody>
      <dsp:txXfrm rot="-5400000">
        <a:off x="680193" y="888024"/>
        <a:ext cx="7569894" cy="569941"/>
      </dsp:txXfrm>
    </dsp:sp>
    <dsp:sp modelId="{1DC382AC-7CF0-408E-BA6D-3768F010FF33}">
      <dsp:nvSpPr>
        <dsp:cNvPr id="0" name=""/>
        <dsp:cNvSpPr/>
      </dsp:nvSpPr>
      <dsp:spPr>
        <a:xfrm rot="5400000">
          <a:off x="-145755" y="1856147"/>
          <a:ext cx="971703" cy="680192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3</a:t>
          </a:r>
          <a:endParaRPr lang="ru-RU" sz="1900" kern="1200" dirty="0"/>
        </a:p>
      </dsp:txBody>
      <dsp:txXfrm rot="-5400000">
        <a:off x="1" y="2050487"/>
        <a:ext cx="680192" cy="291511"/>
      </dsp:txXfrm>
    </dsp:sp>
    <dsp:sp modelId="{5DE0C5C7-9DD7-463D-B707-09AAE5E65243}">
      <dsp:nvSpPr>
        <dsp:cNvPr id="0" name=""/>
        <dsp:cNvSpPr/>
      </dsp:nvSpPr>
      <dsp:spPr>
        <a:xfrm rot="5400000">
          <a:off x="4164752" y="-1774167"/>
          <a:ext cx="631607" cy="7600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результате происходит не только развитие каждого ребенка, но и профессиональный и личностный рост педагога</a:t>
          </a:r>
          <a:r>
            <a:rPr lang="ru-RU" sz="1100" kern="1200" dirty="0" smtClean="0"/>
            <a:t>. </a:t>
          </a:r>
          <a:endParaRPr lang="ru-RU" sz="1100" kern="1200" dirty="0"/>
        </a:p>
      </dsp:txBody>
      <dsp:txXfrm rot="-5400000">
        <a:off x="680193" y="1741225"/>
        <a:ext cx="7569894" cy="569941"/>
      </dsp:txXfrm>
    </dsp:sp>
    <dsp:sp modelId="{5744E490-6C17-48E3-BBB0-A1DE8DD31DDB}">
      <dsp:nvSpPr>
        <dsp:cNvPr id="0" name=""/>
        <dsp:cNvSpPr/>
      </dsp:nvSpPr>
      <dsp:spPr>
        <a:xfrm rot="5400000">
          <a:off x="-145755" y="2709348"/>
          <a:ext cx="971703" cy="680192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4</a:t>
          </a:r>
          <a:endParaRPr lang="ru-RU" sz="1900" kern="1200" dirty="0"/>
        </a:p>
      </dsp:txBody>
      <dsp:txXfrm rot="-5400000">
        <a:off x="1" y="2903688"/>
        <a:ext cx="680192" cy="291511"/>
      </dsp:txXfrm>
    </dsp:sp>
    <dsp:sp modelId="{5D0F0C4E-50DC-4007-BEE2-553AD28E869F}">
      <dsp:nvSpPr>
        <dsp:cNvPr id="0" name=""/>
        <dsp:cNvSpPr/>
      </dsp:nvSpPr>
      <dsp:spPr>
        <a:xfrm rot="5400000">
          <a:off x="4164752" y="-920967"/>
          <a:ext cx="631607" cy="7600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Важной стороной образовательного процесса в ДОУ является взаимодействие педагогов с родителями воспитанников, которые являются заказчиками образовательных услуг, обладают определенным педагогическим потенциалом и способны обогащать образовательный процесс положительным опытом семейного воспитания. </a:t>
          </a:r>
          <a:endParaRPr lang="ru-RU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680193" y="2594425"/>
        <a:ext cx="7569894" cy="569941"/>
      </dsp:txXfrm>
    </dsp:sp>
    <dsp:sp modelId="{E2928A8F-AF89-483E-9853-92FE320523B1}">
      <dsp:nvSpPr>
        <dsp:cNvPr id="0" name=""/>
        <dsp:cNvSpPr/>
      </dsp:nvSpPr>
      <dsp:spPr>
        <a:xfrm rot="5400000">
          <a:off x="-145755" y="3566540"/>
          <a:ext cx="971703" cy="680192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5</a:t>
          </a:r>
          <a:endParaRPr lang="ru-RU" sz="1900" kern="1200" dirty="0"/>
        </a:p>
      </dsp:txBody>
      <dsp:txXfrm rot="-5400000">
        <a:off x="1" y="3760880"/>
        <a:ext cx="680192" cy="291511"/>
      </dsp:txXfrm>
    </dsp:sp>
    <dsp:sp modelId="{304EE495-FDF5-4AF7-9151-5EB275E03465}">
      <dsp:nvSpPr>
        <dsp:cNvPr id="0" name=""/>
        <dsp:cNvSpPr/>
      </dsp:nvSpPr>
      <dsp:spPr>
        <a:xfrm rot="5400000">
          <a:off x="4164752" y="-67767"/>
          <a:ext cx="631607" cy="7600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Взаимодействие педагогов и семьи — целенаправленный процесс, в результате которого создаются благоприятные условия для развития ребенка.</a:t>
          </a:r>
          <a:endParaRPr lang="ru-RU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680193" y="3447625"/>
        <a:ext cx="7569894" cy="5699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8815-315C-45AF-875E-991841DD966D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8815-315C-45AF-875E-991841DD966D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8815-315C-45AF-875E-991841DD966D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8815-315C-45AF-875E-991841DD966D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8815-315C-45AF-875E-991841DD966D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8815-315C-45AF-875E-991841DD966D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8815-315C-45AF-875E-991841DD966D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8815-315C-45AF-875E-991841DD966D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8815-315C-45AF-875E-991841DD966D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8815-315C-45AF-875E-991841DD966D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38815-315C-45AF-875E-991841DD966D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EE38815-315C-45AF-875E-991841DD966D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82AEE0B-BBA5-4FFB-8A59-D65631DC32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068960"/>
            <a:ext cx="8206680" cy="129614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Принципы  организации  среды </a:t>
            </a:r>
            <a:r>
              <a:rPr lang="ru-RU" sz="3200" b="1" smtClean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по </a:t>
            </a:r>
            <a:r>
              <a:rPr lang="ru-RU" sz="3200" b="1" smtClean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/>
            </a:r>
            <a:br>
              <a:rPr lang="ru-RU" sz="3200" b="1" smtClean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</a:br>
            <a:r>
              <a:rPr lang="ru-RU" sz="3200" b="1" smtClean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ФГОС </a:t>
            </a:r>
            <a:r>
              <a:rPr lang="ru-RU" sz="3200" b="1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ДО и  по программе </a:t>
            </a:r>
            <a:br>
              <a:rPr lang="ru-RU" sz="3200" b="1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</a:br>
            <a:r>
              <a:rPr lang="ru-RU" sz="3200" b="1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«От рождения до школы» </a:t>
            </a:r>
            <a:endParaRPr lang="ru-RU" sz="3200" b="1" dirty="0">
              <a:solidFill>
                <a:schemeClr val="bg1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7308304" y="5783932"/>
            <a:ext cx="1616224" cy="1080120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ru-RU" sz="2500" dirty="0" smtClean="0">
                <a:solidFill>
                  <a:schemeClr val="bg1">
                    <a:lumMod val="85000"/>
                  </a:schemeClr>
                </a:solidFill>
                <a:latin typeface="Roboto" pitchFamily="2" charset="0"/>
                <a:ea typeface="Roboto" pitchFamily="2" charset="0"/>
              </a:rPr>
              <a:t>Выполнила:</a:t>
            </a:r>
          </a:p>
          <a:p>
            <a:pPr algn="l"/>
            <a:r>
              <a:rPr lang="ru-RU" sz="2500" dirty="0" err="1" smtClean="0">
                <a:solidFill>
                  <a:schemeClr val="bg1">
                    <a:lumMod val="85000"/>
                  </a:schemeClr>
                </a:solidFill>
                <a:latin typeface="Roboto" pitchFamily="2" charset="0"/>
                <a:ea typeface="Roboto" pitchFamily="2" charset="0"/>
              </a:rPr>
              <a:t>Пачкория</a:t>
            </a:r>
            <a:r>
              <a:rPr lang="ru-RU" sz="2500" dirty="0" smtClean="0">
                <a:solidFill>
                  <a:schemeClr val="bg1">
                    <a:lumMod val="85000"/>
                  </a:schemeClr>
                </a:solidFill>
                <a:latin typeface="Roboto" pitchFamily="2" charset="0"/>
                <a:ea typeface="Roboto" pitchFamily="2" charset="0"/>
              </a:rPr>
              <a:t> О.Н.</a:t>
            </a:r>
          </a:p>
          <a:p>
            <a:pPr algn="l"/>
            <a:r>
              <a:rPr lang="ru-RU" sz="2500" dirty="0" smtClean="0">
                <a:solidFill>
                  <a:schemeClr val="bg1">
                    <a:lumMod val="85000"/>
                  </a:schemeClr>
                </a:solidFill>
                <a:latin typeface="Roboto" pitchFamily="2" charset="0"/>
                <a:ea typeface="Roboto" pitchFamily="2" charset="0"/>
              </a:rPr>
              <a:t>Студентка группы </a:t>
            </a:r>
          </a:p>
          <a:p>
            <a:pPr algn="l"/>
            <a:r>
              <a:rPr lang="ru-RU" sz="2500" dirty="0" smtClean="0">
                <a:solidFill>
                  <a:schemeClr val="bg1">
                    <a:lumMod val="85000"/>
                  </a:schemeClr>
                </a:solidFill>
                <a:latin typeface="Roboto" pitchFamily="2" charset="0"/>
                <a:ea typeface="Roboto" pitchFamily="2" charset="0"/>
              </a:rPr>
              <a:t>6703\11 ДО, 2 курс</a:t>
            </a:r>
            <a:endParaRPr lang="ru-RU" sz="2500" dirty="0">
              <a:solidFill>
                <a:schemeClr val="bg1">
                  <a:lumMod val="8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принципы организации </a:t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 – развивающей среды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Roboto Light" pitchFamily="2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0085" y="764704"/>
            <a:ext cx="8712968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Оснащение уголков должно меняться 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 тематическим планированием образовательного процесса. 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качестве центров развития могут выступать: 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сюжетно-ролевых игр;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ряжения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(для театрализованных игр);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книжный уголок;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зона для настольно-печатных игр;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(детского рисунка, детского творчества, изделий народных мастеров и т. д.);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природы (наблюдений за природой);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спортивный уголок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для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 с водой и песком;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центры для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разнообразных видов самостоятельной деятельности детей — конструктивной, изобразительной, музыкальной и др.;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центр с крупными мягкими конструкциями (блоки, домики, тоннели и пр.) для легкого изменения игрового пространства;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 игрушками, строительным материалом)</a:t>
            </a:r>
          </a:p>
        </p:txBody>
      </p:sp>
    </p:spTree>
    <p:extLst>
      <p:ext uri="{BB962C8B-B14F-4D97-AF65-F5344CB8AC3E}">
        <p14:creationId xmlns:p14="http://schemas.microsoft.com/office/powerpoint/2010/main" val="891288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Учебно-методический комплект к программе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Roboto Light" pitchFamily="2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1011928"/>
            <a:ext cx="8568952" cy="4530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• 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примерная общеобразовательная программа дошкольного образования «От рождения до школы»;</a:t>
            </a:r>
            <a:endParaRPr lang="ru-RU" sz="16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• комплексно-тематическое планирование;</a:t>
            </a:r>
            <a:endParaRPr lang="ru-RU" sz="16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• пособия по управлению и организации работы в дошкольной организации;</a:t>
            </a:r>
            <a:endParaRPr lang="ru-RU" sz="16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• пособия по инклюзивному образованию;</a:t>
            </a:r>
            <a:endParaRPr lang="ru-RU" sz="16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• пособия по работе психолога;</a:t>
            </a:r>
            <a:endParaRPr lang="ru-RU" sz="16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• методические пособия для педагогов по всем направлениям развития ребенка;</a:t>
            </a:r>
            <a:endParaRPr lang="ru-RU" sz="16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• наглядно-дидактические пособия;</a:t>
            </a:r>
            <a:endParaRPr lang="ru-RU" sz="16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• рабочие тетради;</a:t>
            </a:r>
            <a:endParaRPr lang="ru-RU" sz="16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• комплекты для творчества;</a:t>
            </a:r>
            <a:endParaRPr lang="ru-RU" sz="16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• вариативные парциальные (авторские) программы;</a:t>
            </a:r>
            <a:endParaRPr lang="ru-RU" sz="16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• электронные образовательные ресурсы.</a:t>
            </a:r>
            <a:endParaRPr lang="ru-RU" sz="16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271539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Roboto Light" pitchFamily="2" charset="0"/>
                <a:cs typeface="Times New Roman" panose="02020603050405020304" pitchFamily="18" charset="0"/>
              </a:rPr>
              <a:t>Требования к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Roboto Light" pitchFamily="2" charset="0"/>
                <a:cs typeface="Times New Roman" panose="02020603050405020304" pitchFamily="18" charset="0"/>
              </a:rPr>
              <a:t>оборудованию и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Roboto Light" pitchFamily="2" charset="0"/>
                <a:cs typeface="Times New Roman" panose="02020603050405020304" pitchFamily="18" charset="0"/>
              </a:rPr>
              <a:t>оснащению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0683826"/>
              </p:ext>
            </p:extLst>
          </p:nvPr>
        </p:nvGraphicFramePr>
        <p:xfrm>
          <a:off x="179512" y="908720"/>
          <a:ext cx="8640960" cy="432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1512168"/>
                <a:gridCol w="2232248"/>
                <a:gridCol w="316835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Составляющие материально</a:t>
                      </a: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технической базы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Минимальный уровень 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Базовый уров</a:t>
                      </a:r>
                      <a:r>
                        <a:rPr lang="ru-RU" sz="1600" dirty="0" smtClean="0"/>
                        <a:t>ень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Оптимальный</a:t>
                      </a:r>
                      <a:r>
                        <a:rPr lang="ru-RU" dirty="0" smtClean="0"/>
                        <a:t> 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Помещения детского сада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Любое, отвечающее требованиям СанПиН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Зал для музыкальных и физкультурных занятий; сопутствующие помещения (медицинский блок, пищеблок, </a:t>
                      </a:r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постирочная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Зал для музыкальных занятий, зал для физкультурных занятий; бассейн, сауна, соляная комната, тренажерный зал, изостудия, компьютерный класс, кабинет логопеда, психолога. Сопутствующие помещения (медицинский блок, пищеблок, </a:t>
                      </a:r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постирочная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Групповое</a:t>
                      </a:r>
                    </a:p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помещение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Любое, отвечающее требованиям СанПиН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Наличие игрового помещения, спальни, раздевалки, туалета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Игровое помещение,</a:t>
                      </a: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спортивный уголок,</a:t>
                      </a: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спальня, раздевалка, туалет</a:t>
                      </a:r>
                      <a:r>
                        <a:rPr lang="ru-RU" sz="1400" dirty="0" smtClean="0"/>
                        <a:t>. </a:t>
                      </a: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Дизайнерское оформление</a:t>
                      </a:r>
                      <a:r>
                        <a:rPr lang="ru-RU" sz="1400" dirty="0" smtClean="0"/>
                        <a:t>. </a:t>
                      </a: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Оборудованное рабочее место</a:t>
                      </a: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воспитателя, включая</a:t>
                      </a: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Компьютер</a:t>
                      </a:r>
                      <a:r>
                        <a:rPr lang="ru-RU" sz="1400" dirty="0" smtClean="0"/>
                        <a:t>.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66019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9821936"/>
              </p:ext>
            </p:extLst>
          </p:nvPr>
        </p:nvGraphicFramePr>
        <p:xfrm>
          <a:off x="107504" y="836713"/>
          <a:ext cx="8928992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1686660"/>
                <a:gridCol w="1617242"/>
                <a:gridCol w="4112922"/>
              </a:tblGrid>
              <a:tr h="432047">
                <a:tc>
                  <a:txBody>
                    <a:bodyPr/>
                    <a:lstStyle/>
                    <a:p>
                      <a:pPr algn="l"/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Образовательные</a:t>
                      </a:r>
                    </a:p>
                    <a:p>
                      <a:pPr algn="l"/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Виды деятельности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Центры, уголки,</a:t>
                      </a:r>
                    </a:p>
                    <a:p>
                      <a:pPr algn="l"/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мастерские и др.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образовательной предметно-пространственной развивающей среды для поддержки детской инициативы</a:t>
                      </a:r>
                      <a:endParaRPr lang="ru-RU" dirty="0"/>
                    </a:p>
                  </a:txBody>
                  <a:tcPr/>
                </a:tc>
              </a:tr>
              <a:tr h="450881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Речевое развитие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Игровая,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коммуникативная,</a:t>
                      </a:r>
                    </a:p>
                    <a:p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самообслуживание и элементарный бытовой труд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двигательная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«Центр книги»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Создавать условия для речевого развития с помощью наличия: -детских книг: произведений русского фольклора: частушек, </a:t>
                      </a:r>
                      <a:r>
                        <a:rPr lang="ru-R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потешек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песенок; народных сказок о животных, произведений  русской и зарубежной классики, рассказов, сказок, стихов современных авторов.</a:t>
                      </a:r>
                    </a:p>
                  </a:txBody>
                  <a:tcPr/>
                </a:tc>
              </a:tr>
              <a:tr h="450881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Познавательное</a:t>
                      </a:r>
                    </a:p>
                    <a:p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Игровая,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коммуникативная,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познавательно-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исследовательская,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самообслуживание и элементарный бытовой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труд, конструирование,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изобразительная,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музыкальная,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двигательная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«Центр познания»</a:t>
                      </a:r>
                    </a:p>
                    <a:p>
                      <a:endParaRPr lang="ru-RU" sz="1400" b="0" i="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«Центр</a:t>
                      </a: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экспериментирования»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Создавать условия для расширения представлений детей об окружающем мире через внесение:</a:t>
                      </a:r>
                    </a:p>
                    <a:p>
                      <a:pPr algn="just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-предметных и сюжетных картинок, тематических наборов картинок (одежда, обувь, мебель, посуда, овощи, животные, игрушки, транспорт, профессии)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-макетов предметов ближайшего окружения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т.д.</a:t>
                      </a:r>
                    </a:p>
                    <a:p>
                      <a:endParaRPr lang="ru-RU" sz="12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Создавать в группе развивающую предметную среду, стимулирующую исследовательскую активность: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Земля разного состава: чернозём, песок, глина, камни, остатки частей растений.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Ёмкости для измерения, пересыпания, исследования, хранения.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Стол с клеёнкой.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Подносы.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Клеёнчатые фартуки и нарукавники на подгруппу детей.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51520" y="4286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Проектирование образовательной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предметно-пространственной развивающей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среды для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средней группы, согласно ФГОС.</a:t>
            </a:r>
            <a:endParaRPr lang="ru-RU" b="1" i="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347864" y="4365104"/>
            <a:ext cx="56166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70163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8531154"/>
              </p:ext>
            </p:extLst>
          </p:nvPr>
        </p:nvGraphicFramePr>
        <p:xfrm>
          <a:off x="107504" y="836712"/>
          <a:ext cx="8928992" cy="51125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1686660"/>
                <a:gridCol w="1617242"/>
                <a:gridCol w="4112922"/>
              </a:tblGrid>
              <a:tr h="771708">
                <a:tc>
                  <a:txBody>
                    <a:bodyPr/>
                    <a:lstStyle/>
                    <a:p>
                      <a:pPr algn="l"/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Образовательные</a:t>
                      </a:r>
                    </a:p>
                    <a:p>
                      <a:pPr algn="l"/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Виды деятельности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Центры, уголки,</a:t>
                      </a:r>
                    </a:p>
                    <a:p>
                      <a:pPr algn="l"/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мастерские и др.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образовательной предметно-пространственной развивающей среды для поддержки детской инициативы</a:t>
                      </a:r>
                      <a:endParaRPr lang="ru-RU" dirty="0"/>
                    </a:p>
                  </a:txBody>
                  <a:tcPr/>
                </a:tc>
              </a:tr>
              <a:tr h="43408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Познавательное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</a:t>
                      </a:r>
                    </a:p>
                    <a:p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«Центр природы»</a:t>
                      </a:r>
                    </a:p>
                    <a:p>
                      <a:endParaRPr lang="ru-RU" sz="1400" b="0" i="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b="0" i="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b="0" i="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b="0" i="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b="0" i="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b="0" i="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b="0" i="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b="0" i="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b="0" i="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«Центр</a:t>
                      </a: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конструирования»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Создавать условия для обогащения представлений детей о</a:t>
                      </a:r>
                    </a:p>
                    <a:p>
                      <a:pPr algn="just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многообразии природного мира:</a:t>
                      </a:r>
                    </a:p>
                    <a:p>
                      <a:pPr algn="just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-Макеты природно-климатических зон.</a:t>
                      </a:r>
                    </a:p>
                    <a:p>
                      <a:pPr algn="just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-Макет-панорама леса в разные времена года: «Лес зимой», «Лес</a:t>
                      </a:r>
                    </a:p>
                    <a:p>
                      <a:pPr algn="just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летом», «Лес весной», «Лес осенью».</a:t>
                      </a:r>
                    </a:p>
                    <a:p>
                      <a:pPr algn="just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-Коллекции камней, ракушек, семян.</a:t>
                      </a:r>
                    </a:p>
                    <a:p>
                      <a:pPr algn="just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-Игротека экологических развивающих игр.</a:t>
                      </a:r>
                    </a:p>
                    <a:p>
                      <a:pPr algn="just"/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Создать условия для конструктивной деятельности детей</a:t>
                      </a:r>
                    </a:p>
                    <a:p>
                      <a:pPr algn="just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через наличие:</a:t>
                      </a:r>
                    </a:p>
                    <a:p>
                      <a:pPr algn="just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конструкторов разного размера;</a:t>
                      </a:r>
                    </a:p>
                    <a:p>
                      <a:pPr algn="just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-мягких (поролоновые) крупных модулей;</a:t>
                      </a:r>
                    </a:p>
                    <a:p>
                      <a:pPr algn="just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-фигурок людей и животных для обыгрывания: наборов диких и</a:t>
                      </a:r>
                    </a:p>
                    <a:p>
                      <a:pPr algn="just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домашних животных и их детенышей; игрушечных птиц</a:t>
                      </a:r>
                    </a:p>
                    <a:p>
                      <a:pPr algn="just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(зоопарк, птичий двор, рыбок, насекомых, людей и т. д;</a:t>
                      </a:r>
                    </a:p>
                    <a:p>
                      <a:pPr algn="just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-образцов построек различной сложности;</a:t>
                      </a:r>
                    </a:p>
                    <a:p>
                      <a:pPr algn="just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-игрушек бытовой тематики;</a:t>
                      </a:r>
                    </a:p>
                    <a:p>
                      <a:pPr algn="just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-природного и разнообразного полифункционального материала:</a:t>
                      </a:r>
                    </a:p>
                    <a:p>
                      <a:pPr algn="just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шишки, бруски и т. д;</a:t>
                      </a:r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51520" y="4286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Проектирование образовательной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предметно-пространственной развивающей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среды для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средней группы, согласно ФГОС.</a:t>
            </a:r>
            <a:endParaRPr lang="ru-RU" b="1" i="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3347467" y="3142878"/>
            <a:ext cx="5692427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22182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8750850"/>
              </p:ext>
            </p:extLst>
          </p:nvPr>
        </p:nvGraphicFramePr>
        <p:xfrm>
          <a:off x="107504" y="836712"/>
          <a:ext cx="8928992" cy="52522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1686660"/>
                <a:gridCol w="1617242"/>
                <a:gridCol w="4112922"/>
              </a:tblGrid>
              <a:tr h="771708">
                <a:tc>
                  <a:txBody>
                    <a:bodyPr/>
                    <a:lstStyle/>
                    <a:p>
                      <a:pPr algn="l"/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Образовательные</a:t>
                      </a:r>
                    </a:p>
                    <a:p>
                      <a:pPr algn="l"/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Виды деятельности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Центры, уголки,</a:t>
                      </a:r>
                    </a:p>
                    <a:p>
                      <a:pPr algn="l"/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мастерские и др.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образовательной предметно-пространственной развивающей среды для поддержки детской инициативы</a:t>
                      </a:r>
                      <a:endParaRPr lang="ru-RU" dirty="0"/>
                    </a:p>
                  </a:txBody>
                  <a:tcPr/>
                </a:tc>
              </a:tr>
              <a:tr h="4340859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Художественно-</a:t>
                      </a:r>
                    </a:p>
                    <a:p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эстетическое</a:t>
                      </a:r>
                    </a:p>
                    <a:p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Игровая,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коммуникативная,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познавательно-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исследовательская,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самообслуживание и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элементарный бытовой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труд, конструирование,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изобразительная,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музыкальная,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двигательная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«Центр творчества»</a:t>
                      </a: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«Центр музыки»</a:t>
                      </a: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«Центр театра»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Обеспечить необходимое оборудование для формирования творческого потенциала детей, развития интереса к </a:t>
                      </a:r>
                      <a:r>
                        <a:rPr lang="ru-R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изодеятельности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-Основные цвета и их тона, контрастная гамма цветов.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-Палитра.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-Заготовки для рисования, вырезанные по какой-либо форме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(деревья, цветы, различные предметы, животные) .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-Бумага тонкая и плотная, рулон простых белых обоев, картон.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Способствовать формированию интереса к музыке,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знакомить с музыкальными инструментами через внесение в развивающую среду: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-Игрушки - музыкальные инструменты (крупногабаритное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пианино, гармошка, гитара, соразмерные руке ребёнка,</a:t>
                      </a:r>
                    </a:p>
                    <a:p>
                      <a:r>
                        <a:rPr lang="ru-R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неозвученные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или с фиксированной мелодией погремушка,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барабан, бубен, дудочка, металлофон, треугольники,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ритмические палочки, колокольчики, свирель, рожок, балалайка)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Способствовать развитию театрализованной деятельности,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творческих способностей детей через расположение в группе: -Разных видов театра: настольный, на ширме, на </a:t>
                      </a:r>
                      <a:r>
                        <a:rPr lang="ru-R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фланелеграфе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тростевой, теневой, магнитный, бибабо, «живая» рука,  пальчиковый, </a:t>
                      </a:r>
                      <a:r>
                        <a:rPr lang="ru-R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ложковый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перчаточный;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51520" y="4286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Проектирование образовательной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предметно-пространственной развивающей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среды для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средней группы, согласно ФГОС.</a:t>
            </a:r>
            <a:endParaRPr lang="ru-RU" b="1" i="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5052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3102037"/>
              </p:ext>
            </p:extLst>
          </p:nvPr>
        </p:nvGraphicFramePr>
        <p:xfrm>
          <a:off x="107504" y="836712"/>
          <a:ext cx="8928992" cy="51303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1686660"/>
                <a:gridCol w="1617242"/>
                <a:gridCol w="4112922"/>
              </a:tblGrid>
              <a:tr h="771708">
                <a:tc>
                  <a:txBody>
                    <a:bodyPr/>
                    <a:lstStyle/>
                    <a:p>
                      <a:pPr algn="l"/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Образовательные</a:t>
                      </a:r>
                    </a:p>
                    <a:p>
                      <a:pPr algn="l"/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Виды деятельности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Центры, уголки,</a:t>
                      </a:r>
                    </a:p>
                    <a:p>
                      <a:pPr algn="l"/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мастерские и др.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образовательной предметно-пространственной развивающей среды для поддержки детской инициативы</a:t>
                      </a:r>
                      <a:endParaRPr lang="ru-RU" dirty="0"/>
                    </a:p>
                  </a:txBody>
                  <a:tcPr/>
                </a:tc>
              </a:tr>
              <a:tr h="4340859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Социально-</a:t>
                      </a:r>
                    </a:p>
                    <a:p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Коммуникативное развитие</a:t>
                      </a:r>
                    </a:p>
                    <a:p>
                      <a:endParaRPr lang="ru-RU" sz="14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Физическое</a:t>
                      </a:r>
                    </a:p>
                    <a:p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</a:t>
                      </a:r>
                    </a:p>
                    <a:p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Игровая,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коммуникативная,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познавательно-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исследовательская,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самообслуживание и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элементарный бытовой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труд, конструирование,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изобразительная,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музыкальная,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Двигательная</a:t>
                      </a:r>
                    </a:p>
                    <a:p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Игровая,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коммуникативная,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музыкальная,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двигательная.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«Центр социально-</a:t>
                      </a: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эмоционального</a:t>
                      </a: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развития»</a:t>
                      </a: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«Центр игры»</a:t>
                      </a: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«Центр</a:t>
                      </a: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безопасности»</a:t>
                      </a: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«Физкультурно-</a:t>
                      </a: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оздоровительный</a:t>
                      </a: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центр»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Создать условия направленные на достижение целей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освоения первоначальных представлений социального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характера и включения детей в систему социальных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отношений через внесение в развивающую среду: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-иллюстраций с ярко выраженными эмоциональными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состояниями у взрослых и детей;</a:t>
                      </a:r>
                    </a:p>
                    <a:p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Игровая зона оснащена уголками и атрибутами для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сюжетно-ролевых игр, подобранных с учетом возрастных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особенностей детей и половой принадлежностью: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-Сюжетные игрушки, изображающие животных и их детёнышей.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-Игрушки транспортные (тележки, машины разных размеров и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назначения) .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Создавать условия для формирования у детей основ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безопасности собственной жизнедеятельности: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-Материалы, связанные с тематикой по ОБЖ и ПДД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(иллюстрации, игры) 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Обеспечить необходимое оборудование: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-Нестандартное оборудование.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-Атрибутика к подвижным играм (шапочки, медальоны) .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Гимнастическая скамейка, бревно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ит.д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51520" y="4286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Проектирование образовательной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предметно-пространственной развивающей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среды для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средней группы, согласно ФГОС.</a:t>
            </a:r>
            <a:endParaRPr lang="ru-RU" b="1" i="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79512" y="5157192"/>
            <a:ext cx="88569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53730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50182" y="188639"/>
            <a:ext cx="56296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дошкольного образования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32543" y="1196752"/>
            <a:ext cx="80648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Федеральным государственным образовательным стандартом;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программой, которую разрабатывает ДОУ;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Возрастными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особенностями и спецификой индивидуального развития детей данной группы, данного дошкольного образовательного учреждения;</a:t>
            </a:r>
          </a:p>
        </p:txBody>
      </p:sp>
    </p:spTree>
    <p:extLst>
      <p:ext uri="{BB962C8B-B14F-4D97-AF65-F5344CB8AC3E}">
        <p14:creationId xmlns:p14="http://schemas.microsoft.com/office/powerpoint/2010/main" val="10456956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429000"/>
            <a:ext cx="8206680" cy="93610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Принципы  организации  среды</a:t>
            </a:r>
            <a:br>
              <a:rPr lang="ru-RU" sz="3200" b="1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</a:br>
            <a:r>
              <a:rPr lang="ru-RU" sz="3200" b="1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по программе </a:t>
            </a:r>
            <a:br>
              <a:rPr lang="ru-RU" sz="3200" b="1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</a:br>
            <a:r>
              <a:rPr lang="ru-RU" sz="3200" b="1" dirty="0" smtClean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«От рождения до школы» </a:t>
            </a:r>
            <a:endParaRPr lang="ru-RU" sz="3200" b="1" dirty="0">
              <a:solidFill>
                <a:schemeClr val="bg1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7308304" y="5783932"/>
            <a:ext cx="1616224" cy="1080120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ru-RU" sz="2500" dirty="0" smtClean="0">
                <a:solidFill>
                  <a:schemeClr val="bg1">
                    <a:lumMod val="85000"/>
                  </a:schemeClr>
                </a:solidFill>
                <a:latin typeface="Roboto" pitchFamily="2" charset="0"/>
                <a:ea typeface="Roboto" pitchFamily="2" charset="0"/>
              </a:rPr>
              <a:t>Выполнила:</a:t>
            </a:r>
          </a:p>
          <a:p>
            <a:pPr algn="l"/>
            <a:r>
              <a:rPr lang="ru-RU" sz="2500" dirty="0" err="1" smtClean="0">
                <a:solidFill>
                  <a:schemeClr val="bg1">
                    <a:lumMod val="85000"/>
                  </a:schemeClr>
                </a:solidFill>
                <a:latin typeface="Roboto" pitchFamily="2" charset="0"/>
                <a:ea typeface="Roboto" pitchFamily="2" charset="0"/>
              </a:rPr>
              <a:t>Пачкория</a:t>
            </a:r>
            <a:r>
              <a:rPr lang="ru-RU" sz="2500" dirty="0" smtClean="0">
                <a:solidFill>
                  <a:schemeClr val="bg1">
                    <a:lumMod val="85000"/>
                  </a:schemeClr>
                </a:solidFill>
                <a:latin typeface="Roboto" pitchFamily="2" charset="0"/>
                <a:ea typeface="Roboto" pitchFamily="2" charset="0"/>
              </a:rPr>
              <a:t> О.Н.</a:t>
            </a:r>
          </a:p>
          <a:p>
            <a:pPr algn="l"/>
            <a:r>
              <a:rPr lang="ru-RU" sz="2500" dirty="0" smtClean="0">
                <a:solidFill>
                  <a:schemeClr val="bg1">
                    <a:lumMod val="85000"/>
                  </a:schemeClr>
                </a:solidFill>
                <a:latin typeface="Roboto" pitchFamily="2" charset="0"/>
                <a:ea typeface="Roboto" pitchFamily="2" charset="0"/>
              </a:rPr>
              <a:t>Студентка группы </a:t>
            </a:r>
          </a:p>
          <a:p>
            <a:pPr algn="l"/>
            <a:r>
              <a:rPr lang="ru-RU" sz="2500" dirty="0" smtClean="0">
                <a:solidFill>
                  <a:schemeClr val="bg1">
                    <a:lumMod val="85000"/>
                  </a:schemeClr>
                </a:solidFill>
                <a:latin typeface="Roboto" pitchFamily="2" charset="0"/>
                <a:ea typeface="Roboto" pitchFamily="2" charset="0"/>
              </a:rPr>
              <a:t>6703\11 ДО, 2 курс</a:t>
            </a:r>
            <a:endParaRPr lang="ru-RU" sz="2500" dirty="0">
              <a:solidFill>
                <a:schemeClr val="bg1">
                  <a:lumMod val="8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2859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8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среда в ДОУ в соответствии с требованиями ФГОС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3508" y="836712"/>
            <a:ext cx="885698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среда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это комплекс условий, которые обеспечивают развитие детей в дошкольном учреждении.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среды: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гарантирует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охрану и укрепление физического и психического здоровья детей; — воздействует на результаты образовательного процесса,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эмоциональное благополучие детей;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для развивающего вариативного дошкольного образования; (интегративное, инклюзивное,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консультпункт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лекотеки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группа кратковременного пребывания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ит.д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открытость дошкольного образования; (сайт ДОУ, родит. и метод уголки, газета, информация через СМИ)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для участия родителей (законных представителей) в образовательной деятельности.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профессиональному развитию педагогических работников;</a:t>
            </a:r>
          </a:p>
        </p:txBody>
      </p:sp>
    </p:spTree>
    <p:extLst>
      <p:ext uri="{BB962C8B-B14F-4D97-AF65-F5344CB8AC3E}">
        <p14:creationId xmlns:p14="http://schemas.microsoft.com/office/powerpoint/2010/main" val="345031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1076" y="188639"/>
            <a:ext cx="72330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Компоненты образовательной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среды по ФГОС ДО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028343"/>
            <a:ext cx="849694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участников педагогического процесса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это согласованная деятельность педагога, воспитанников и родителей по достижению совместных задач и, конечно же, результатов.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AutoNum type="arabicPeriod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AutoNum type="arabicPeriod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предметно-пространственная среда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составная часть образовательной среды. Она представлена образовательным оборудованием, материалами, мебелью, инвентарем, играми, игрушками и др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 algn="just">
              <a:buAutoNum type="arabicPeriod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образования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система знаний, умений и навыков, мировоззренческих и нравственно-эстетических идей, а также элементов социального, познавательного и творческого опыта.</a:t>
            </a:r>
          </a:p>
        </p:txBody>
      </p:sp>
    </p:spTree>
    <p:extLst>
      <p:ext uri="{BB962C8B-B14F-4D97-AF65-F5344CB8AC3E}">
        <p14:creationId xmlns:p14="http://schemas.microsoft.com/office/powerpoint/2010/main" val="1162544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4624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участников педагогического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 по ФГОС ДО и программе «От рождения до школы»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306072355"/>
              </p:ext>
            </p:extLst>
          </p:nvPr>
        </p:nvGraphicFramePr>
        <p:xfrm>
          <a:off x="251520" y="836712"/>
          <a:ext cx="8280920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98449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требования к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предметно – развивающей среды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Roboto Light" pitchFamily="2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1052736"/>
            <a:ext cx="5166320" cy="3181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• содержательно-насыщенной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развивающей;</a:t>
            </a:r>
            <a:endParaRPr lang="ru-RU" dirty="0"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• трансформируемой;</a:t>
            </a:r>
            <a:endParaRPr lang="ru-RU" dirty="0"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• полифункциональной;</a:t>
            </a:r>
            <a:endParaRPr lang="ru-RU" dirty="0"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• вариативной;</a:t>
            </a:r>
            <a:endParaRPr lang="ru-RU" dirty="0"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• доступной;</a:t>
            </a:r>
            <a:endParaRPr lang="ru-RU" dirty="0"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• безопасной;</a:t>
            </a:r>
            <a:endParaRPr lang="ru-RU" dirty="0"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•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здоровьесберегающей</a:t>
            </a:r>
            <a:r>
              <a:rPr lang="ru-RU" dirty="0">
                <a:latin typeface="Times New Roman"/>
                <a:ea typeface="Calibri"/>
                <a:cs typeface="Times New Roman"/>
              </a:rPr>
              <a:t>;</a:t>
            </a:r>
            <a:endParaRPr lang="ru-RU" dirty="0"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• эстетически-привлекательной</a:t>
            </a:r>
            <a:endParaRPr lang="ru-RU" dirty="0">
              <a:ea typeface="Calibri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принципы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развивающей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среды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ea typeface="Roboto Light" pitchFamily="2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965762"/>
            <a:ext cx="8568952" cy="3078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Оборудование помещений дошкольного учреждения должно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быть: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безопасным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 err="1" smtClean="0">
                <a:latin typeface="Times New Roman"/>
                <a:ea typeface="Calibri"/>
                <a:cs typeface="Times New Roman"/>
              </a:rPr>
              <a:t>здоровьесберегающим</a:t>
            </a: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эстетически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привлекательным </a:t>
            </a: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развивающим</a:t>
            </a:r>
            <a:r>
              <a:rPr lang="ru-RU" dirty="0">
                <a:latin typeface="Times New Roman"/>
                <a:ea typeface="Calibri"/>
                <a:cs typeface="Times New Roman"/>
              </a:rPr>
              <a:t>. </a:t>
            </a: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Мебель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должна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соответствовать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росту и возрасту детей, игрушки — обеспечивать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максимальный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для данного возраста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развивающий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эффект.</a:t>
            </a:r>
            <a:endParaRPr lang="ru-RU" dirty="0">
              <a:ea typeface="Calibri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принципы организации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 развивающей среды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Roboto Light" pitchFamily="2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908720"/>
            <a:ext cx="89289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младших группах в основе замысла детской игры лежит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постоянно обновляться игровая среда - постройки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игрушки, материалы 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олжна быть  предусмотреть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мебели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игрушек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игрушками, побуждающими к двигательной игровой деятельности, менять игрушки, стимулирующие двигательную активность, несколько раз в день. </a:t>
            </a:r>
          </a:p>
        </p:txBody>
      </p:sp>
      <p:pic>
        <p:nvPicPr>
          <p:cNvPr id="1026" name="Picture 2" descr="http://detsad-kalinka.ru/wp-content/uploads/2015/01/IMG_20140919_1410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4432" y="3217044"/>
            <a:ext cx="4415136" cy="248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8763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принципы организации </a:t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 – развивающей среды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Roboto Light" pitchFamily="2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980728"/>
            <a:ext cx="83529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старших группах замысел основывается на теме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</a:p>
          <a:p>
            <a:pPr algn="ctr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полифункциональная предметная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среда;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трансформируемость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предметно-игровой среды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myslide.ru/documents_3/92eabca6448e187f072f0933e77f5773/img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372" y="2458056"/>
            <a:ext cx="4497288" cy="3372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96629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принципы организации </a:t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 – развивающей среды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ea typeface="Roboto Light" pitchFamily="2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836712"/>
            <a:ext cx="878497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предметно-пространственная среда должна обеспечивать доступ к объектам природного характера;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побуждать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наблюдениям на участке детского сада (постоянным и эпизодическим) за ростом растений,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участию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элементарном труде, проведению опытов и экспериментов с природным материалом.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предметно-пространственная среда должна организовываться как культурное пространство, которое оказывает воспитывающее влияние на детей (изделия народного искусства, репродукции, портреты великих людей, предметы старинного быта и пр.).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следует организовывать в виде хорошо разграниченных зон («центры», «уголки», «площадки»), оснащенных большим количеством развивающих материалов (книги, игрушки, материалы для творчества, развивающее оборудование и пр.).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 должны быть доступны детям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96602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801</TotalTime>
  <Words>1857</Words>
  <Application>Microsoft Office PowerPoint</Application>
  <PresentationFormat>Экран (4:3)</PresentationFormat>
  <Paragraphs>352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Волна</vt:lpstr>
      <vt:lpstr>Принципы  организации  среды по  ФГОС ДО и  по программе  «От рождения до школы» </vt:lpstr>
      <vt:lpstr>Презентация PowerPoint</vt:lpstr>
      <vt:lpstr>Презентация PowerPoint</vt:lpstr>
      <vt:lpstr>Презентация PowerPoint</vt:lpstr>
      <vt:lpstr>Основные требования к организации предметно – развивающей среды</vt:lpstr>
      <vt:lpstr>Основные принципы организации  предметно – развивающей среды</vt:lpstr>
      <vt:lpstr>Основные принципы организации  предметно- развивающей среды</vt:lpstr>
      <vt:lpstr>Основные принципы организации  предметно – развивающей среды</vt:lpstr>
      <vt:lpstr>Основные принципы организации  предметно – развивающей среды</vt:lpstr>
      <vt:lpstr>Основные принципы организации  предметно – развивающей среды</vt:lpstr>
      <vt:lpstr>Учебно-методический комплект к программе</vt:lpstr>
      <vt:lpstr>Требования к оборудованию и оснащению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Принципы  организации  среды по программе  «От рождения до школы» </vt:lpstr>
    </vt:vector>
  </TitlesOfParts>
  <Company>RePack by SPecialiST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olya</dc:creator>
  <cp:lastModifiedBy>Windows User</cp:lastModifiedBy>
  <cp:revision>80</cp:revision>
  <dcterms:created xsi:type="dcterms:W3CDTF">2017-06-19T16:10:24Z</dcterms:created>
  <dcterms:modified xsi:type="dcterms:W3CDTF">2019-05-13T15:04:11Z</dcterms:modified>
</cp:coreProperties>
</file>