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660"/>
  </p:normalViewPr>
  <p:slideViewPr>
    <p:cSldViewPr>
      <p:cViewPr varScale="1">
        <p:scale>
          <a:sx n="110" d="100"/>
          <a:sy n="110" d="100"/>
        </p:scale>
        <p:origin x="-165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B4C71EC6-210F-42DE-9C53-41977AD35B3D}" type="datetimeFigureOut">
              <a:rPr lang="ru-RU" smtClean="0"/>
              <a:t>26.08.2018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26.08.2018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26.08.2018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26.08.2018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26.08.2018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26.08.2018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26.08.2018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26.08.2018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26.08.2018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26.08.2018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4C71EC6-210F-42DE-9C53-41977AD35B3D}" type="datetimeFigureOut">
              <a:rPr lang="ru-RU" smtClean="0"/>
              <a:t>26.08.2018</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63688" y="6093296"/>
            <a:ext cx="6976864" cy="478904"/>
          </a:xfrm>
        </p:spPr>
        <p:txBody>
          <a:bodyPr>
            <a:normAutofit fontScale="85000" lnSpcReduction="10000"/>
          </a:bodyPr>
          <a:lstStyle/>
          <a:p>
            <a:r>
              <a:rPr lang="ru-RU" dirty="0" smtClean="0"/>
              <a:t>Составитель: учитель ФК ГБОУ СОШ № 532 Сидоренко-Ломоносов Иван Валентинович</a:t>
            </a:r>
            <a:endParaRPr lang="ru-RU" dirty="0"/>
          </a:p>
        </p:txBody>
      </p:sp>
      <p:sp>
        <p:nvSpPr>
          <p:cNvPr id="2" name="Заголовок 1"/>
          <p:cNvSpPr>
            <a:spLocks noGrp="1"/>
          </p:cNvSpPr>
          <p:nvPr>
            <p:ph type="ctrTitle"/>
          </p:nvPr>
        </p:nvSpPr>
        <p:spPr>
          <a:xfrm>
            <a:off x="539552" y="1916832"/>
            <a:ext cx="7772400" cy="1470025"/>
          </a:xfrm>
        </p:spPr>
        <p:txBody>
          <a:bodyPr>
            <a:normAutofit/>
          </a:bodyPr>
          <a:lstStyle/>
          <a:p>
            <a:r>
              <a:rPr lang="ru-RU" sz="3600" dirty="0"/>
              <a:t>Подвижная игра в жизни современной школы</a:t>
            </a:r>
          </a:p>
        </p:txBody>
      </p:sp>
    </p:spTree>
    <p:extLst>
      <p:ext uri="{BB962C8B-B14F-4D97-AF65-F5344CB8AC3E}">
        <p14:creationId xmlns:p14="http://schemas.microsoft.com/office/powerpoint/2010/main" val="1085855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Подвижные игры  средней и старшей школы</a:t>
            </a:r>
            <a:br>
              <a:rPr lang="ru-RU" dirty="0" smtClean="0"/>
            </a:br>
            <a:endParaRPr lang="ru-RU" dirty="0"/>
          </a:p>
        </p:txBody>
      </p:sp>
      <p:sp>
        <p:nvSpPr>
          <p:cNvPr id="3" name="Объект 2"/>
          <p:cNvSpPr>
            <a:spLocks noGrp="1"/>
          </p:cNvSpPr>
          <p:nvPr>
            <p:ph sz="quarter" idx="13"/>
          </p:nvPr>
        </p:nvSpPr>
        <p:spPr>
          <a:xfrm>
            <a:off x="609600" y="1052736"/>
            <a:ext cx="7924800" cy="5400600"/>
          </a:xfrm>
        </p:spPr>
        <p:txBody>
          <a:bodyPr>
            <a:normAutofit lnSpcReduction="10000"/>
          </a:bodyPr>
          <a:lstStyle/>
          <a:p>
            <a:pPr marL="0" indent="0">
              <a:buNone/>
            </a:pPr>
            <a:endParaRPr lang="ru-RU" dirty="0" smtClean="0"/>
          </a:p>
          <a:p>
            <a:r>
              <a:rPr lang="ru-RU" dirty="0" smtClean="0"/>
              <a:t>Мяч за черту</a:t>
            </a:r>
          </a:p>
          <a:p>
            <a:pPr marL="0" indent="0">
              <a:buNone/>
            </a:pPr>
            <a:r>
              <a:rPr lang="ru-RU" dirty="0" smtClean="0"/>
              <a:t>             Играющие делятся на две равные команды. Команды ограничивает движение разделительная полоса по середине зала. Также позади каждой из команд находятся линии уходя мяча из зоны. Команда в шахматном порядке находятся каждая на своем поле. Выбираются два капитана. Становятся в центре поля у средней линии. Задача забросить мяч за линию ухода не передавая его друг другу.</a:t>
            </a:r>
          </a:p>
          <a:p>
            <a:pPr marL="0" indent="0">
              <a:buNone/>
            </a:pPr>
            <a:endParaRPr lang="ru-RU" dirty="0" smtClean="0"/>
          </a:p>
          <a:p>
            <a:r>
              <a:rPr lang="ru-RU" dirty="0" err="1" smtClean="0"/>
              <a:t>Перестрелбол</a:t>
            </a:r>
            <a:endParaRPr lang="ru-RU" dirty="0" smtClean="0"/>
          </a:p>
          <a:p>
            <a:pPr marL="0" indent="0">
              <a:buNone/>
            </a:pPr>
            <a:r>
              <a:rPr lang="ru-RU" dirty="0" smtClean="0"/>
              <a:t>Играющие располагаются с двух сторон от сетки, как в волейболе. В команде 6-8 человек. Игра начинается с подачи одной из команд. Другая команда принимает мяч и разыгрывает его по всем правилам волейбола, переправляя трем ударом на сторону соперников, которые принимают мяч и стараются также разыграть его. Игрок, допустивший техническую ошибку, отправляется за противоположную сторону за линию плена. Команда теряет подачу. Игра возобновляется. «Пленный в ходе игры, не выходя в поле, старается перехватить мяч и выполнить подачу на свою площадку. Команде противника блокировать подачи мяча «пленного» игрока запрещается. Игроки его команды любым ударом из трех передач направляют мяч обратно. При удачном завершении атаки «пленный» возвращается в свою команду, а в случае ошибки за линию «плена» идет ещё один игрок</a:t>
            </a:r>
            <a:endParaRPr lang="ru-RU"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1619" y="962246"/>
            <a:ext cx="890414" cy="2970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1760" y="1042623"/>
            <a:ext cx="1944216" cy="790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2852936"/>
            <a:ext cx="208823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012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wipe(down)">
                                      <p:cBhvr>
                                        <p:cTn id="15" dur="500"/>
                                        <p:tgtEl>
                                          <p:spTgt spid="102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down)">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029"/>
                                        </p:tgtEl>
                                        <p:attrNameLst>
                                          <p:attrName>style.visibility</p:attrName>
                                        </p:attrNameLst>
                                      </p:cBhvr>
                                      <p:to>
                                        <p:strVal val="visible"/>
                                      </p:to>
                                    </p:set>
                                    <p:animEffect transition="in" filter="wipe(down)">
                                      <p:cBhvr>
                                        <p:cTn id="28" dur="50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027"/>
                                        </p:tgtEl>
                                        <p:attrNameLst>
                                          <p:attrName>style.visibility</p:attrName>
                                        </p:attrNameLst>
                                      </p:cBhvr>
                                      <p:to>
                                        <p:strVal val="visible"/>
                                      </p:to>
                                    </p:set>
                                    <p:animEffect transition="in" filter="wipe(down)">
                                      <p:cBhvr>
                                        <p:cTn id="3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0" y="1600200"/>
            <a:ext cx="7924800" cy="5068888"/>
          </a:xfrm>
        </p:spPr>
        <p:txBody>
          <a:bodyPr>
            <a:normAutofit fontScale="70000" lnSpcReduction="20000"/>
          </a:bodyPr>
          <a:lstStyle/>
          <a:p>
            <a:endParaRPr lang="ru-RU" dirty="0" smtClean="0"/>
          </a:p>
          <a:p>
            <a:r>
              <a:rPr lang="ru-RU" sz="2300" dirty="0" smtClean="0"/>
              <a:t>Защита укреплений</a:t>
            </a:r>
          </a:p>
          <a:p>
            <a:pPr marL="0" indent="0">
              <a:buNone/>
            </a:pPr>
            <a:r>
              <a:rPr lang="ru-RU" sz="2300" dirty="0" smtClean="0"/>
              <a:t>Все играющие становятся в круг на расстояние вытянутых рук и шире. Перед ними на полу очерчивается окружность. В центре ставится укрепление из трех палок, каждая длинной 1 м, связанных наверху. Один игрок идет в середину круга для защиты укрепления. У стоящих по кругу имеется волейбольный мяч.</a:t>
            </a:r>
          </a:p>
          <a:p>
            <a:pPr marL="0" indent="0">
              <a:buNone/>
            </a:pPr>
            <a:r>
              <a:rPr lang="ru-RU" sz="2300" dirty="0" smtClean="0"/>
              <a:t>По сигналу руководителя играющие начинают сбивать мячом укрепление. Защитник препятствует, закрывая треножник своим телом и отбивая мяч руками и ногами. Тот игрок, которому удастся сбить крепость, идет на место защитника, а бывший защитник становится в круг. Играют установленное </a:t>
            </a:r>
            <a:r>
              <a:rPr lang="ru-RU" sz="2000" dirty="0" smtClean="0"/>
              <a:t>время.</a:t>
            </a:r>
          </a:p>
          <a:p>
            <a:endParaRPr lang="ru-RU" sz="2000" dirty="0"/>
          </a:p>
          <a:p>
            <a:endParaRPr lang="ru-RU" dirty="0" smtClean="0"/>
          </a:p>
          <a:p>
            <a:endParaRPr lang="ru-RU" sz="2300" dirty="0"/>
          </a:p>
          <a:p>
            <a:r>
              <a:rPr lang="ru-RU" sz="2300" dirty="0" smtClean="0"/>
              <a:t>Футбол «крабов»</a:t>
            </a:r>
          </a:p>
          <a:p>
            <a:pPr marL="0" indent="0">
              <a:buNone/>
            </a:pPr>
            <a:r>
              <a:rPr lang="ru-RU" sz="2300" dirty="0" smtClean="0"/>
              <a:t>Две команды по 6-8 человек на лицевых линиях своих сторон площадки принимают положение «краба»-упор сидя сзади. Вратари, приняв то же положение, располагаются в воротах. По свистку преподавателя игроки, не меняя положение «краба», устремляются к мячу, стараясь передать его товарищам по команде. Задача игроков-обыграть соперников и забить мяч в ворота.</a:t>
            </a:r>
            <a:endParaRPr lang="ru-RU" sz="23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476672"/>
            <a:ext cx="1944216" cy="1630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789040"/>
            <a:ext cx="2098851"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6764" y="0"/>
            <a:ext cx="1860090" cy="2244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36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050"/>
                                        </p:tgtEl>
                                        <p:attrNameLst>
                                          <p:attrName>style.visibility</p:attrName>
                                        </p:attrNameLst>
                                      </p:cBhvr>
                                      <p:to>
                                        <p:strVal val="visible"/>
                                      </p:to>
                                    </p:set>
                                    <p:animEffect transition="in" filter="wipe(down)">
                                      <p:cBhvr>
                                        <p:cTn id="18" dur="500"/>
                                        <p:tgtEl>
                                          <p:spTgt spid="205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wipe(down)">
                                      <p:cBhvr>
                                        <p:cTn id="23" dur="500"/>
                                        <p:tgtEl>
                                          <p:spTgt spid="3">
                                            <p:txEl>
                                              <p:pRg st="7" end="7"/>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wipe(down)">
                                      <p:cBhvr>
                                        <p:cTn id="26" dur="500"/>
                                        <p:tgtEl>
                                          <p:spTgt spid="3">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051"/>
                                        </p:tgtEl>
                                        <p:attrNameLst>
                                          <p:attrName>style.visibility</p:attrName>
                                        </p:attrNameLst>
                                      </p:cBhvr>
                                      <p:to>
                                        <p:strVal val="visible"/>
                                      </p:to>
                                    </p:set>
                                    <p:animEffect transition="in" filter="wipe(down)">
                                      <p:cBhvr>
                                        <p:cTn id="31" dur="500"/>
                                        <p:tgtEl>
                                          <p:spTgt spid="205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052"/>
                                        </p:tgtEl>
                                        <p:attrNameLst>
                                          <p:attrName>style.visibility</p:attrName>
                                        </p:attrNameLst>
                                      </p:cBhvr>
                                      <p:to>
                                        <p:strVal val="visible"/>
                                      </p:to>
                                    </p:set>
                                    <p:animEffect transition="in" filter="wipe(down)">
                                      <p:cBhvr>
                                        <p:cTn id="36"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Влияние подвижных игр на развитие школьников</a:t>
            </a:r>
            <a:endParaRPr lang="ru-RU" dirty="0"/>
          </a:p>
        </p:txBody>
      </p:sp>
      <p:sp>
        <p:nvSpPr>
          <p:cNvPr id="3" name="Объект 2"/>
          <p:cNvSpPr>
            <a:spLocks noGrp="1"/>
          </p:cNvSpPr>
          <p:nvPr>
            <p:ph sz="quarter" idx="13"/>
          </p:nvPr>
        </p:nvSpPr>
        <p:spPr/>
        <p:txBody>
          <a:bodyPr>
            <a:normAutofit/>
          </a:bodyPr>
          <a:lstStyle/>
          <a:p>
            <a:r>
              <a:rPr lang="ru-RU" dirty="0" smtClean="0"/>
              <a:t>Подвижные игры оказывают влияние на нервную систему ребенку, уменьшает время ответного сигналы на различные раздражители(зрительные, слуховые, тактильные)</a:t>
            </a:r>
          </a:p>
          <a:p>
            <a:r>
              <a:rPr lang="ru-RU" dirty="0" smtClean="0"/>
              <a:t>Улучшает гибкость суставов её активную и пассивную составляющую</a:t>
            </a:r>
          </a:p>
          <a:p>
            <a:r>
              <a:rPr lang="ru-RU" dirty="0" smtClean="0"/>
              <a:t>Улучшает работу дыхательного аппарата</a:t>
            </a:r>
          </a:p>
          <a:p>
            <a:r>
              <a:rPr lang="ru-RU" dirty="0" smtClean="0"/>
              <a:t>Развивает ловкость и координацию движений</a:t>
            </a:r>
          </a:p>
          <a:p>
            <a:r>
              <a:rPr lang="ru-RU" dirty="0" smtClean="0"/>
              <a:t>Развивает скорость, а также скоростно-силовой показатель</a:t>
            </a:r>
          </a:p>
          <a:p>
            <a:r>
              <a:rPr lang="ru-RU" dirty="0" smtClean="0"/>
              <a:t>Помогает ребенку отыгрывать социальные роли, учится подчинять свое поведение интересам коллектива а также управлять своими товарищами</a:t>
            </a:r>
            <a:r>
              <a:rPr lang="ru-RU" dirty="0"/>
              <a:t>.</a:t>
            </a:r>
            <a:endParaRPr lang="ru-RU" dirty="0" smtClean="0"/>
          </a:p>
          <a:p>
            <a:r>
              <a:rPr lang="ru-RU" dirty="0" smtClean="0"/>
              <a:t>Способствует развитию коммуникативных умений и сознательной дисциплинированности</a:t>
            </a:r>
            <a:endParaRPr lang="ru-RU" dirty="0"/>
          </a:p>
        </p:txBody>
      </p:sp>
    </p:spTree>
    <p:extLst>
      <p:ext uri="{BB962C8B-B14F-4D97-AF65-F5344CB8AC3E}">
        <p14:creationId xmlns:p14="http://schemas.microsoft.com/office/powerpoint/2010/main" val="166155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Объект 2"/>
          <p:cNvSpPr>
            <a:spLocks noGrp="1"/>
          </p:cNvSpPr>
          <p:nvPr>
            <p:ph sz="quarter" idx="13"/>
          </p:nvPr>
        </p:nvSpPr>
        <p:spPr/>
        <p:txBody>
          <a:bodyPr>
            <a:normAutofit/>
          </a:bodyPr>
          <a:lstStyle/>
          <a:p>
            <a:r>
              <a:rPr lang="ru-RU" sz="2000" dirty="0" smtClean="0"/>
              <a:t>В век бурного развития технологий человек все дальше отходит от своей природы, физический труд и двигательную активность все больше заменяют машины. В данное время физическая культура, различные виды активного отдыха приобретают всей большее значение в жизни человека, так как это единственное лекарство человечества от «недуга» современного времени. Подвижные игры прививают современному ребенку любовь и формируют потребность </a:t>
            </a:r>
            <a:r>
              <a:rPr lang="ru-RU" sz="2000" dirty="0"/>
              <a:t>в</a:t>
            </a:r>
            <a:r>
              <a:rPr lang="ru-RU" sz="2000" dirty="0" smtClean="0"/>
              <a:t> двигательной активности и способствуют правильному ценностному ориентиру в воспитании будущих поколений. </a:t>
            </a:r>
            <a:endParaRPr lang="ru-RU" sz="2000" dirty="0"/>
          </a:p>
        </p:txBody>
      </p:sp>
    </p:spTree>
    <p:extLst>
      <p:ext uri="{BB962C8B-B14F-4D97-AF65-F5344CB8AC3E}">
        <p14:creationId xmlns:p14="http://schemas.microsoft.com/office/powerpoint/2010/main" val="54774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611560" y="2636912"/>
            <a:ext cx="7924800" cy="2016224"/>
          </a:xfrm>
        </p:spPr>
        <p:txBody>
          <a:bodyPr>
            <a:normAutofit/>
          </a:bodyPr>
          <a:lstStyle/>
          <a:p>
            <a:pPr marL="0" indent="0">
              <a:buNone/>
            </a:pPr>
            <a:r>
              <a:rPr lang="ru-RU" sz="6000" smtClean="0"/>
              <a:t>  Спасибо </a:t>
            </a:r>
            <a:r>
              <a:rPr lang="ru-RU" sz="6000" dirty="0" smtClean="0"/>
              <a:t>за внимание!!!</a:t>
            </a:r>
            <a:endParaRPr lang="ru-RU" sz="6000" dirty="0"/>
          </a:p>
        </p:txBody>
      </p:sp>
    </p:spTree>
    <p:extLst>
      <p:ext uri="{BB962C8B-B14F-4D97-AF65-F5344CB8AC3E}">
        <p14:creationId xmlns:p14="http://schemas.microsoft.com/office/powerpoint/2010/main" val="3360299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1011" y="312738"/>
            <a:ext cx="7924800" cy="1143000"/>
          </a:xfrm>
        </p:spPr>
        <p:txBody>
          <a:bodyPr/>
          <a:lstStyle/>
          <a:p>
            <a:r>
              <a:rPr lang="ru-RU" sz="3200" dirty="0" smtClean="0"/>
              <a:t>Актуальность темы:</a:t>
            </a:r>
            <a:endParaRPr lang="ru-RU" sz="3200" dirty="0"/>
          </a:p>
        </p:txBody>
      </p:sp>
      <p:sp>
        <p:nvSpPr>
          <p:cNvPr id="3" name="Объект 2"/>
          <p:cNvSpPr>
            <a:spLocks noGrp="1"/>
          </p:cNvSpPr>
          <p:nvPr>
            <p:ph sz="quarter" idx="13"/>
          </p:nvPr>
        </p:nvSpPr>
        <p:spPr>
          <a:xfrm>
            <a:off x="609600" y="2131956"/>
            <a:ext cx="7924800" cy="3583044"/>
          </a:xfrm>
        </p:spPr>
        <p:txBody>
          <a:bodyPr>
            <a:normAutofit/>
          </a:bodyPr>
          <a:lstStyle/>
          <a:p>
            <a:pPr marL="0" indent="0">
              <a:buNone/>
            </a:pPr>
            <a:r>
              <a:rPr lang="ru-RU" dirty="0" smtClean="0"/>
              <a:t>        Подвижная </a:t>
            </a:r>
            <a:r>
              <a:rPr lang="ru-RU" dirty="0"/>
              <a:t>игра - это сознательная, активная деятельность ребенка, характеризующаяся точным и своевременным выполнением заданий, связанных с обязательными для всех играющих правилами».  Подвижным играм отводится важнейшее место в формировании разносторонне развитой личности ребенка. Они рассматриваются как основное средство и метод физического воспитания. Увлекательное содержание, эмоциональная насыщенность игры побуждает к определенным </a:t>
            </a:r>
            <a:r>
              <a:rPr lang="ru-RU" dirty="0" smtClean="0"/>
              <a:t>умственным </a:t>
            </a:r>
            <a:r>
              <a:rPr lang="ru-RU" dirty="0"/>
              <a:t>и физическим усилиям</a:t>
            </a:r>
            <a:r>
              <a:rPr lang="ru-RU" dirty="0" smtClean="0"/>
              <a:t>.</a:t>
            </a:r>
            <a:endParaRPr lang="ru-RU" dirty="0"/>
          </a:p>
        </p:txBody>
      </p:sp>
      <p:sp>
        <p:nvSpPr>
          <p:cNvPr id="4" name="AutoShape 2" descr="ÐÐ°ÑÑÐ¸Ð½ÐºÐ¸ Ð¿Ð¾ Ð·Ð°Ð¿ÑÐ¾ÑÑ Ð¿Ð¾Ð´Ð²Ð¸Ð¶Ð½ÑÐµ Ð¸Ð³ÑÑ"/>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ÐÐ°ÑÑÐ¸Ð½ÐºÐ¸ Ð¿Ð¾ Ð·Ð°Ð¿ÑÐ¾ÑÑ Ð¿Ð¾Ð´Ð²Ð¸Ð¶Ð½ÑÐµ Ð¸Ð³ÑÑ"/>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ÐÐ°ÑÑÐ¸Ð½ÐºÐ¸ Ð¿Ð¾ Ð·Ð°Ð¿ÑÐ¾ÑÑ Ð¿Ð¾Ð´Ð²Ð¸Ð¶Ð½ÑÐµ Ð¸Ð³Ñ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36455"/>
            <a:ext cx="285750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ÐÐ°ÑÑÐ¸Ð½ÐºÐ¸ Ð¿Ð¾ Ð·Ð°Ð¿ÑÐ¾ÑÑ Ð¿Ð¾Ð´Ð²Ð¸Ð¶Ð½ÑÐµ Ð¸Ð³Ñ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011" y="4077072"/>
            <a:ext cx="3482198"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ÐÐ°ÑÑÐ¸Ð½ÐºÐ¸ Ð¿Ð¾ Ð·Ð°Ð¿ÑÐ¾ÑÑ Ð¿Ð¾Ð´Ð²Ð¸Ð¶Ð½ÑÐµ Ð¸Ð³ÑÑ"/>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8800" y="4077072"/>
            <a:ext cx="3582234"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94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030"/>
                                        </p:tgtEl>
                                        <p:attrNameLst>
                                          <p:attrName>style.visibility</p:attrName>
                                        </p:attrNameLst>
                                      </p:cBhvr>
                                      <p:to>
                                        <p:strVal val="visible"/>
                                      </p:to>
                                    </p:set>
                                    <p:animEffect transition="in" filter="wipe(down)">
                                      <p:cBhvr>
                                        <p:cTn id="21" dur="500"/>
                                        <p:tgtEl>
                                          <p:spTgt spid="103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032"/>
                                        </p:tgtEl>
                                        <p:attrNameLst>
                                          <p:attrName>style.visibility</p:attrName>
                                        </p:attrNameLst>
                                      </p:cBhvr>
                                      <p:to>
                                        <p:strVal val="visible"/>
                                      </p:to>
                                    </p:set>
                                    <p:animEffect transition="in" filter="wipe(down)">
                                      <p:cBhvr>
                                        <p:cTn id="26" dur="500"/>
                                        <p:tgtEl>
                                          <p:spTgt spid="10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034"/>
                                        </p:tgtEl>
                                        <p:attrNameLst>
                                          <p:attrName>style.visibility</p:attrName>
                                        </p:attrNameLst>
                                      </p:cBhvr>
                                      <p:to>
                                        <p:strVal val="visible"/>
                                      </p:to>
                                    </p:set>
                                    <p:animEffect transition="in" filter="wipe(down)">
                                      <p:cBhvr>
                                        <p:cTn id="31"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7924800" cy="778098"/>
          </a:xfrm>
        </p:spPr>
        <p:txBody>
          <a:bodyPr>
            <a:normAutofit/>
          </a:bodyPr>
          <a:lstStyle/>
          <a:p>
            <a:pPr algn="ctr"/>
            <a:r>
              <a:rPr lang="ru-RU" dirty="0" smtClean="0"/>
              <a:t>Подвижные игры младшей школы</a:t>
            </a:r>
            <a:endParaRPr lang="ru-RU" dirty="0"/>
          </a:p>
        </p:txBody>
      </p:sp>
      <p:sp>
        <p:nvSpPr>
          <p:cNvPr id="3" name="Объект 2"/>
          <p:cNvSpPr>
            <a:spLocks noGrp="1"/>
          </p:cNvSpPr>
          <p:nvPr>
            <p:ph sz="quarter" idx="13"/>
          </p:nvPr>
        </p:nvSpPr>
        <p:spPr/>
        <p:txBody>
          <a:bodyPr>
            <a:normAutofit/>
          </a:bodyPr>
          <a:lstStyle/>
          <a:p>
            <a:endParaRPr lang="ru-RU" dirty="0" smtClean="0"/>
          </a:p>
          <a:p>
            <a:endParaRPr lang="ru-RU" dirty="0"/>
          </a:p>
          <a:p>
            <a:endParaRPr lang="ru-RU" dirty="0" smtClean="0"/>
          </a:p>
          <a:p>
            <a:r>
              <a:rPr lang="ru-RU" sz="2400" dirty="0" smtClean="0"/>
              <a:t>Автогонки</a:t>
            </a:r>
            <a:endParaRPr lang="ru-RU" sz="2400" dirty="0"/>
          </a:p>
          <a:p>
            <a:pPr marL="0" indent="0">
              <a:buNone/>
            </a:pPr>
            <a:r>
              <a:rPr lang="ru-RU" dirty="0" smtClean="0"/>
              <a:t>    </a:t>
            </a:r>
            <a:r>
              <a:rPr lang="ru-RU" dirty="0" err="1" smtClean="0"/>
              <a:t>Автогoнки</a:t>
            </a:r>
            <a:r>
              <a:rPr lang="ru-RU" dirty="0" smtClean="0"/>
              <a:t> </a:t>
            </a:r>
            <a:r>
              <a:rPr lang="ru-RU" dirty="0"/>
              <a:t>германская игра для двух и более человек. Для игры надо взять две игрушки-автомобиля, две деревянных палочки и два длинных шнура (примерно 6-9 м).</a:t>
            </a:r>
            <a:br>
              <a:rPr lang="ru-RU" dirty="0"/>
            </a:br>
            <a:r>
              <a:rPr lang="ru-RU" dirty="0"/>
              <a:t>Игрушечные автомобили следует </a:t>
            </a:r>
            <a:r>
              <a:rPr lang="ru-RU" dirty="0" smtClean="0"/>
              <a:t>привязать </a:t>
            </a:r>
            <a:r>
              <a:rPr lang="ru-RU" dirty="0"/>
              <a:t>к </a:t>
            </a:r>
            <a:r>
              <a:rPr lang="ru-RU" dirty="0" smtClean="0"/>
              <a:t>шнурам, </a:t>
            </a:r>
            <a:r>
              <a:rPr lang="ru-RU" dirty="0"/>
              <a:t>которые, в свою очередь, привязать к палкам.</a:t>
            </a:r>
            <a:br>
              <a:rPr lang="ru-RU" dirty="0"/>
            </a:br>
            <a:r>
              <a:rPr lang="ru-RU" dirty="0"/>
              <a:t>Деревянные палочки должны держать в руках двое детей. Суть игры в том, чтобы по команде как можно быстрее намотать шнур на палку, притянув таким образом машину к себе.</a:t>
            </a:r>
          </a:p>
          <a:p>
            <a:pPr marL="0" indent="0">
              <a:buNone/>
            </a:pPr>
            <a:endParaRPr lang="ru-RU" dirty="0"/>
          </a:p>
        </p:txBody>
      </p:sp>
      <p:pic>
        <p:nvPicPr>
          <p:cNvPr id="2050" name="Picture 2" descr="ÐÐ°ÑÑÐ¸Ð½ÐºÐ¸ Ð¿Ð¾ Ð·Ð°Ð¿ÑÐ¾ÑÑ Ð³ÐµÑÐ¼Ð°Ð½ÑÐºÐ¸Ð¹ ÑÐ»Ð°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412775"/>
            <a:ext cx="2464618" cy="147877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ÐÐ°ÑÑÐ¸Ð½ÐºÐ¸ Ð¿Ð¾ Ð·Ð°Ð¿ÑÐ¾ÑÑ Ð°Ð²ÑÐ¾Ð³Ð¾Ð½ÐºÐ¸ Ð¼ÑÐ»ÑÑÑÐ¸Ð»ÑÐ¼"/>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888" y="1412776"/>
            <a:ext cx="2592288" cy="147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92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ipe(down)">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normAutofit/>
          </a:bodyPr>
          <a:lstStyle/>
          <a:p>
            <a:endParaRPr lang="ru-RU" dirty="0" smtClean="0"/>
          </a:p>
          <a:p>
            <a:endParaRPr lang="ru-RU" dirty="0"/>
          </a:p>
          <a:p>
            <a:pPr marL="0" indent="0">
              <a:buNone/>
            </a:pPr>
            <a:endParaRPr lang="ru-RU" dirty="0" smtClean="0"/>
          </a:p>
          <a:p>
            <a:endParaRPr lang="ru-RU" dirty="0" smtClean="0"/>
          </a:p>
          <a:p>
            <a:endParaRPr lang="ru-RU" dirty="0"/>
          </a:p>
          <a:p>
            <a:r>
              <a:rPr lang="ru-RU" sz="2400" dirty="0" err="1" smtClean="0"/>
              <a:t>Кагоме</a:t>
            </a:r>
            <a:endParaRPr lang="ru-RU" sz="2400" dirty="0"/>
          </a:p>
          <a:p>
            <a:pPr marL="0" indent="0">
              <a:buNone/>
            </a:pPr>
            <a:r>
              <a:rPr lang="ru-RU" b="1" dirty="0" smtClean="0"/>
              <a:t>        </a:t>
            </a:r>
            <a:r>
              <a:rPr lang="ru-RU" b="1" dirty="0" err="1" smtClean="0"/>
              <a:t>Кагоме</a:t>
            </a:r>
            <a:r>
              <a:rPr lang="ru-RU" dirty="0"/>
              <a:t> - это японская детская игра</a:t>
            </a:r>
            <a:r>
              <a:rPr lang="ru-RU" dirty="0" smtClean="0"/>
              <a:t>. Один </a:t>
            </a:r>
            <a:r>
              <a:rPr lang="ru-RU" dirty="0"/>
              <a:t>из детей выбирается «демоном» он закрывает глаза и садится.</a:t>
            </a:r>
          </a:p>
          <a:p>
            <a:pPr marL="0" indent="0">
              <a:buNone/>
            </a:pPr>
            <a:r>
              <a:rPr lang="ru-RU" dirty="0" smtClean="0"/>
              <a:t>        Остальные </a:t>
            </a:r>
            <a:r>
              <a:rPr lang="ru-RU" dirty="0"/>
              <a:t>дети водят вокруг него хоровод и поют игровую песню. Когда песня заканчивается «демон» называет имя того, кто стоит за его спиной и, если «демон» оказался прав, этот человек заменяет «демона».</a:t>
            </a:r>
          </a:p>
          <a:p>
            <a:endParaRPr lang="ru-RU" dirty="0"/>
          </a:p>
        </p:txBody>
      </p:sp>
      <p:sp>
        <p:nvSpPr>
          <p:cNvPr id="4" name="AutoShape 2" descr="ÐÐ°ÑÑÐ¸Ð½ÐºÐ¸ Ð¿Ð¾ Ð·Ð°Ð¿ÑÐ¾ÑÑ ÑÐ¿Ð¾Ð½ÑÐºÐ¸Ð¹ ÑÐ»Ð°Ð³"/>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ÐÐ°ÑÑÐ¸Ð½ÐºÐ¸ Ð¿Ð¾ Ð·Ð°Ð¿ÑÐ¾ÑÑ ÑÐ¿Ð¾Ð½ÑÐºÐ¸Ð¹ ÑÐ»Ð°Ð³"/>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3078" name="Picture 6" descr="ÐÐ°ÑÑÐ¸Ð½ÐºÐ¸ Ð¿Ð¾ Ð·Ð°Ð¿ÑÐ¾ÑÑ ÑÐ¿Ð¾Ð½ÑÐºÐ¸Ð¹ ÑÐ»Ð°Ð³"/>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1484784"/>
            <a:ext cx="3240360" cy="198472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ÐÐ°ÑÑÐ¸Ð½ÐºÐ¸ Ð¿Ð¾ Ð·Ð°Ð¿ÑÐ¾ÑÑ Ð¿Ð¾Ð´Ð²Ð¸Ð¶Ð½ÑÐµ Ð¸Ð³Ñ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1484783"/>
            <a:ext cx="2218556" cy="1998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69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fade">
                                      <p:cBhvr>
                                        <p:cTn id="7" dur="1000"/>
                                        <p:tgtEl>
                                          <p:spTgt spid="3080"/>
                                        </p:tgtEl>
                                      </p:cBhvr>
                                    </p:animEffect>
                                    <p:anim calcmode="lin" valueType="num">
                                      <p:cBhvr>
                                        <p:cTn id="8" dur="1000" fill="hold"/>
                                        <p:tgtEl>
                                          <p:spTgt spid="3080"/>
                                        </p:tgtEl>
                                        <p:attrNameLst>
                                          <p:attrName>ppt_x</p:attrName>
                                        </p:attrNameLst>
                                      </p:cBhvr>
                                      <p:tavLst>
                                        <p:tav tm="0">
                                          <p:val>
                                            <p:strVal val="#ppt_x"/>
                                          </p:val>
                                        </p:tav>
                                        <p:tav tm="100000">
                                          <p:val>
                                            <p:strVal val="#ppt_x"/>
                                          </p:val>
                                        </p:tav>
                                      </p:tavLst>
                                    </p:anim>
                                    <p:anim calcmode="lin" valueType="num">
                                      <p:cBhvr>
                                        <p:cTn id="9" dur="1000" fill="hold"/>
                                        <p:tgtEl>
                                          <p:spTgt spid="308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78"/>
                                        </p:tgtEl>
                                        <p:attrNameLst>
                                          <p:attrName>style.visibility</p:attrName>
                                        </p:attrNameLst>
                                      </p:cBhvr>
                                      <p:to>
                                        <p:strVal val="visible"/>
                                      </p:to>
                                    </p:set>
                                    <p:animEffect transition="in" filter="fade">
                                      <p:cBhvr>
                                        <p:cTn id="14" dur="1000"/>
                                        <p:tgtEl>
                                          <p:spTgt spid="3078"/>
                                        </p:tgtEl>
                                      </p:cBhvr>
                                    </p:animEffect>
                                    <p:anim calcmode="lin" valueType="num">
                                      <p:cBhvr>
                                        <p:cTn id="15" dur="1000" fill="hold"/>
                                        <p:tgtEl>
                                          <p:spTgt spid="3078"/>
                                        </p:tgtEl>
                                        <p:attrNameLst>
                                          <p:attrName>ppt_x</p:attrName>
                                        </p:attrNameLst>
                                      </p:cBhvr>
                                      <p:tavLst>
                                        <p:tav tm="0">
                                          <p:val>
                                            <p:strVal val="#ppt_x"/>
                                          </p:val>
                                        </p:tav>
                                        <p:tav tm="100000">
                                          <p:val>
                                            <p:strVal val="#ppt_x"/>
                                          </p:val>
                                        </p:tav>
                                      </p:tavLst>
                                    </p:anim>
                                    <p:anim calcmode="lin" valueType="num">
                                      <p:cBhvr>
                                        <p:cTn id="16" dur="1000" fill="hold"/>
                                        <p:tgtEl>
                                          <p:spTgt spid="307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wipe(down)">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down)">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normAutofit lnSpcReduction="10000"/>
          </a:bodyPr>
          <a:lstStyle/>
          <a:p>
            <a:endParaRPr lang="ru-RU" dirty="0" smtClean="0"/>
          </a:p>
          <a:p>
            <a:endParaRPr lang="ru-RU" dirty="0"/>
          </a:p>
          <a:p>
            <a:endParaRPr lang="ru-RU" dirty="0" smtClean="0"/>
          </a:p>
          <a:p>
            <a:r>
              <a:rPr lang="ru-RU" sz="2400" dirty="0" smtClean="0"/>
              <a:t>Поезда</a:t>
            </a:r>
            <a:endParaRPr lang="ru-RU" sz="2400" dirty="0"/>
          </a:p>
          <a:p>
            <a:pPr marL="0" indent="0">
              <a:buNone/>
            </a:pPr>
            <a:r>
              <a:rPr lang="ru-RU" sz="2400" dirty="0" smtClean="0"/>
              <a:t>        </a:t>
            </a:r>
            <a:r>
              <a:rPr lang="ru-RU" dirty="0" smtClean="0"/>
              <a:t>Аргентинская </a:t>
            </a:r>
            <a:r>
              <a:rPr lang="ru-RU" dirty="0"/>
              <a:t>игра для семи и более человек. Перед игрой участники делятся на водящего "паровоз" и остальных игроков "вагоны". На большой площадке игроки, каждый себе "строят депо" очерчивая небольшой </a:t>
            </a:r>
            <a:r>
              <a:rPr lang="ru-RU" dirty="0" smtClean="0"/>
              <a:t>круг</a:t>
            </a:r>
            <a:r>
              <a:rPr lang="ru-RU" dirty="0" smtClean="0"/>
              <a:t>. В </a:t>
            </a:r>
            <a:r>
              <a:rPr lang="ru-RU" dirty="0"/>
              <a:t>середине площадки стоит водящий - паровоз. У него нет своего депо. Водящий идет от одного игрока к другому. К кому он подходит, тот следует за ним. Так собираются все вагоны. Паровоз неожиданно свистит, и все бегут к депо, паровоз тоже. Игрок, оставшийся без места, становится водящим паровозом.</a:t>
            </a:r>
          </a:p>
          <a:p>
            <a:pPr marL="0" indent="0">
              <a:buNone/>
            </a:pPr>
            <a:r>
              <a:rPr lang="ru-RU" dirty="0"/>
              <a:t/>
            </a:r>
            <a:br>
              <a:rPr lang="ru-RU" dirty="0"/>
            </a:br>
            <a:endParaRPr lang="ru-RU" dirty="0"/>
          </a:p>
        </p:txBody>
      </p:sp>
      <p:pic>
        <p:nvPicPr>
          <p:cNvPr id="4098" name="Picture 2" descr="ÐÐ°ÑÑÐ¸Ð½ÐºÐ¸ Ð¿Ð¾ Ð·Ð°Ð¿ÑÐ¾ÑÑ Ð°ÑÐ³ÐµÐ½ÑÐ¸Ð½ÑÐºÐ¸Ð¹ ÑÐ»Ð°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84784"/>
            <a:ext cx="238125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ÐÐ°ÑÑÐ¸Ð½ÐºÐ¸ Ð¿Ð¾ Ð·Ð°Ð¿ÑÐ¾ÑÑ Ð¿Ð¾ÐµÐ·Ð´Ð° Ð¼ÑÐ»ÑÑÐ¸Ð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1417644"/>
            <a:ext cx="2880320" cy="1620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16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anim calcmode="lin" valueType="num">
                                      <p:cBhvr>
                                        <p:cTn id="8" dur="1000" fill="hold"/>
                                        <p:tgtEl>
                                          <p:spTgt spid="4100"/>
                                        </p:tgtEl>
                                        <p:attrNameLst>
                                          <p:attrName>ppt_x</p:attrName>
                                        </p:attrNameLst>
                                      </p:cBhvr>
                                      <p:tavLst>
                                        <p:tav tm="0">
                                          <p:val>
                                            <p:strVal val="#ppt_x"/>
                                          </p:val>
                                        </p:tav>
                                        <p:tav tm="100000">
                                          <p:val>
                                            <p:strVal val="#ppt_x"/>
                                          </p:val>
                                        </p:tav>
                                      </p:tavLst>
                                    </p:anim>
                                    <p:anim calcmode="lin" valueType="num">
                                      <p:cBhvr>
                                        <p:cTn id="9"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fade">
                                      <p:cBhvr>
                                        <p:cTn id="14" dur="1000"/>
                                        <p:tgtEl>
                                          <p:spTgt spid="4098"/>
                                        </p:tgtEl>
                                      </p:cBhvr>
                                    </p:animEffect>
                                    <p:anim calcmode="lin" valueType="num">
                                      <p:cBhvr>
                                        <p:cTn id="15" dur="1000" fill="hold"/>
                                        <p:tgtEl>
                                          <p:spTgt spid="4098"/>
                                        </p:tgtEl>
                                        <p:attrNameLst>
                                          <p:attrName>ppt_x</p:attrName>
                                        </p:attrNameLst>
                                      </p:cBhvr>
                                      <p:tavLst>
                                        <p:tav tm="0">
                                          <p:val>
                                            <p:strVal val="#ppt_x"/>
                                          </p:val>
                                        </p:tav>
                                        <p:tav tm="100000">
                                          <p:val>
                                            <p:strVal val="#ppt_x"/>
                                          </p:val>
                                        </p:tav>
                                      </p:tavLst>
                                    </p:anim>
                                    <p:anim calcmode="lin" valueType="num">
                                      <p:cBhvr>
                                        <p:cTn id="16"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p:txBody>
          <a:bodyPr>
            <a:normAutofit/>
          </a:bodyPr>
          <a:lstStyle/>
          <a:p>
            <a:endParaRPr lang="ru-RU" sz="2400" dirty="0" smtClean="0"/>
          </a:p>
          <a:p>
            <a:endParaRPr lang="ru-RU" sz="2400" dirty="0"/>
          </a:p>
          <a:p>
            <a:endParaRPr lang="ru-RU" sz="2400" dirty="0" smtClean="0"/>
          </a:p>
          <a:p>
            <a:r>
              <a:rPr lang="ru-RU" sz="2400" dirty="0" smtClean="0"/>
              <a:t>Укради знамя</a:t>
            </a:r>
            <a:endParaRPr lang="ru-RU" sz="2400" dirty="0"/>
          </a:p>
          <a:p>
            <a:pPr marL="0" indent="0">
              <a:buNone/>
            </a:pPr>
            <a:r>
              <a:rPr lang="ru-RU" dirty="0" smtClean="0"/>
              <a:t>       Итальянская </a:t>
            </a:r>
            <a:r>
              <a:rPr lang="ru-RU" dirty="0"/>
              <a:t>игра, в которой две команды размещаются каждая у своей черты на некотором расстоянии друг от друга, посредине стоит ведущий. Он держит косынку и выкрикивает номера. Игроки, чьи номера он назвал, бегут к нему. Тот, кто выхватит у ведущего косынку и первым вернется на свое место, зарабатывает очко.</a:t>
            </a:r>
          </a:p>
          <a:p>
            <a:endParaRPr lang="ru-RU" dirty="0"/>
          </a:p>
        </p:txBody>
      </p:sp>
      <p:pic>
        <p:nvPicPr>
          <p:cNvPr id="5122" name="Picture 2" descr="ÐÐ°ÑÑÐ¸Ð½ÐºÐ¸ Ð¿Ð¾ Ð·Ð°Ð¿ÑÐ¾ÑÑ Ð¸ÑÐ°Ð»ÑÑÐ½ÑÐºÐ¸Ð¹ ÑÐ»Ð°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84784"/>
            <a:ext cx="2952328" cy="18276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ÐÐ°ÑÑÐ¸Ð½ÐºÐ¸ Ð¿Ð¾ Ð·Ð°Ð¿ÑÐ¾ÑÑ Ð¸ÑÐ°Ð»ÑÑÐ½ÑÐºÐ¾Ðµ Ð·Ð½Ð°Ð¼Ñ"/>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1461088"/>
            <a:ext cx="2736304" cy="1826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68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fade">
                                      <p:cBhvr>
                                        <p:cTn id="7" dur="1000"/>
                                        <p:tgtEl>
                                          <p:spTgt spid="5124"/>
                                        </p:tgtEl>
                                      </p:cBhvr>
                                    </p:animEffect>
                                    <p:anim calcmode="lin" valueType="num">
                                      <p:cBhvr>
                                        <p:cTn id="8" dur="1000" fill="hold"/>
                                        <p:tgtEl>
                                          <p:spTgt spid="5124"/>
                                        </p:tgtEl>
                                        <p:attrNameLst>
                                          <p:attrName>ppt_x</p:attrName>
                                        </p:attrNameLst>
                                      </p:cBhvr>
                                      <p:tavLst>
                                        <p:tav tm="0">
                                          <p:val>
                                            <p:strVal val="#ppt_x"/>
                                          </p:val>
                                        </p:tav>
                                        <p:tav tm="100000">
                                          <p:val>
                                            <p:strVal val="#ppt_x"/>
                                          </p:val>
                                        </p:tav>
                                      </p:tavLst>
                                    </p:anim>
                                    <p:anim calcmode="lin" valueType="num">
                                      <p:cBhvr>
                                        <p:cTn id="9"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fade">
                                      <p:cBhvr>
                                        <p:cTn id="14" dur="1000"/>
                                        <p:tgtEl>
                                          <p:spTgt spid="5122"/>
                                        </p:tgtEl>
                                      </p:cBhvr>
                                    </p:animEffect>
                                    <p:anim calcmode="lin" valueType="num">
                                      <p:cBhvr>
                                        <p:cTn id="15" dur="1000" fill="hold"/>
                                        <p:tgtEl>
                                          <p:spTgt spid="5122"/>
                                        </p:tgtEl>
                                        <p:attrNameLst>
                                          <p:attrName>ppt_x</p:attrName>
                                        </p:attrNameLst>
                                      </p:cBhvr>
                                      <p:tavLst>
                                        <p:tav tm="0">
                                          <p:val>
                                            <p:strVal val="#ppt_x"/>
                                          </p:val>
                                        </p:tav>
                                        <p:tav tm="100000">
                                          <p:val>
                                            <p:strVal val="#ppt_x"/>
                                          </p:val>
                                        </p:tav>
                                      </p:tavLst>
                                    </p:anim>
                                    <p:anim calcmode="lin" valueType="num">
                                      <p:cBhvr>
                                        <p:cTn id="16"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normAutofit/>
          </a:bodyPr>
          <a:lstStyle/>
          <a:p>
            <a:endParaRPr lang="ru-RU" sz="2800" dirty="0" smtClean="0"/>
          </a:p>
          <a:p>
            <a:endParaRPr lang="ru-RU" sz="2800" dirty="0"/>
          </a:p>
          <a:p>
            <a:endParaRPr lang="ru-RU" sz="2800" dirty="0" smtClean="0"/>
          </a:p>
          <a:p>
            <a:r>
              <a:rPr lang="ru-RU" sz="2800" dirty="0" smtClean="0"/>
              <a:t>Квинта</a:t>
            </a:r>
            <a:endParaRPr lang="ru-RU" sz="2800" dirty="0"/>
          </a:p>
          <a:p>
            <a:pPr marL="0" indent="0">
              <a:buNone/>
            </a:pPr>
            <a:r>
              <a:rPr lang="ru-RU" dirty="0" smtClean="0"/>
              <a:t>        Это </a:t>
            </a:r>
            <a:r>
              <a:rPr lang="ru-RU" dirty="0"/>
              <a:t>литовская игра, в которой участвуют </a:t>
            </a:r>
            <a:r>
              <a:rPr lang="ru-RU" dirty="0" smtClean="0"/>
              <a:t>пять и более </a:t>
            </a:r>
            <a:r>
              <a:rPr lang="ru-RU" dirty="0"/>
              <a:t>человек. На земле или асфальте вычерчивают прямоугольный квадрат со стороной 10 м. Четверо участников становятся в углы квадрата. В центре квадрата чертят круг диаметром 1,5 м, в него становится пятый игрок – квинта. Угловые игроки бросают в него мячом, а квинта старается увернуться от мяча, не выходя за пределы круга. Попавший в квинту игрок занимает его место.</a:t>
            </a:r>
          </a:p>
          <a:p>
            <a:pPr marL="0" indent="0">
              <a:buNone/>
            </a:pPr>
            <a:endParaRPr lang="ru-RU" dirty="0"/>
          </a:p>
        </p:txBody>
      </p:sp>
      <p:pic>
        <p:nvPicPr>
          <p:cNvPr id="6146" name="Picture 2" descr="ÐÐ°ÑÑÐ¸Ð½ÐºÐ¸ Ð¿Ð¾ Ð·Ð°Ð¿ÑÐ¾ÑÑ Ð»Ð¸ÑÐ¾Ð²ÑÐºÐ¸Ð¹ ÑÐ»Ð°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628800"/>
            <a:ext cx="2957314" cy="187220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ÐÐ°ÑÑÐ¸Ð½ÐºÐ¸ Ð¿Ð¾ Ð·Ð°Ð¿ÑÐ¾ÑÑ Ð²ÑÑÐ¸Ð±Ð°Ð»Ñ Ð¼ÑÐ»ÑÑÐ¸Ð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1628800"/>
            <a:ext cx="2736304"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57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wipe(down)">
                                      <p:cBhvr>
                                        <p:cTn id="7" dur="5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ipe(down)">
                                      <p:cBhvr>
                                        <p:cTn id="12" dur="500"/>
                                        <p:tgtEl>
                                          <p:spTgt spid="61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p:txBody>
          <a:bodyPr>
            <a:normAutofit fontScale="77500" lnSpcReduction="20000"/>
          </a:bodyPr>
          <a:lstStyle/>
          <a:p>
            <a:r>
              <a:rPr lang="ru-RU" sz="2600" dirty="0" smtClean="0"/>
              <a:t>У медведя на бору</a:t>
            </a:r>
          </a:p>
          <a:p>
            <a:pPr marL="0" indent="0">
              <a:buNone/>
            </a:pPr>
            <a:r>
              <a:rPr lang="ru-RU" sz="2000" dirty="0" smtClean="0"/>
              <a:t>     Старинная русская игра. Продольной чертой площадку разделяют на два поля. Около одной из коротких сторон площадки проводят черту, за которой располагаются играющее. Посередине каждого поля обозначают по кружку. Около другой короткой стороны площадки на каждом поле рисуют деревья, грибы, кусты малины. Это-»бор». Двое выделенных водящих («медведи») становятся в кружки. Одному из игроков незаметно, чтобы не видели медведи, дают два маленьких мяча. Со словами: « У медведя на бору грибы, ягоды беру, а медведь рычит, он на нас сердит»- учащиеся идут вперед, минуя «берлоги медведей», и входят в бор. Речь повторяется. Дети «собирают» грибы и ягоды. Когда сказано последнее слово, медведи выходят из своих берлог и, бегая по своему участку, салят играющих, которые стараются избежать нападения и убежать за черту. Медведи не трогают (не касаются рукой тех игроков, которые не шевелятся. Осаленные игроки, находящиеся в движении, временно выходят из игры. Игрок с мячом может «застрелить медведя», попав в него мячом с лета. Застреленный медведь приседает. Но если один медведь застрелен, то другой получает право бегать по одному, так и по другому полю.</a:t>
            </a:r>
          </a:p>
          <a:p>
            <a:pPr marL="0" indent="0">
              <a:buNone/>
            </a:pPr>
            <a:r>
              <a:rPr lang="ru-RU" sz="2000" dirty="0" smtClean="0"/>
              <a:t>       Выигрывает: </a:t>
            </a:r>
            <a:r>
              <a:rPr lang="ru-RU" sz="2000" dirty="0" err="1" smtClean="0"/>
              <a:t>незастрелянный</a:t>
            </a:r>
            <a:r>
              <a:rPr lang="ru-RU" sz="2000" dirty="0" smtClean="0"/>
              <a:t> медведь, сумевший вывести из игры не менее трех игроков; владелец мяча, попавший хотя бы в одного медведя; участники, благополучно вернувшиеся за черту.</a:t>
            </a:r>
            <a:endParaRPr lang="ru-RU" sz="2000" dirty="0"/>
          </a:p>
        </p:txBody>
      </p:sp>
      <p:pic>
        <p:nvPicPr>
          <p:cNvPr id="7170" name="Picture 2" descr="ÐÐ°ÑÑÐ¸Ð½ÐºÐ¸ Ð¿Ð¾ Ð·Ð°Ð¿ÑÐ¾ÑÑ ÑÐ¾ÑÑÐ¸Ð¹ÑÐºÐ¸Ð¹ ÑÐ»Ð°Ð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16632"/>
            <a:ext cx="2381250" cy="159067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ÐÐ°ÑÑÐ¸Ð½ÐºÐ¸ Ð¿Ð¾ Ð·Ð°Ð¿ÑÐ¾ÑÑ Ð¼ÐµÐ´Ð²ÐµÐ´Ñ Ð¼ÑÐ»ÑÑÐ¸Ð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116632"/>
            <a:ext cx="1488592" cy="1929464"/>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4772887"/>
            <a:ext cx="1323565" cy="2085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3053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ipe(down)">
                                      <p:cBhvr>
                                        <p:cTn id="7" dur="5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ipe(down)">
                                      <p:cBhvr>
                                        <p:cTn id="12" dur="500"/>
                                        <p:tgtEl>
                                          <p:spTgt spid="717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dow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down)">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173"/>
                                        </p:tgtEl>
                                        <p:attrNameLst>
                                          <p:attrName>style.visibility</p:attrName>
                                        </p:attrNameLst>
                                      </p:cBhvr>
                                      <p:to>
                                        <p:strVal val="visible"/>
                                      </p:to>
                                    </p:set>
                                    <p:animEffect transition="in" filter="wipe(down)">
                                      <p:cBhvr>
                                        <p:cTn id="32"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Сюжетно-ролевая подвижная игра на уроке физической культуры:</a:t>
            </a:r>
            <a:endParaRPr lang="ru-RU" sz="2800" dirty="0"/>
          </a:p>
        </p:txBody>
      </p:sp>
      <p:sp>
        <p:nvSpPr>
          <p:cNvPr id="3" name="Объект 2"/>
          <p:cNvSpPr>
            <a:spLocks noGrp="1"/>
          </p:cNvSpPr>
          <p:nvPr>
            <p:ph sz="quarter" idx="13"/>
          </p:nvPr>
        </p:nvSpPr>
        <p:spPr>
          <a:xfrm>
            <a:off x="609600" y="1600200"/>
            <a:ext cx="7924800" cy="5141168"/>
          </a:xfrm>
        </p:spPr>
        <p:txBody>
          <a:bodyPr>
            <a:normAutofit fontScale="92500" lnSpcReduction="20000"/>
          </a:bodyPr>
          <a:lstStyle/>
          <a:p>
            <a:r>
              <a:rPr lang="ru-RU" b="1" dirty="0"/>
              <a:t>Игра «На озере» </a:t>
            </a:r>
            <a:r>
              <a:rPr lang="ru-RU" dirty="0"/>
              <a:t/>
            </a:r>
            <a:br>
              <a:rPr lang="ru-RU" dirty="0"/>
            </a:br>
            <a:r>
              <a:rPr lang="ru-RU" dirty="0"/>
              <a:t/>
            </a:r>
            <a:br>
              <a:rPr lang="ru-RU" dirty="0"/>
            </a:br>
            <a:r>
              <a:rPr lang="ru-RU" dirty="0" smtClean="0"/>
              <a:t>Дети </a:t>
            </a:r>
            <a:r>
              <a:rPr lang="ru-RU" dirty="0"/>
              <a:t>в центре зала образуют «озеро» - каждый садится в свой домик.</a:t>
            </a:r>
            <a:br>
              <a:rPr lang="ru-RU" dirty="0"/>
            </a:br>
            <a:r>
              <a:rPr lang="ru-RU" dirty="0"/>
              <a:t>Выбирают водяного ему, надевают бороду и небольшую корону. В руках у него светофор – красный и зеленый. Учитель показывает детям рисунок цапли. Все вместе произносят «Ходят </a:t>
            </a:r>
            <a:r>
              <a:rPr lang="ru-RU" dirty="0" err="1"/>
              <a:t>цапельки</a:t>
            </a:r>
            <a:r>
              <a:rPr lang="ru-RU" dirty="0"/>
              <a:t> вокруг, лапки поднимая, через кочки и пеньки весело шагая». На каждое слово учащиеся выполняют за учителем различные движения руками и ногами в положении сидя. Затем они расходятся по залу и изображают движения цапли (ходьба, высоко поднимая колени, тянуть носок, руки в стороны, следить за осанкой). Водяной поднимает красный светофор, и все цапли садятся в сои домики.</a:t>
            </a:r>
            <a:br>
              <a:rPr lang="ru-RU" dirty="0"/>
            </a:br>
            <a:r>
              <a:rPr lang="ru-RU" dirty="0"/>
              <a:t/>
            </a:r>
            <a:br>
              <a:rPr lang="ru-RU" dirty="0"/>
            </a:br>
            <a:r>
              <a:rPr lang="ru-RU" dirty="0"/>
              <a:t>А учитель уже показывает рисунок лягушки и зачитывает следующий рефрен: «Мы лягушки, мы лягушки, </a:t>
            </a:r>
            <a:r>
              <a:rPr lang="ru-RU" dirty="0" smtClean="0"/>
              <a:t>мы </a:t>
            </a:r>
            <a:r>
              <a:rPr lang="ru-RU" dirty="0"/>
              <a:t>зелененькие брюшки, по болоту прыгаем и ногами двигаем». Водяной поднимает зеленый светофор. Все дети начинают прыгать в приседе с опорой на руки и квакают. Водяной поднимает красный светофор. И все лягушки бегут в домики (прибежавший последним получает штрафное очко).</a:t>
            </a:r>
            <a:br>
              <a:rPr lang="ru-RU" dirty="0"/>
            </a:br>
            <a:r>
              <a:rPr lang="ru-RU" dirty="0"/>
              <a:t/>
            </a:r>
            <a:br>
              <a:rPr lang="ru-RU" dirty="0"/>
            </a:br>
            <a:r>
              <a:rPr lang="ru-RU" dirty="0"/>
              <a:t>Учитель: «На озеро пришел рыбак, за спиной он нес рюкзак, а в руках у него удочка». По сигналу водяного дети бегут к гимнастическим стенкам, берут развешанные там скалки, складывают их вдвое, крутят правой рукой по кругу, перепрыгивают через них, стараясь не попасться на удочку. Учитель подсказывает ребятам, что нужно пониже опустить руку со скакалкой, и тогда удобнее будет прыгать.</a:t>
            </a:r>
            <a:br>
              <a:rPr lang="ru-RU" dirty="0"/>
            </a:br>
            <a:r>
              <a:rPr lang="ru-RU" dirty="0"/>
              <a:t/>
            </a:r>
            <a:br>
              <a:rPr lang="ru-RU" dirty="0"/>
            </a:br>
            <a:r>
              <a:rPr lang="ru-RU" dirty="0"/>
              <a:t>Новый сигнал водяного (все действия выполняются только по сигналу). Дети вешают скакалки на гимнастические стенки и возвращаются в свои домики.</a:t>
            </a:r>
          </a:p>
        </p:txBody>
      </p:sp>
      <p:sp>
        <p:nvSpPr>
          <p:cNvPr id="4" name="AutoShape 2" descr="ÐÐ°ÑÑÐ¸Ð½ÐºÐ¸ Ð¿Ð¾ Ð·Ð°Ð¿ÑÐ¾ÑÑ Ð²Ð¾Ð´ÑÐ½Ð¾Ð¹"/>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ÐÐ°ÑÑÐ¸Ð½ÐºÐ¸ Ð¿Ð¾ Ð·Ð°Ð¿ÑÐ¾ÑÑ Ð²Ð¾Ð´ÑÐ½Ð¾Ð¹"/>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ÐÐ°ÑÑÐ¸Ð½ÐºÐ¸ Ð¿Ð¾ Ð·Ð°Ð¿ÑÐ¾ÑÑ Ð²Ð¾Ð´ÑÐ½Ð¾Ð¹"/>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8" descr="ÐÐ°ÑÑÐ¸Ð½ÐºÐ¸ Ð¿Ð¾ Ð·Ð°Ð¿ÑÐ¾ÑÑ Ð²Ð¾Ð´ÑÐ½Ð¾Ð¹"/>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0" descr="ÐÐ°ÑÑÐ¸Ð½ÐºÐ¸ Ð¿Ð¾ Ð·Ð°Ð¿ÑÐ¾ÑÑ Ð²Ð¾Ð´ÑÐ½Ð¾Ð¹"/>
          <p:cNvSpPr>
            <a:spLocks noChangeAspect="1" noChangeArrowheads="1"/>
          </p:cNvSpPr>
          <p:nvPr/>
        </p:nvSpPr>
        <p:spPr bwMode="auto">
          <a:xfrm>
            <a:off x="765175" y="49607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12" descr="ÐÐ°ÑÑÐ¸Ð½ÐºÐ¸ Ð¿Ð¾ Ð·Ð°Ð¿ÑÐ¾ÑÑ Ð²Ð¾Ð´ÑÐ½Ð¾Ð¹"/>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14" descr="ÐÐ°ÑÑÐ¸Ð½ÐºÐ¸ Ð¿Ð¾ Ð·Ð°Ð¿ÑÐ¾ÑÑ Ð²Ð¾Ð´ÑÐ½Ð¾Ð¹"/>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16" descr="ÐÐ°ÑÑÐ¸Ð½ÐºÐ¸ Ð¿Ð¾ Ð·Ð°Ð¿ÑÐ¾ÑÑ Ð²Ð¾Ð´ÑÐ½Ð¾Ð¹"/>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210" name="Picture 18" descr="ÐÐ°ÑÑÐ¸Ð½ÐºÐ¸ Ð¿Ð¾ Ð·Ð°Ð¿ÑÐ¾ÑÑ Ð²Ð¾Ð´ÑÐ½Ð¾Ð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917384"/>
            <a:ext cx="1984798" cy="1042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210"/>
                                        </p:tgtEl>
                                        <p:attrNameLst>
                                          <p:attrName>style.visibility</p:attrName>
                                        </p:attrNameLst>
                                      </p:cBhvr>
                                      <p:to>
                                        <p:strVal val="visible"/>
                                      </p:to>
                                    </p:set>
                                    <p:animEffect transition="in" filter="wipe(down)">
                                      <p:cBhvr>
                                        <p:cTn id="7" dur="500"/>
                                        <p:tgtEl>
                                          <p:spTgt spid="82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455</TotalTime>
  <Words>1134</Words>
  <Application>Microsoft Office PowerPoint</Application>
  <PresentationFormat>Экран (4:3)</PresentationFormat>
  <Paragraphs>66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Горизонт</vt:lpstr>
      <vt:lpstr>Подвижная игра в жизни современной школы</vt:lpstr>
      <vt:lpstr>Актуальность темы:</vt:lpstr>
      <vt:lpstr>Подвижные игры младшей школы</vt:lpstr>
      <vt:lpstr>Презентация PowerPoint</vt:lpstr>
      <vt:lpstr>Презентация PowerPoint</vt:lpstr>
      <vt:lpstr>Презентация PowerPoint</vt:lpstr>
      <vt:lpstr>Презентация PowerPoint</vt:lpstr>
      <vt:lpstr>Презентация PowerPoint</vt:lpstr>
      <vt:lpstr>Сюжетно-ролевая подвижная игра на уроке физической культуры:</vt:lpstr>
      <vt:lpstr>Подвижные игры  средней и старшей школы </vt:lpstr>
      <vt:lpstr>Презентация PowerPoint</vt:lpstr>
      <vt:lpstr>Влияние подвижных игр на развитие школьников</vt:lpstr>
      <vt:lpstr>Вывод:</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Подвижная игра в жизни современной школы</dc:title>
  <dc:creator>Иван</dc:creator>
  <cp:lastModifiedBy>Иван</cp:lastModifiedBy>
  <cp:revision>42</cp:revision>
  <dcterms:created xsi:type="dcterms:W3CDTF">2018-08-07T18:13:22Z</dcterms:created>
  <dcterms:modified xsi:type="dcterms:W3CDTF">2018-08-26T13:30:28Z</dcterms:modified>
</cp:coreProperties>
</file>