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000" autoAdjust="0"/>
    <p:restoredTop sz="94614" autoAdjust="0"/>
  </p:normalViewPr>
  <p:slideViewPr>
    <p:cSldViewPr>
      <p:cViewPr varScale="1">
        <p:scale>
          <a:sx n="83" d="100"/>
          <a:sy n="83" d="100"/>
        </p:scale>
        <p:origin x="-1282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2F5AA3-B22D-4A68-BDEF-8A88102E7B59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B3A148C-41AF-4268-906D-BD16A8EAAB38}">
      <dgm:prSet phldrT="[Текст]" custT="1"/>
      <dgm:spPr>
        <a:solidFill>
          <a:schemeClr val="accent2">
            <a:lumMod val="40000"/>
            <a:lumOff val="6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2400" dirty="0" smtClean="0">
              <a:solidFill>
                <a:schemeClr val="accent4">
                  <a:lumMod val="75000"/>
                </a:schemeClr>
              </a:solidFill>
            </a:rPr>
            <a:t>Общая линия мелодического движения</a:t>
          </a:r>
          <a:endParaRPr lang="ru-RU" sz="2400" dirty="0">
            <a:solidFill>
              <a:schemeClr val="accent4">
                <a:lumMod val="75000"/>
              </a:schemeClr>
            </a:solidFill>
          </a:endParaRPr>
        </a:p>
      </dgm:t>
    </dgm:pt>
    <dgm:pt modelId="{83C89E94-1C06-44F2-A064-F6F1B75ABB12}" type="parTrans" cxnId="{6A8ECBC2-E54E-4167-9923-CF76BA862DE2}">
      <dgm:prSet/>
      <dgm:spPr/>
      <dgm:t>
        <a:bodyPr/>
        <a:lstStyle/>
        <a:p>
          <a:endParaRPr lang="ru-RU"/>
        </a:p>
      </dgm:t>
    </dgm:pt>
    <dgm:pt modelId="{18B81897-FC98-4C68-8231-CFADDE20D266}" type="sibTrans" cxnId="{6A8ECBC2-E54E-4167-9923-CF76BA862DE2}">
      <dgm:prSet/>
      <dgm:spPr/>
      <dgm:t>
        <a:bodyPr/>
        <a:lstStyle/>
        <a:p>
          <a:endParaRPr lang="ru-RU"/>
        </a:p>
      </dgm:t>
    </dgm:pt>
    <dgm:pt modelId="{32F83A89-D2DC-4FFF-80AD-F1AD37A70D64}">
      <dgm:prSet phldrT="[Текст]" custT="1"/>
      <dgm:spPr>
        <a:solidFill>
          <a:schemeClr val="accent2">
            <a:lumMod val="40000"/>
            <a:lumOff val="6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2400" dirty="0" smtClean="0">
              <a:solidFill>
                <a:schemeClr val="accent4">
                  <a:lumMod val="75000"/>
                </a:schemeClr>
              </a:solidFill>
            </a:rPr>
            <a:t>Зачатки ладовой организации</a:t>
          </a:r>
          <a:endParaRPr lang="ru-RU" sz="2400" dirty="0">
            <a:solidFill>
              <a:schemeClr val="accent4">
                <a:lumMod val="75000"/>
              </a:schemeClr>
            </a:solidFill>
          </a:endParaRPr>
        </a:p>
      </dgm:t>
    </dgm:pt>
    <dgm:pt modelId="{AD602896-C862-493C-AB4F-C51E7D3034DD}" type="parTrans" cxnId="{8B6CB49B-006E-4AB7-8C60-1D73D57F126C}">
      <dgm:prSet/>
      <dgm:spPr/>
      <dgm:t>
        <a:bodyPr/>
        <a:lstStyle/>
        <a:p>
          <a:endParaRPr lang="ru-RU"/>
        </a:p>
      </dgm:t>
    </dgm:pt>
    <dgm:pt modelId="{2ED01F15-B713-439F-AE9B-6A2DBF2ADC7B}" type="sibTrans" cxnId="{8B6CB49B-006E-4AB7-8C60-1D73D57F126C}">
      <dgm:prSet/>
      <dgm:spPr/>
      <dgm:t>
        <a:bodyPr/>
        <a:lstStyle/>
        <a:p>
          <a:endParaRPr lang="ru-RU"/>
        </a:p>
      </dgm:t>
    </dgm:pt>
    <dgm:pt modelId="{E9F6DF78-445D-4843-AB80-622342B034FD}">
      <dgm:prSet phldrT="[Текст]" custT="1"/>
      <dgm:spPr>
        <a:solidFill>
          <a:schemeClr val="accent2">
            <a:lumMod val="40000"/>
            <a:lumOff val="6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2400" dirty="0" smtClean="0">
              <a:solidFill>
                <a:schemeClr val="accent4">
                  <a:lumMod val="75000"/>
                </a:schemeClr>
              </a:solidFill>
            </a:rPr>
            <a:t>Метроритмические соотношения</a:t>
          </a:r>
          <a:endParaRPr lang="ru-RU" sz="2400" dirty="0">
            <a:solidFill>
              <a:schemeClr val="accent4">
                <a:lumMod val="75000"/>
              </a:schemeClr>
            </a:solidFill>
          </a:endParaRPr>
        </a:p>
      </dgm:t>
    </dgm:pt>
    <dgm:pt modelId="{B553BD43-BA8F-4AD2-9EC0-43E850D32BC6}" type="parTrans" cxnId="{5831FBBC-477B-48D5-B8C3-BD379E09490C}">
      <dgm:prSet/>
      <dgm:spPr/>
      <dgm:t>
        <a:bodyPr/>
        <a:lstStyle/>
        <a:p>
          <a:endParaRPr lang="ru-RU"/>
        </a:p>
      </dgm:t>
    </dgm:pt>
    <dgm:pt modelId="{34208D80-0204-4B04-BCDF-6B2A376A324C}" type="sibTrans" cxnId="{5831FBBC-477B-48D5-B8C3-BD379E09490C}">
      <dgm:prSet/>
      <dgm:spPr/>
      <dgm:t>
        <a:bodyPr/>
        <a:lstStyle/>
        <a:p>
          <a:endParaRPr lang="ru-RU"/>
        </a:p>
      </dgm:t>
    </dgm:pt>
    <dgm:pt modelId="{1042C0FC-3AEC-4387-B46B-E2097DA4BED9}">
      <dgm:prSet phldrT="[Текст]" custT="1"/>
      <dgm:spPr>
        <a:solidFill>
          <a:schemeClr val="accent2">
            <a:lumMod val="40000"/>
            <a:lumOff val="6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2400" dirty="0" smtClean="0">
              <a:solidFill>
                <a:schemeClr val="accent4">
                  <a:lumMod val="75000"/>
                </a:schemeClr>
              </a:solidFill>
            </a:rPr>
            <a:t>Простейшая нюансировка песен</a:t>
          </a:r>
          <a:endParaRPr lang="ru-RU" sz="2400" dirty="0">
            <a:solidFill>
              <a:schemeClr val="accent4">
                <a:lumMod val="75000"/>
              </a:schemeClr>
            </a:solidFill>
          </a:endParaRPr>
        </a:p>
      </dgm:t>
    </dgm:pt>
    <dgm:pt modelId="{076EC8F4-0A51-40C1-89FD-39CB0D4524F5}" type="parTrans" cxnId="{07293581-AC11-48A0-AB9B-455EEABC67A9}">
      <dgm:prSet/>
      <dgm:spPr/>
      <dgm:t>
        <a:bodyPr/>
        <a:lstStyle/>
        <a:p>
          <a:endParaRPr lang="ru-RU"/>
        </a:p>
      </dgm:t>
    </dgm:pt>
    <dgm:pt modelId="{EF2204D1-013A-4B08-AF90-941D684D327D}" type="sibTrans" cxnId="{07293581-AC11-48A0-AB9B-455EEABC67A9}">
      <dgm:prSet/>
      <dgm:spPr/>
      <dgm:t>
        <a:bodyPr/>
        <a:lstStyle/>
        <a:p>
          <a:endParaRPr lang="ru-RU"/>
        </a:p>
      </dgm:t>
    </dgm:pt>
    <dgm:pt modelId="{C17C37A7-05AC-4EBD-BE81-B204DF8D1012}">
      <dgm:prSet phldrT="[Текст]" custT="1"/>
      <dgm:spPr>
        <a:solidFill>
          <a:schemeClr val="accent2">
            <a:lumMod val="40000"/>
            <a:lumOff val="6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2400" dirty="0" smtClean="0">
              <a:solidFill>
                <a:schemeClr val="accent4">
                  <a:lumMod val="75000"/>
                </a:schemeClr>
              </a:solidFill>
            </a:rPr>
            <a:t>Первичная структура песни</a:t>
          </a:r>
          <a:endParaRPr lang="ru-RU" sz="2400" dirty="0">
            <a:solidFill>
              <a:schemeClr val="accent4">
                <a:lumMod val="75000"/>
              </a:schemeClr>
            </a:solidFill>
          </a:endParaRPr>
        </a:p>
      </dgm:t>
    </dgm:pt>
    <dgm:pt modelId="{B2D20B48-D950-4F08-9DB9-6BF01AA73F6B}" type="parTrans" cxnId="{75AD54E8-D9D9-4FA8-B264-580C5976B930}">
      <dgm:prSet/>
      <dgm:spPr/>
      <dgm:t>
        <a:bodyPr/>
        <a:lstStyle/>
        <a:p>
          <a:endParaRPr lang="ru-RU"/>
        </a:p>
      </dgm:t>
    </dgm:pt>
    <dgm:pt modelId="{9308C31B-A2F6-4DC4-A850-DB320A0CBAC8}" type="sibTrans" cxnId="{75AD54E8-D9D9-4FA8-B264-580C5976B930}">
      <dgm:prSet/>
      <dgm:spPr/>
      <dgm:t>
        <a:bodyPr/>
        <a:lstStyle/>
        <a:p>
          <a:endParaRPr lang="ru-RU"/>
        </a:p>
      </dgm:t>
    </dgm:pt>
    <dgm:pt modelId="{0BD48AED-54FC-46D2-97AA-23C3C9C67873}" type="pres">
      <dgm:prSet presAssocID="{842F5AA3-B22D-4A68-BDEF-8A88102E7B5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D339EA-A9A3-4960-99D6-CF95C899817C}" type="pres">
      <dgm:prSet presAssocID="{1B3A148C-41AF-4268-906D-BD16A8EAAB38}" presName="node" presStyleLbl="node1" presStyleIdx="0" presStyleCnt="5" custScaleX="1300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FDCC90-6A1E-49A2-B69F-63F2D59BA91D}" type="pres">
      <dgm:prSet presAssocID="{18B81897-FC98-4C68-8231-CFADDE20D266}" presName="sibTrans" presStyleCnt="0"/>
      <dgm:spPr/>
    </dgm:pt>
    <dgm:pt modelId="{5D754A04-9493-44F3-A7F6-2EC183AD4582}" type="pres">
      <dgm:prSet presAssocID="{32F83A89-D2DC-4FFF-80AD-F1AD37A70D6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2D2D20-D62A-419B-8599-7DCD9CB61A3A}" type="pres">
      <dgm:prSet presAssocID="{2ED01F15-B713-439F-AE9B-6A2DBF2ADC7B}" presName="sibTrans" presStyleCnt="0"/>
      <dgm:spPr/>
    </dgm:pt>
    <dgm:pt modelId="{BDE41F91-DC99-4832-BA9E-380687AF2D1F}" type="pres">
      <dgm:prSet presAssocID="{E9F6DF78-445D-4843-AB80-622342B034FD}" presName="node" presStyleLbl="node1" presStyleIdx="2" presStyleCnt="5" custScaleX="1300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6FA864-2557-4D21-95F1-F6ACE2A49302}" type="pres">
      <dgm:prSet presAssocID="{34208D80-0204-4B04-BCDF-6B2A376A324C}" presName="sibTrans" presStyleCnt="0"/>
      <dgm:spPr/>
    </dgm:pt>
    <dgm:pt modelId="{224F80AC-FE29-4E38-A025-02DA4ED10C82}" type="pres">
      <dgm:prSet presAssocID="{1042C0FC-3AEC-4387-B46B-E2097DA4BED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68E96E-F16C-4DA1-8E75-F5B811282167}" type="pres">
      <dgm:prSet presAssocID="{EF2204D1-013A-4B08-AF90-941D684D327D}" presName="sibTrans" presStyleCnt="0"/>
      <dgm:spPr/>
    </dgm:pt>
    <dgm:pt modelId="{75496654-B610-42D2-95A5-4B1D32C56946}" type="pres">
      <dgm:prSet presAssocID="{C17C37A7-05AC-4EBD-BE81-B204DF8D101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5AD54E8-D9D9-4FA8-B264-580C5976B930}" srcId="{842F5AA3-B22D-4A68-BDEF-8A88102E7B59}" destId="{C17C37A7-05AC-4EBD-BE81-B204DF8D1012}" srcOrd="4" destOrd="0" parTransId="{B2D20B48-D950-4F08-9DB9-6BF01AA73F6B}" sibTransId="{9308C31B-A2F6-4DC4-A850-DB320A0CBAC8}"/>
    <dgm:cxn modelId="{4F101833-5026-4FD0-8934-F8D8ACAC64F1}" type="presOf" srcId="{C17C37A7-05AC-4EBD-BE81-B204DF8D1012}" destId="{75496654-B610-42D2-95A5-4B1D32C56946}" srcOrd="0" destOrd="0" presId="urn:microsoft.com/office/officeart/2005/8/layout/default"/>
    <dgm:cxn modelId="{5C15164C-5A01-4AD9-8009-064EA096A1CC}" type="presOf" srcId="{842F5AA3-B22D-4A68-BDEF-8A88102E7B59}" destId="{0BD48AED-54FC-46D2-97AA-23C3C9C67873}" srcOrd="0" destOrd="0" presId="urn:microsoft.com/office/officeart/2005/8/layout/default"/>
    <dgm:cxn modelId="{5831FBBC-477B-48D5-B8C3-BD379E09490C}" srcId="{842F5AA3-B22D-4A68-BDEF-8A88102E7B59}" destId="{E9F6DF78-445D-4843-AB80-622342B034FD}" srcOrd="2" destOrd="0" parTransId="{B553BD43-BA8F-4AD2-9EC0-43E850D32BC6}" sibTransId="{34208D80-0204-4B04-BCDF-6B2A376A324C}"/>
    <dgm:cxn modelId="{A48D8636-0318-424D-A6B7-89818B33CF81}" type="presOf" srcId="{E9F6DF78-445D-4843-AB80-622342B034FD}" destId="{BDE41F91-DC99-4832-BA9E-380687AF2D1F}" srcOrd="0" destOrd="0" presId="urn:microsoft.com/office/officeart/2005/8/layout/default"/>
    <dgm:cxn modelId="{8B6CB49B-006E-4AB7-8C60-1D73D57F126C}" srcId="{842F5AA3-B22D-4A68-BDEF-8A88102E7B59}" destId="{32F83A89-D2DC-4FFF-80AD-F1AD37A70D64}" srcOrd="1" destOrd="0" parTransId="{AD602896-C862-493C-AB4F-C51E7D3034DD}" sibTransId="{2ED01F15-B713-439F-AE9B-6A2DBF2ADC7B}"/>
    <dgm:cxn modelId="{1357B9A7-00B5-4056-AAD0-B0AF20A8158B}" type="presOf" srcId="{1B3A148C-41AF-4268-906D-BD16A8EAAB38}" destId="{60D339EA-A9A3-4960-99D6-CF95C899817C}" srcOrd="0" destOrd="0" presId="urn:microsoft.com/office/officeart/2005/8/layout/default"/>
    <dgm:cxn modelId="{8D011969-5831-4487-909D-F7290A291EA3}" type="presOf" srcId="{1042C0FC-3AEC-4387-B46B-E2097DA4BED9}" destId="{224F80AC-FE29-4E38-A025-02DA4ED10C82}" srcOrd="0" destOrd="0" presId="urn:microsoft.com/office/officeart/2005/8/layout/default"/>
    <dgm:cxn modelId="{07293581-AC11-48A0-AB9B-455EEABC67A9}" srcId="{842F5AA3-B22D-4A68-BDEF-8A88102E7B59}" destId="{1042C0FC-3AEC-4387-B46B-E2097DA4BED9}" srcOrd="3" destOrd="0" parTransId="{076EC8F4-0A51-40C1-89FD-39CB0D4524F5}" sibTransId="{EF2204D1-013A-4B08-AF90-941D684D327D}"/>
    <dgm:cxn modelId="{A467A50A-CCDB-450D-899C-D17B2B407AC8}" type="presOf" srcId="{32F83A89-D2DC-4FFF-80AD-F1AD37A70D64}" destId="{5D754A04-9493-44F3-A7F6-2EC183AD4582}" srcOrd="0" destOrd="0" presId="urn:microsoft.com/office/officeart/2005/8/layout/default"/>
    <dgm:cxn modelId="{6A8ECBC2-E54E-4167-9923-CF76BA862DE2}" srcId="{842F5AA3-B22D-4A68-BDEF-8A88102E7B59}" destId="{1B3A148C-41AF-4268-906D-BD16A8EAAB38}" srcOrd="0" destOrd="0" parTransId="{83C89E94-1C06-44F2-A064-F6F1B75ABB12}" sibTransId="{18B81897-FC98-4C68-8231-CFADDE20D266}"/>
    <dgm:cxn modelId="{D8BBDEF5-1519-4277-A2C1-44BF741489E1}" type="presParOf" srcId="{0BD48AED-54FC-46D2-97AA-23C3C9C67873}" destId="{60D339EA-A9A3-4960-99D6-CF95C899817C}" srcOrd="0" destOrd="0" presId="urn:microsoft.com/office/officeart/2005/8/layout/default"/>
    <dgm:cxn modelId="{A7F23CA4-6BA3-44EC-9D87-B9B9F0860824}" type="presParOf" srcId="{0BD48AED-54FC-46D2-97AA-23C3C9C67873}" destId="{91FDCC90-6A1E-49A2-B69F-63F2D59BA91D}" srcOrd="1" destOrd="0" presId="urn:microsoft.com/office/officeart/2005/8/layout/default"/>
    <dgm:cxn modelId="{4412F509-7880-4F56-9A88-4DED7AC83150}" type="presParOf" srcId="{0BD48AED-54FC-46D2-97AA-23C3C9C67873}" destId="{5D754A04-9493-44F3-A7F6-2EC183AD4582}" srcOrd="2" destOrd="0" presId="urn:microsoft.com/office/officeart/2005/8/layout/default"/>
    <dgm:cxn modelId="{13AB868E-3D55-415A-ACD2-0E23CF34765F}" type="presParOf" srcId="{0BD48AED-54FC-46D2-97AA-23C3C9C67873}" destId="{7A2D2D20-D62A-419B-8599-7DCD9CB61A3A}" srcOrd="3" destOrd="0" presId="urn:microsoft.com/office/officeart/2005/8/layout/default"/>
    <dgm:cxn modelId="{777D9695-5657-4D14-A88C-EABEC0DBB33E}" type="presParOf" srcId="{0BD48AED-54FC-46D2-97AA-23C3C9C67873}" destId="{BDE41F91-DC99-4832-BA9E-380687AF2D1F}" srcOrd="4" destOrd="0" presId="urn:microsoft.com/office/officeart/2005/8/layout/default"/>
    <dgm:cxn modelId="{54336046-984E-4FD0-9EF3-AC33FA8FA53F}" type="presParOf" srcId="{0BD48AED-54FC-46D2-97AA-23C3C9C67873}" destId="{896FA864-2557-4D21-95F1-F6ACE2A49302}" srcOrd="5" destOrd="0" presId="urn:microsoft.com/office/officeart/2005/8/layout/default"/>
    <dgm:cxn modelId="{0D7E6899-1A67-4F5B-835D-4437D031F8D7}" type="presParOf" srcId="{0BD48AED-54FC-46D2-97AA-23C3C9C67873}" destId="{224F80AC-FE29-4E38-A025-02DA4ED10C82}" srcOrd="6" destOrd="0" presId="urn:microsoft.com/office/officeart/2005/8/layout/default"/>
    <dgm:cxn modelId="{41B00F6D-E0D2-4421-8993-94693EEED479}" type="presParOf" srcId="{0BD48AED-54FC-46D2-97AA-23C3C9C67873}" destId="{8668E96E-F16C-4DA1-8E75-F5B811282167}" srcOrd="7" destOrd="0" presId="urn:microsoft.com/office/officeart/2005/8/layout/default"/>
    <dgm:cxn modelId="{83D49CB1-6CC6-4266-9F65-BE96F4A6275F}" type="presParOf" srcId="{0BD48AED-54FC-46D2-97AA-23C3C9C67873}" destId="{75496654-B610-42D2-95A5-4B1D32C56946}" srcOrd="8" destOrd="0" presId="urn:microsoft.com/office/officeart/2005/8/layout/default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D339EA-A9A3-4960-99D6-CF95C899817C}">
      <dsp:nvSpPr>
        <dsp:cNvPr id="0" name=""/>
        <dsp:cNvSpPr/>
      </dsp:nvSpPr>
      <dsp:spPr>
        <a:xfrm>
          <a:off x="720084" y="843"/>
          <a:ext cx="3277282" cy="1511661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accent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4">
                  <a:lumMod val="75000"/>
                </a:schemeClr>
              </a:solidFill>
            </a:rPr>
            <a:t>Общая линия мелодического движения</a:t>
          </a:r>
          <a:endParaRPr lang="ru-RU" sz="2400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720084" y="843"/>
        <a:ext cx="3277282" cy="1511661"/>
      </dsp:txXfrm>
    </dsp:sp>
    <dsp:sp modelId="{5D754A04-9493-44F3-A7F6-2EC183AD4582}">
      <dsp:nvSpPr>
        <dsp:cNvPr id="0" name=""/>
        <dsp:cNvSpPr/>
      </dsp:nvSpPr>
      <dsp:spPr>
        <a:xfrm>
          <a:off x="4249311" y="843"/>
          <a:ext cx="2519436" cy="1511661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accent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4">
                  <a:lumMod val="75000"/>
                </a:schemeClr>
              </a:solidFill>
            </a:rPr>
            <a:t>Зачатки ладовой организации</a:t>
          </a:r>
          <a:endParaRPr lang="ru-RU" sz="2400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4249311" y="843"/>
        <a:ext cx="2519436" cy="1511661"/>
      </dsp:txXfrm>
    </dsp:sp>
    <dsp:sp modelId="{BDE41F91-DC99-4832-BA9E-380687AF2D1F}">
      <dsp:nvSpPr>
        <dsp:cNvPr id="0" name=""/>
        <dsp:cNvSpPr/>
      </dsp:nvSpPr>
      <dsp:spPr>
        <a:xfrm>
          <a:off x="720084" y="1764449"/>
          <a:ext cx="3277282" cy="1511661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accent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4">
                  <a:lumMod val="75000"/>
                </a:schemeClr>
              </a:solidFill>
            </a:rPr>
            <a:t>Метроритмические соотношения</a:t>
          </a:r>
          <a:endParaRPr lang="ru-RU" sz="2400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720084" y="1764449"/>
        <a:ext cx="3277282" cy="1511661"/>
      </dsp:txXfrm>
    </dsp:sp>
    <dsp:sp modelId="{224F80AC-FE29-4E38-A025-02DA4ED10C82}">
      <dsp:nvSpPr>
        <dsp:cNvPr id="0" name=""/>
        <dsp:cNvSpPr/>
      </dsp:nvSpPr>
      <dsp:spPr>
        <a:xfrm>
          <a:off x="4249311" y="1764449"/>
          <a:ext cx="2519436" cy="1511661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accent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4">
                  <a:lumMod val="75000"/>
                </a:schemeClr>
              </a:solidFill>
            </a:rPr>
            <a:t>Простейшая нюансировка песен</a:t>
          </a:r>
          <a:endParaRPr lang="ru-RU" sz="2400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4249311" y="1764449"/>
        <a:ext cx="2519436" cy="1511661"/>
      </dsp:txXfrm>
    </dsp:sp>
    <dsp:sp modelId="{75496654-B610-42D2-95A5-4B1D32C56946}">
      <dsp:nvSpPr>
        <dsp:cNvPr id="0" name=""/>
        <dsp:cNvSpPr/>
      </dsp:nvSpPr>
      <dsp:spPr>
        <a:xfrm>
          <a:off x="2484697" y="3528054"/>
          <a:ext cx="2519436" cy="1511661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accent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4">
                  <a:lumMod val="75000"/>
                </a:schemeClr>
              </a:solidFill>
            </a:rPr>
            <a:t>Первичная структура песни</a:t>
          </a:r>
          <a:endParaRPr lang="ru-RU" sz="2400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2484697" y="3528054"/>
        <a:ext cx="2519436" cy="15116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91174" cy="1485415"/>
          </a:xfrm>
        </p:spPr>
        <p:txBody>
          <a:bodyPr/>
          <a:lstStyle/>
          <a:p>
            <a:r>
              <a:rPr lang="ru-RU" sz="3200" b="1" i="1" dirty="0" smtClean="0"/>
              <a:t>Тема: «Развитие песенного творчества детей старшего дошкольного возраста в процессе организации самостоятельных музыкально-дидактических игр».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352928" cy="5085184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Ожидаемые результаты занятий на развитие     		песенного творчества: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Дети: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Положительная динамика в развитии песенного творчества.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Родители: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Повышение интереса к музыкальной деятельности детей.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Педагоги: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Стремление развивать творческое воображение детей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Музыкальный руководитель: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Планирование и реализация работы по развитию детского песенного творчества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Список литературы: 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Ветлугина Н.А. Методика музыкального воспитания в детском саду Учебник для учащихся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пед.уч-щ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 спец. 03.08. « Дошкольное воспитание» - Просвещение, 1989. – 270 с.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Гогоберидзе А.Г. Теория и методика музыкального воспитания детей дошкольного возраста М., 2005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Гогоберидзе А.Г., В.А. Деркунская  Детство с музыкой.  Современные педагогические технологии музыкального воспитания и развития детей раннего и дошкольного возраста: Учебно-методическое пособие. – ООО « Издательство « ДЕТСТВО – ПРЕСС», 2010г. – 656 с.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19256" cy="3849291"/>
          </a:xfrm>
        </p:spPr>
        <p:txBody>
          <a:bodyPr/>
          <a:lstStyle/>
          <a:p>
            <a:pPr>
              <a:buNone/>
            </a:pPr>
            <a:r>
              <a:rPr lang="ru-RU" sz="6000" b="1" i="1" dirty="0" smtClean="0"/>
              <a:t>  </a:t>
            </a:r>
          </a:p>
          <a:p>
            <a:pPr>
              <a:buNone/>
            </a:pPr>
            <a:r>
              <a:rPr lang="ru-RU" sz="6000" b="1" i="1" dirty="0" smtClean="0"/>
              <a:t>  </a:t>
            </a:r>
            <a:r>
              <a:rPr lang="ru-RU" sz="6000" b="1" i="1" dirty="0" smtClean="0">
                <a:solidFill>
                  <a:srgbClr val="FF0000"/>
                </a:solidFill>
              </a:rPr>
              <a:t>Спасибо за внимание !</a:t>
            </a:r>
          </a:p>
          <a:p>
            <a:pPr>
              <a:buNone/>
            </a:pPr>
            <a:r>
              <a:rPr lang="ru-RU" sz="2800" b="1" i="1" dirty="0" smtClean="0"/>
              <a:t>                                        </a:t>
            </a:r>
          </a:p>
          <a:p>
            <a:pPr>
              <a:buNone/>
            </a:pPr>
            <a:r>
              <a:rPr lang="ru-RU" sz="2800" b="1" i="1" dirty="0" smtClean="0"/>
              <a:t>                                     Музыкальный руководитель   			МАДОУ д/с № 45 Старицина К.О.</a:t>
            </a:r>
            <a:endParaRPr lang="ru-RU" sz="2800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Критерии для определения детских творческих проявлений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Отношение детей к творчеству, их интересы и способности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Качество способов творческих действий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Качество продукции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179512" y="274638"/>
            <a:ext cx="6984776" cy="1143000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Для песен, создаваемых детьми характерно: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</p:txBody>
      </p:sp>
      <p:graphicFrame>
        <p:nvGraphicFramePr>
          <p:cNvPr id="34" name="Схема 33"/>
          <p:cNvGraphicFramePr/>
          <p:nvPr/>
        </p:nvGraphicFramePr>
        <p:xfrm>
          <a:off x="179512" y="1556792"/>
          <a:ext cx="748883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363272" cy="501317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Условия эффективности музыкально-дидактических игр: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Учет индивидуальных особенностей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Специальная методика усложнения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Организация самостоятельной деятельности детей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Совместная деятельность педагога и музыкального руководителя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Выбор места и времени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075240" cy="936104"/>
          </a:xfrm>
        </p:spPr>
        <p:txBody>
          <a:bodyPr/>
          <a:lstStyle/>
          <a:p>
            <a:r>
              <a:rPr lang="ru-RU" sz="3200" dirty="0" smtClean="0"/>
              <a:t>Этапы педагогической технологии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2263665"/>
          <a:ext cx="8712968" cy="416573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64096"/>
                <a:gridCol w="3024336"/>
                <a:gridCol w="2088232"/>
                <a:gridCol w="2736304"/>
              </a:tblGrid>
              <a:tr h="511398">
                <a:tc>
                  <a:txBody>
                    <a:bodyPr/>
                    <a:lstStyle/>
                    <a:p>
                      <a:r>
                        <a:rPr lang="ru-RU" dirty="0" smtClean="0"/>
                        <a:t>этапы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форма</a:t>
                      </a:r>
                      <a:r>
                        <a:rPr lang="ru-RU" baseline="0" dirty="0" smtClean="0"/>
                        <a:t> работы</a:t>
                      </a:r>
                      <a:r>
                        <a:rPr lang="en-US" baseline="0" dirty="0" smtClean="0"/>
                        <a:t>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кол-во</a:t>
                      </a:r>
                      <a:r>
                        <a:rPr lang="ru-RU" baseline="0" dirty="0" smtClean="0"/>
                        <a:t> занятий</a:t>
                      </a:r>
                      <a:r>
                        <a:rPr lang="ru-RU" dirty="0" smtClean="0"/>
                        <a:t>       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содержание  занятия           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463040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</a:t>
                      </a:r>
                    </a:p>
                    <a:p>
                      <a:r>
                        <a:rPr lang="en-US" sz="3200" dirty="0" smtClean="0"/>
                        <a:t>    I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Индивидуальная работа с детьми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 занятий 2 раза в неделю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1часть- творческое задание</a:t>
                      </a:r>
                      <a:endParaRPr 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часть -развитие песенных навыков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02573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   </a:t>
                      </a:r>
                      <a:r>
                        <a:rPr lang="en-US" sz="3200" dirty="0" smtClean="0"/>
                        <a:t>II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Знакомство с музыкально-дидактическими играми</a:t>
                      </a:r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 занятий 2 раза в неделю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Задания на коллективное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творчество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75513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   </a:t>
                      </a:r>
                      <a:r>
                        <a:rPr lang="en-US" sz="3200" dirty="0" smtClean="0"/>
                        <a:t>III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 самостоятельной игровой деятельности.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 занятий 2 раза в неделю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Самостоятельная игровая деятельность с элементами драматизации.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208912" cy="4281339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Музыкально -дидактические игры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этап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9024" y="2420888"/>
          <a:ext cx="8605464" cy="356671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355386"/>
                <a:gridCol w="4250078"/>
              </a:tblGrid>
              <a:tr h="1603574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Задания для развития творчества для детей с низким уровнем песенных умений.</a:t>
                      </a:r>
                      <a:endParaRPr lang="ru-RU" sz="2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Задания на развитие песенных умений для детей с низким уровнем:</a:t>
                      </a:r>
                    </a:p>
                    <a:p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437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« Весело-грустно»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« Узнай по голосу»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437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« Волшебная мозайка»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« Пение песни по фразам»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437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« Чудесные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рассказы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« Пение попевок»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13" y="1988842"/>
          <a:ext cx="8712974" cy="471054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356487"/>
                <a:gridCol w="4356487"/>
              </a:tblGrid>
              <a:tr h="10801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Задания на развитие творчества для детей с высоким уровнем певческих умений:</a:t>
                      </a: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Музыкально-дидактические игры для развития певческих умений для детей с высоким уровнем:</a:t>
                      </a: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75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 Волшебный лес»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 Прогулка» 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4975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 Про что сочиним?»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 Определи по ритму»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6495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 Чего на свете не бывает?»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 Громко-тихо запоём»</a:t>
                      </a:r>
                      <a:endParaRPr lang="ru-RU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 Шкатулка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со сказками»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« Наши песни»</a:t>
                      </a:r>
                    </a:p>
                    <a:p>
                      <a:r>
                        <a:rPr lang="ru-RU" b="1" dirty="0" smtClean="0"/>
                        <a:t>« Что делают в домике?»</a:t>
                      </a:r>
                      <a:endParaRPr lang="ru-RU" b="1" dirty="0"/>
                    </a:p>
                  </a:txBody>
                  <a:tcPr/>
                </a:tc>
              </a:tr>
              <a:tr h="82211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« Волшебные кляксы»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« Музыкальное лото», « Ступеньки»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91264" cy="4209331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МУЗЫКАЛЬНО - ДИДАКТИЧЕСКИЕ ИГРЫ НА     РАЗВИТИЕ  ПЕСЕННОГО ТВОРЧЕСТВА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2708920"/>
          <a:ext cx="9144000" cy="417612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69389"/>
                <a:gridCol w="3400662"/>
                <a:gridCol w="3173949"/>
              </a:tblGrid>
              <a:tr h="40060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игры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игровая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задача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облегченное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задание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9251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 Музыкальное лото»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Пропеть двустишие про животное, изображенное на картинке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Пропеть название животного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9251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«Веселый поезд»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Придумать мелодию на стихотворный текст ( 2 строчки)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Продолжить песенку начатую педагогом или другим ребенком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5498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 Весело-грустно»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Спеть мелодию на веселое или грустное двустишие.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Допеть начатую педагогом мелодию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6025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 Волшебные картинки»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Ребенок выбирает себе героя и пропевает придуманные им слова, подбирая к ним интонацию.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Педагог начинает фразу.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5498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 Спой сказку»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Пропеть по очереди часть знакомой сказки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Поёт не большую фразу.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44824"/>
            <a:ext cx="8147248" cy="4281339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Музыкально-дидактические игры для развития песенного творчества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этап ( усложнение)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495" y="2708921"/>
          <a:ext cx="9001000" cy="409247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25787"/>
                <a:gridCol w="6475213"/>
              </a:tblGrid>
              <a:tr h="60353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Название игры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Игровая задача с усложнением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30777">
                <a:tc>
                  <a:txBody>
                    <a:bodyPr/>
                    <a:lstStyle/>
                    <a:p>
                      <a:r>
                        <a:rPr lang="ru-RU" b="1" dirty="0" smtClean="0"/>
                        <a:t>« 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Музыкальное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лото»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Придумать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веселую или грустную песенку на разные стихи ( четверостишие).  Сначала по желанию, затем по предложению педагога.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1544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« Веселый поезд»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Придумать маршевую, танцевальную, колыбельную мелодию в зависимости от текста стихотворения.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1544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« Весело-грустно»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Продолжить стихотворную строчку ( пропеть) в зависимости от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текста ( весело-грустно)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1544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« Волшебные картинки»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 сказки усложняется путем ввода сюжетных картинок. Пропеть содержание одной картинки на выбор.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353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« Спой сказку»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Сочинить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сказку по ходу пения, передать ход другому.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408</TotalTime>
  <Words>617</Words>
  <Application>Microsoft Office PowerPoint</Application>
  <PresentationFormat>Экран (4:3)</PresentationFormat>
  <Paragraphs>106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лица</vt:lpstr>
      <vt:lpstr>Тема: «Развитие песенного творчества детей старшего дошкольного возраста в процессе организации самостоятельных музыкально-дидактических игр».</vt:lpstr>
      <vt:lpstr>Критерии для определения детских творческих проявлений</vt:lpstr>
      <vt:lpstr>Для песен, создаваемых детьми характерно:</vt:lpstr>
      <vt:lpstr>Слайд 4</vt:lpstr>
      <vt:lpstr>Этапы педагогической технологии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jul</dc:creator>
  <cp:lastModifiedBy>Садик 45</cp:lastModifiedBy>
  <cp:revision>25</cp:revision>
  <dcterms:created xsi:type="dcterms:W3CDTF">2016-05-11T09:30:30Z</dcterms:created>
  <dcterms:modified xsi:type="dcterms:W3CDTF">2019-01-28T10:14:48Z</dcterms:modified>
</cp:coreProperties>
</file>