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85" r:id="rId3"/>
    <p:sldId id="286" r:id="rId4"/>
    <p:sldId id="256" r:id="rId5"/>
    <p:sldId id="260" r:id="rId6"/>
    <p:sldId id="263" r:id="rId7"/>
    <p:sldId id="268" r:id="rId8"/>
    <p:sldId id="269" r:id="rId9"/>
    <p:sldId id="270" r:id="rId10"/>
    <p:sldId id="287" r:id="rId11"/>
    <p:sldId id="284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0801" autoAdjust="0"/>
    <p:restoredTop sz="94660"/>
  </p:normalViewPr>
  <p:slideViewPr>
    <p:cSldViewPr>
      <p:cViewPr>
        <p:scale>
          <a:sx n="70" d="100"/>
          <a:sy n="70" d="100"/>
        </p:scale>
        <p:origin x="-11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ons.wikimedia.org/wiki/File:Vladimir_Putin_in_Japan_3-5_September_2000-22.jpg?uselang=ru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Здоровье будущего первоклассника </a:t>
            </a:r>
            <a:endParaRPr lang="ru-RU" sz="72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 descr="55fa38fc07135.png"/>
          <p:cNvPicPr>
            <a:picLocks noChangeAspect="1"/>
          </p:cNvPicPr>
          <p:nvPr/>
        </p:nvPicPr>
        <p:blipFill>
          <a:blip r:embed="rId2" cstate="print"/>
          <a:srcRect l="10360" r="10360"/>
          <a:stretch>
            <a:fillRect/>
          </a:stretch>
        </p:blipFill>
        <p:spPr>
          <a:xfrm>
            <a:off x="228600" y="2819400"/>
            <a:ext cx="4114800" cy="389659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096000" y="4167530"/>
            <a:ext cx="23440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Автор:  Воспитатель</a:t>
            </a:r>
          </a:p>
          <a:p>
            <a:pPr algn="r"/>
            <a:r>
              <a:rPr lang="ru-RU" dirty="0"/>
              <a:t>Казакова Юлия Сергеевна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tskoe_pitanie_v_krymu.jpg"/>
          <p:cNvPicPr>
            <a:picLocks noChangeAspect="1"/>
          </p:cNvPicPr>
          <p:nvPr/>
        </p:nvPicPr>
        <p:blipFill>
          <a:blip r:embed="rId2" cstate="print"/>
          <a:srcRect t="6494"/>
          <a:stretch>
            <a:fillRect/>
          </a:stretch>
        </p:blipFill>
        <p:spPr>
          <a:xfrm>
            <a:off x="304800" y="381000"/>
            <a:ext cx="2738119" cy="1600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i (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304800"/>
            <a:ext cx="3048000" cy="19969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 (6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2438400"/>
            <a:ext cx="2210201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13577_b52f4b8d1e35c5b85d5edec21643fc51.pn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77000" y="2514600"/>
            <a:ext cx="2067657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 (7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95600" y="4648200"/>
            <a:ext cx="2971800" cy="20165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Вертикальный свиток 1"/>
          <p:cNvSpPr/>
          <p:nvPr/>
        </p:nvSpPr>
        <p:spPr>
          <a:xfrm>
            <a:off x="2209800" y="1828800"/>
            <a:ext cx="4343400" cy="2895600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Font typeface="Wingdings" pitchFamily="2" charset="2"/>
              <a:buChar char="Ø"/>
            </a:pPr>
            <a:endParaRPr lang="ru-RU" dirty="0" smtClean="0"/>
          </a:p>
          <a:p>
            <a:pPr marL="342900" indent="-342900" algn="ctr">
              <a:buFont typeface="Wingdings" pitchFamily="2" charset="2"/>
              <a:buChar char="Ø"/>
            </a:pPr>
            <a:endParaRPr lang="ru-RU" dirty="0" smtClean="0"/>
          </a:p>
          <a:p>
            <a:pPr marL="342900" indent="-342900" algn="ctr">
              <a:buFont typeface="Wingdings" pitchFamily="2" charset="2"/>
              <a:buChar char="Ø"/>
            </a:pPr>
            <a:endParaRPr lang="ru-RU" dirty="0" smtClean="0"/>
          </a:p>
          <a:p>
            <a:pPr marL="342900" indent="-342900" algn="ctr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Питание </a:t>
            </a:r>
          </a:p>
          <a:p>
            <a:pPr marL="342900" indent="-342900" algn="ctr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Физическая нагрузка</a:t>
            </a:r>
          </a:p>
          <a:p>
            <a:pPr marL="342900" indent="-342900" algn="ctr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Гигиенические мероприятия и навыки</a:t>
            </a:r>
          </a:p>
          <a:p>
            <a:pPr marL="342900" indent="-342900" algn="ctr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Закаливание </a:t>
            </a:r>
          </a:p>
          <a:p>
            <a:pPr marL="342900" indent="-342900" algn="ctr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Благополучная психологическая обстановка</a:t>
            </a:r>
          </a:p>
          <a:p>
            <a:pPr marL="342900" indent="-342900" algn="ctr">
              <a:buFont typeface="Wingdings" pitchFamily="2" charset="2"/>
              <a:buChar char="Ø"/>
            </a:pPr>
            <a:endParaRPr lang="ru-RU" dirty="0" smtClean="0"/>
          </a:p>
          <a:p>
            <a:pPr marL="342900" indent="-342900" algn="ctr">
              <a:buFont typeface="Wingdings" pitchFamily="2" charset="2"/>
              <a:buChar char="Ø"/>
            </a:pPr>
            <a:endParaRPr lang="ru-RU" dirty="0" smtClean="0"/>
          </a:p>
          <a:p>
            <a:pPr marL="342900" indent="-342900" algn="ctr"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207824-8becd2b6210821db_714_auto_5_8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143000"/>
            <a:ext cx="7940537" cy="5715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" y="228600"/>
            <a:ext cx="868679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Каждому ребенку хочется быть сильным, бодрым, энергичным - бегать, не уставая, кататься на велосипеде, плавать, играть вместе со сверстниками во дворе, не мучиться головными болями или бесконечными насморками. Наша задача - научить их думать о своем здоровье, заботиться о нем, радоваться жизни.</a:t>
            </a:r>
            <a:endParaRPr lang="ru-RU" sz="5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Психологическая готовность детей </a:t>
            </a:r>
            <a:endParaRPr lang="ru-RU" dirty="0"/>
          </a:p>
        </p:txBody>
      </p:sp>
      <p:pic>
        <p:nvPicPr>
          <p:cNvPr id="6" name="Рисунок 5" descr="00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9F8FE"/>
              </a:clrFrom>
              <a:clrTo>
                <a:srgbClr val="F9F8FE">
                  <a:alpha val="0"/>
                </a:srgbClr>
              </a:clrTo>
            </a:clrChange>
          </a:blip>
          <a:srcRect l="3333" t="18889" r="2500" b="5556"/>
          <a:stretch>
            <a:fillRect/>
          </a:stretch>
        </p:blipFill>
        <p:spPr>
          <a:xfrm>
            <a:off x="228600" y="1371600"/>
            <a:ext cx="8610600" cy="51816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278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Физиологическая готовность</a:t>
            </a:r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81000" y="914400"/>
            <a:ext cx="8382000" cy="5562600"/>
          </a:xfrm>
          <a:prstGeom prst="horizontalScrol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Нормальный рост, вес, объём груди, мышечный тонус, пропорции тела, кожный покров и показатели, соответствующие нормам физического развития мальчиков и девочек 6 -7-летнего возраста. </a:t>
            </a:r>
          </a:p>
          <a:p>
            <a:pPr algn="ctr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Состояние зрения, слуха, моторики (особенно мелких движений кистей рук и пальцев). </a:t>
            </a:r>
          </a:p>
          <a:p>
            <a:pPr algn="ctr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Состояние нервной системы ребёнка: степень её возбудимости и уравновешенности, силы и подвижности. </a:t>
            </a:r>
          </a:p>
          <a:p>
            <a:pPr algn="ctr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Общее состояние здоровья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514600"/>
            <a:ext cx="8229600" cy="1384995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algn="just"/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Здоровый образ жизни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 это образ жизни человека, направленный на профилактику болезней и укрепление здоровья.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762000"/>
            <a:ext cx="838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- состояние любого живого организма, при котором он в целом и все его органы способны полностью выполнять свои функции; отсутствие недуга, болезни.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rcRect l="16344" r="16645"/>
          <a:stretch>
            <a:fillRect/>
          </a:stretch>
        </p:blipFill>
        <p:spPr>
          <a:xfrm>
            <a:off x="5253376" y="3505200"/>
            <a:ext cx="3305606" cy="31242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762000"/>
            <a:ext cx="8686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Здоровый образ жизни является предпосылкой для развития разных сторон жизнедеятельности человека, достижения им активного долголетия и полноценного выполнения социальных функций, для активного участия в трудовой, общественной, семейно-бытовой,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досуговой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формах жизнедеятельности.</a:t>
            </a:r>
          </a:p>
        </p:txBody>
      </p:sp>
      <p:pic>
        <p:nvPicPr>
          <p:cNvPr id="3" name="Рисунок 2" descr="8a2bd56121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2133600"/>
            <a:ext cx="4533900" cy="4533900"/>
          </a:xfrm>
          <a:prstGeom prst="rect">
            <a:avLst/>
          </a:prstGeom>
        </p:spPr>
      </p:pic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3048000"/>
            <a:ext cx="3742822" cy="2799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04800" y="914400"/>
            <a:ext cx="8534400" cy="546494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253920" tIns="4761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Формирование образа жизни,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способствующего укреплению здоровья человека,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осуществляется на трёх уровнях: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социальном: пропаганда, информационно-просветительская работа;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инфраструктурном: конкретные условия в основных сферах жизнедеятельности (наличие свободного времени, материальных средств), профилактические учреждения, экологический контроль;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личностном: система ценностных ориентиров человека, стандартизация бытового уклада.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 пропагандой здорового образа жизни понимают целый ряд мероприятий, направленных на его популяризацию, среди которых важнейшими являются просветительские и выездные программы, реклама в СМИ (радио, телевидение, Интернет).</a:t>
            </a:r>
          </a:p>
        </p:txBody>
      </p:sp>
      <p:sp>
        <p:nvSpPr>
          <p:cNvPr id="20483" name="AutoShape 3" descr="https://upload.wikimedia.org/wikipedia/commons/thumb/2/26/Vladimir_Putin_in_Japan_3-5_September_2000-22.jpg/220px-Vladimir_Putin_in_Japan_3-5_September_2000-22.jpg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85750" y="-365125"/>
            <a:ext cx="2095500" cy="1666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400" y="762000"/>
            <a:ext cx="4495800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Здоровый образ жизни в детском саду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Здоровый образ жизни является основой для гармоничного развития ребенка, причем, чем в более раннем возрасте человеку начинают прививаться здоровые привычки и порядки, тем более эффективным становится воспитание здорового образа жизни 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age618802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0289" y="1447800"/>
            <a:ext cx="4233333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762000"/>
            <a:ext cx="8686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Период дошкольного возраста является по-настоящему уникальным: столь интенсивного развития человек больше не переживает никогда – за 7 лет его формирование достигает невероятных высот, что становится возможным благодаря особому детскому потенциалу развития – психического и физического. В дошкольном возрасте формируются основные жизненные понятия, в том числе понятие здоровья и правильного здорового поведения. Полученные в этом возрасте представления порой бывают необычайно стойкими и ложатся в основу дальнейшего развития человека.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697b315ac0f25223659a0195d65f6405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359624"/>
            <a:ext cx="3733800" cy="3399428"/>
          </a:xfrm>
          <a:prstGeom prst="rect">
            <a:avLst/>
          </a:prstGeom>
        </p:spPr>
      </p:pic>
      <p:pic>
        <p:nvPicPr>
          <p:cNvPr id="4" name="Рисунок 3" descr="i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3352800"/>
            <a:ext cx="3505200" cy="35052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228600"/>
            <a:ext cx="8534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Компоненты здорового образа жизни ребенка дошкольного возраста практически идентичны таковым для образа жизни любого другого возраста, однако, естественно, существуют определенные нюансы, характерные именно для возраста 2-7 лет.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524000"/>
            <a:ext cx="419100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Рациональный режим дня</a:t>
            </a:r>
          </a:p>
          <a:p>
            <a:pPr algn="ctr"/>
            <a:endParaRPr lang="ru-RU" sz="2000" dirty="0" smtClean="0"/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Режим дня подразумевает особое распределение времени и чередование различных видов деятельности в течение дня. Соблюдение режима дает возможность наладить функционирование всех органов и систем, облегчить процесс обучения, сделать процессы работы и восстановления организма наиболее эффективными. Именно поэтому режим дня становится основой формирования здоровья с самых первых дней жизни.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1000" y="2209800"/>
            <a:ext cx="4769053" cy="419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477</TotalTime>
  <Words>379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Здоровье будущего первоклассника </vt:lpstr>
      <vt:lpstr>Психологическая готовность детей </vt:lpstr>
      <vt:lpstr>Физиологическая готовность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</dc:title>
  <dc:creator>пк</dc:creator>
  <cp:lastModifiedBy>Пользователь Windows</cp:lastModifiedBy>
  <cp:revision>54</cp:revision>
  <dcterms:created xsi:type="dcterms:W3CDTF">2015-10-20T04:37:18Z</dcterms:created>
  <dcterms:modified xsi:type="dcterms:W3CDTF">2019-05-13T20:51:26Z</dcterms:modified>
</cp:coreProperties>
</file>