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77" r:id="rId3"/>
    <p:sldId id="264" r:id="rId4"/>
    <p:sldId id="273" r:id="rId5"/>
    <p:sldId id="274" r:id="rId6"/>
    <p:sldId id="262" r:id="rId7"/>
    <p:sldId id="263" r:id="rId8"/>
    <p:sldId id="257" r:id="rId9"/>
    <p:sldId id="258" r:id="rId10"/>
    <p:sldId id="259" r:id="rId11"/>
    <p:sldId id="260" r:id="rId12"/>
    <p:sldId id="261" r:id="rId13"/>
    <p:sldId id="265" r:id="rId14"/>
    <p:sldId id="268" r:id="rId15"/>
    <p:sldId id="266" r:id="rId16"/>
    <p:sldId id="267" r:id="rId17"/>
    <p:sldId id="269" r:id="rId18"/>
    <p:sldId id="270" r:id="rId19"/>
    <p:sldId id="271" r:id="rId20"/>
    <p:sldId id="275" r:id="rId21"/>
    <p:sldId id="272" r:id="rId22"/>
    <p:sldId id="27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12/12/2017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12/12/2017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12/12/2017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12/12/2017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12/12/2017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12/12/2017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12/12/2017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12/12/2017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12/12/2017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12/12/2017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12/12/2017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C9B81F-C347-4BEF-BFDF-29C42F48304A}" type="datetimeFigureOut">
              <a:rPr lang="en-US" smtClean="0"/>
              <a:pPr/>
              <a:t>12/12/2017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002060"/>
                </a:solidFill>
              </a:rPr>
              <a:t/>
            </a:r>
            <a:br>
              <a:rPr lang="ru-RU" sz="6000" dirty="0" smtClean="0">
                <a:solidFill>
                  <a:srgbClr val="002060"/>
                </a:solidFill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052736"/>
            <a:ext cx="7854696" cy="3928400"/>
          </a:xfrm>
        </p:spPr>
        <p:txBody>
          <a:bodyPr>
            <a:normAutofit lnSpcReduction="10000"/>
          </a:bodyPr>
          <a:lstStyle/>
          <a:p>
            <a:r>
              <a:rPr lang="ru-RU" sz="6000" b="1" i="1" dirty="0" smtClean="0">
                <a:solidFill>
                  <a:srgbClr val="002060"/>
                </a:solidFill>
              </a:rPr>
              <a:t>Консультация для педагогов:</a:t>
            </a:r>
          </a:p>
          <a:p>
            <a:r>
              <a:rPr lang="ru-RU" sz="3600" b="1" dirty="0" smtClean="0">
                <a:solidFill>
                  <a:srgbClr val="C00000"/>
                </a:solidFill>
              </a:rPr>
              <a:t>Рекомендации к проведению образовательной деятельности по развитию речи.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Подготовила:     воспитатель Замятина С.Л</a:t>
            </a:r>
            <a:r>
              <a:rPr lang="ru-RU" sz="1800" dirty="0" smtClean="0">
                <a:solidFill>
                  <a:srgbClr val="002060"/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84792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5">
                    <a:lumMod val="10000"/>
                  </a:schemeClr>
                </a:solidFill>
              </a:rPr>
              <a:t>Использование заданий, выполняя которые дети могут сменить позу, подвигаться (заглянуть под стулья, отыскивая "спрятавшуюся" собачку; показать, как вытягивает шею важный гусь и т. п.). Игровой характер таких заданий побуждает ребенка принять воображаемую ситуацию.</a:t>
            </a:r>
          </a:p>
          <a:p>
            <a:pPr>
              <a:buNone/>
            </a:pPr>
            <a:r>
              <a:rPr lang="ru-RU" dirty="0" smtClean="0">
                <a:solidFill>
                  <a:schemeClr val="accent5">
                    <a:lumMod val="10000"/>
                  </a:schemeClr>
                </a:solidFill>
              </a:rPr>
              <a:t>    Это вносит оживление в занятие, предупреждает возникновение утомления; учит детей игровым действиям.</a:t>
            </a:r>
          </a:p>
          <a:p>
            <a:pPr>
              <a:buNone/>
            </a:pPr>
            <a:r>
              <a:rPr lang="ru-RU" dirty="0" smtClean="0">
                <a:solidFill>
                  <a:schemeClr val="accent5">
                    <a:lumMod val="10000"/>
                  </a:schemeClr>
                </a:solidFill>
              </a:rPr>
              <a:t>    Однако данный прием окажется эффективным лишь в том случае, если взрослый будет сам действовать увлеченно и весело, заражая детей своим настроением;</a:t>
            </a:r>
            <a:endParaRPr lang="ru-RU" dirty="0">
              <a:solidFill>
                <a:schemeClr val="accent5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31904"/>
          </a:xfrm>
        </p:spPr>
        <p:txBody>
          <a:bodyPr>
            <a:normAutofit/>
          </a:bodyPr>
          <a:lstStyle/>
          <a:p>
            <a:r>
              <a:rPr lang="ru-RU" dirty="0" smtClean="0"/>
              <a:t>Специально организованное общение воспитателя с детьми непосредственно </a:t>
            </a:r>
            <a:r>
              <a:rPr lang="ru-RU" b="1" i="1" dirty="0" smtClean="0"/>
              <a:t>после занятия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   По приглашению педагога малыши рассматривают игрушки, которые использовались на занятии, разговаривают с педагогом, продолжают игру, которой завершилось занятие. </a:t>
            </a:r>
          </a:p>
          <a:p>
            <a:pPr>
              <a:buNone/>
            </a:pPr>
            <a:r>
              <a:rPr lang="ru-RU" dirty="0" smtClean="0"/>
              <a:t>    Малоактивные дети охотнее отвечают на вопросы воспитателя именно в это время. Такие моменты позволяют в течение 3–5 минут </a:t>
            </a:r>
            <a:r>
              <a:rPr lang="ru-RU" b="1" i="1" dirty="0" smtClean="0"/>
              <a:t>закрепить </a:t>
            </a:r>
            <a:r>
              <a:rPr lang="ru-RU" dirty="0" smtClean="0"/>
              <a:t>программный материал с отдельными детьми или группой малышей (3–4 человека).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1588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Успех занятия во многом определяется тем, как сидят дети: они должны </a:t>
            </a:r>
            <a:r>
              <a:rPr lang="ru-RU" b="1" i="1" dirty="0" smtClean="0"/>
              <a:t>хорошо видеть </a:t>
            </a:r>
            <a:r>
              <a:rPr lang="ru-RU" dirty="0" smtClean="0"/>
              <a:t>воспитателя и демонстрируемый материал.</a:t>
            </a:r>
          </a:p>
          <a:p>
            <a:r>
              <a:rPr lang="ru-RU" dirty="0" smtClean="0"/>
              <a:t>Детей следует усаживать так, чтобы они не задевали друг друга (особенно при имитации действий, движений). </a:t>
            </a:r>
          </a:p>
          <a:p>
            <a:r>
              <a:rPr lang="ru-RU" dirty="0" smtClean="0"/>
              <a:t>Желательно, чтобы рядом с легковозбудимыми малышами сидели уравновешенные, не капризные сверстники. </a:t>
            </a:r>
          </a:p>
          <a:p>
            <a:r>
              <a:rPr lang="ru-RU" dirty="0" smtClean="0"/>
              <a:t>Не стоит предлагать трехлетним детям поднимать руку, демонстрируя готовность отвечать, или вставать при ответе на вопрос, это трудно для малышей и связано со значительными затратами времени.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    Средняя группа: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Занятия по развитию речи детей пятого года жизни предусматривают обучение умению пользоваться грамматически правильными формами слов, в ответах и рассказах выражать свои мысли законченными предложениями, смысл которых понятен окружающим.</a:t>
            </a:r>
          </a:p>
          <a:p>
            <a:r>
              <a:rPr lang="ru-RU" dirty="0" smtClean="0"/>
              <a:t> Решение этих задач требует планомерной, целенаправленной работы воспитателя.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8788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К четырем годам в физическом и психическом развитии ребенка происходят значительные сдвиги. </a:t>
            </a:r>
          </a:p>
          <a:p>
            <a:r>
              <a:rPr lang="ru-RU" dirty="0" smtClean="0"/>
              <a:t>Однако для детей данного возраста все еще характерны неустойчивость внимания, неспособность к длительному волевому усилию, повышенная эмоциональность и, как следствие этого, быстрое снижение работоспособности.</a:t>
            </a:r>
          </a:p>
          <a:p>
            <a:r>
              <a:rPr lang="ru-RU" dirty="0" smtClean="0"/>
              <a:t>Для формирования многих речевых умений требуются </a:t>
            </a:r>
            <a:r>
              <a:rPr lang="ru-RU" b="1" i="1" dirty="0" smtClean="0"/>
              <a:t>многократные повторения </a:t>
            </a:r>
            <a:r>
              <a:rPr lang="ru-RU" dirty="0" smtClean="0"/>
              <a:t>(например, при обучении четкому произношению звука, использованию в речи определенной грамматической формы слова, составлению рассказа по картине; заучивании стихотворений). </a:t>
            </a:r>
          </a:p>
          <a:p>
            <a:r>
              <a:rPr lang="ru-RU" dirty="0" smtClean="0"/>
              <a:t>Однако задания на повторение материала воспитатель должен предлагать детям так, чтобы они воспринимались ими как нужные и привлекательные.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27848"/>
          </a:xfrm>
        </p:spPr>
        <p:txBody>
          <a:bodyPr>
            <a:normAutofit/>
          </a:bodyPr>
          <a:lstStyle/>
          <a:p>
            <a:r>
              <a:rPr lang="ru-RU" dirty="0" smtClean="0"/>
              <a:t>Воспитатель должен учить детей понятно и содержательно отвечать на вопросы, стараясь при этом не нарушить живость и эмоциональность речи, ее своеобразие. Однако содержательность речи ребенка, полнота и последовательность высказываний обусловливается богатством его словаря и степенью овладения грамматическими средствами языка. Поэтому развитие связной речи должно осуществляться в комплексе с формированием словаря и грамматически правильной речи.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8788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Особое место в работе с детьми среднего дошкольного возраста занимает </a:t>
            </a:r>
            <a:r>
              <a:rPr lang="ru-RU" sz="3200" b="1" i="1" dirty="0" smtClean="0"/>
              <a:t>обучение рассказыванию. </a:t>
            </a:r>
          </a:p>
          <a:p>
            <a:r>
              <a:rPr lang="ru-RU" sz="3200" dirty="0" smtClean="0"/>
              <a:t>Ребят учат составлять рассказы о предмете, по картине; придумывать свою картину, используя раздаточные картинки, конкретизирующие заданную педагогом тему (встречи на лесной полянке, на морском дне и т.д.).</a:t>
            </a:r>
            <a:endParaRPr lang="ru-RU" sz="3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52128"/>
          </a:xfrm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      Старшая группа: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958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    Как известно, период наивысшей речевой активности – пятый год жизни. По данным А. Гвоздева, к пяти годам дети овладевают сложной </a:t>
            </a:r>
            <a:r>
              <a:rPr lang="ru-RU" i="1" dirty="0" smtClean="0"/>
              <a:t>системой грамматики </a:t>
            </a:r>
            <a:r>
              <a:rPr lang="ru-RU" dirty="0" smtClean="0"/>
              <a:t>и на интуитивном уровне правильно употребляют слова.</a:t>
            </a:r>
          </a:p>
          <a:p>
            <a:r>
              <a:rPr lang="ru-RU" dirty="0" smtClean="0"/>
              <a:t>Достаточно высок и </a:t>
            </a:r>
            <a:r>
              <a:rPr lang="ru-RU" i="1" dirty="0" smtClean="0"/>
              <a:t>уровень развития лексики. </a:t>
            </a:r>
          </a:p>
          <a:p>
            <a:r>
              <a:rPr lang="ru-RU" dirty="0" smtClean="0"/>
              <a:t>В речи детей появляются </a:t>
            </a:r>
            <a:r>
              <a:rPr lang="ru-RU" i="1" dirty="0" smtClean="0"/>
              <a:t>синонимы, антонимы, образные сравнения и противопоставления. </a:t>
            </a:r>
          </a:p>
          <a:p>
            <a:r>
              <a:rPr lang="ru-RU" dirty="0" smtClean="0"/>
              <a:t>Дошкольники без ошибок употребляют существительные с разными суффиксами </a:t>
            </a:r>
            <a:r>
              <a:rPr lang="ru-RU" i="1" dirty="0" smtClean="0"/>
              <a:t>(медведица – медвежонок – </a:t>
            </a:r>
            <a:r>
              <a:rPr lang="ru-RU" i="1" dirty="0" err="1" smtClean="0"/>
              <a:t>медвежоночек</a:t>
            </a:r>
            <a:r>
              <a:rPr lang="ru-RU" i="1" dirty="0" smtClean="0"/>
              <a:t> – </a:t>
            </a:r>
            <a:r>
              <a:rPr lang="ru-RU" i="1" dirty="0" err="1" smtClean="0"/>
              <a:t>медведушко</a:t>
            </a:r>
            <a:r>
              <a:rPr lang="ru-RU" i="1" dirty="0" smtClean="0"/>
              <a:t> – медвежий)</a:t>
            </a:r>
            <a:r>
              <a:rPr lang="ru-RU" dirty="0" smtClean="0"/>
              <a:t>. В их рассказах встречаются удивительно точные оценки объектов и явлений </a:t>
            </a:r>
            <a:r>
              <a:rPr lang="ru-RU" i="1" dirty="0" smtClean="0"/>
              <a:t>(</a:t>
            </a:r>
            <a:r>
              <a:rPr lang="ru-RU" i="1" dirty="0" err="1" smtClean="0"/>
              <a:t>притолстился</a:t>
            </a:r>
            <a:r>
              <a:rPr lang="ru-RU" i="1" dirty="0" smtClean="0"/>
              <a:t>, </a:t>
            </a:r>
            <a:r>
              <a:rPr lang="ru-RU" i="1" dirty="0" err="1" smtClean="0"/>
              <a:t>вертучий</a:t>
            </a:r>
            <a:r>
              <a:rPr lang="ru-RU" i="1" dirty="0" smtClean="0"/>
              <a:t>, </a:t>
            </a:r>
            <a:r>
              <a:rPr lang="ru-RU" i="1" dirty="0" err="1" smtClean="0"/>
              <a:t>сосульчатый</a:t>
            </a:r>
            <a:r>
              <a:rPr lang="ru-RU" i="1" dirty="0" smtClean="0"/>
              <a:t>)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544616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В старшей группе речь взрослых по-прежнему остается </a:t>
            </a:r>
            <a:r>
              <a:rPr lang="ru-RU" b="1" i="1" dirty="0" smtClean="0"/>
              <a:t>основным источником речевого развития </a:t>
            </a:r>
            <a:r>
              <a:rPr lang="ru-RU" dirty="0" smtClean="0"/>
              <a:t>дошкольников.</a:t>
            </a:r>
          </a:p>
          <a:p>
            <a:r>
              <a:rPr lang="ru-RU" dirty="0" smtClean="0"/>
              <a:t>Обучая детей звукопроизношению, необходимо четко и </a:t>
            </a:r>
            <a:r>
              <a:rPr lang="ru-RU" b="1" i="1" dirty="0" smtClean="0"/>
              <a:t>правильно артикулировать звуки речи </a:t>
            </a:r>
            <a:r>
              <a:rPr lang="ru-RU" dirty="0" smtClean="0"/>
              <a:t>и их сочетания; </a:t>
            </a:r>
            <a:r>
              <a:rPr lang="ru-RU" b="1" i="1" dirty="0" smtClean="0"/>
              <a:t>упражнять в модулировании голосом </a:t>
            </a:r>
            <a:r>
              <a:rPr lang="ru-RU" dirty="0" smtClean="0"/>
              <a:t>(сила голоса, высота тона, темп речи, тембр) при выражении различных чувств: радости, досады, одобрения, ласки, недоумения и т.д.</a:t>
            </a:r>
          </a:p>
          <a:p>
            <a:r>
              <a:rPr lang="ru-RU" dirty="0" smtClean="0"/>
              <a:t>Формирование лексических и грамматических навыков обусловлено тем, насколько серьезно педагог выслушивает ответы и рассуждения каждого ребенка, помогает ему высказать свои мысли, своевременно </a:t>
            </a:r>
            <a:r>
              <a:rPr lang="ru-RU" b="1" i="1" dirty="0" smtClean="0"/>
              <a:t>подсказывая</a:t>
            </a:r>
            <a:r>
              <a:rPr lang="ru-RU" dirty="0" smtClean="0"/>
              <a:t> более точные и уместные слова.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0801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</a:t>
            </a:r>
            <a:r>
              <a:rPr lang="ru-RU" b="1" i="1" dirty="0" smtClean="0">
                <a:solidFill>
                  <a:srgbClr val="C00000"/>
                </a:solidFill>
              </a:rPr>
              <a:t>Подготовительная группа: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В </a:t>
            </a:r>
            <a:r>
              <a:rPr lang="ru-RU" b="1" i="1" dirty="0" smtClean="0"/>
              <a:t>подготовительной к школе группе </a:t>
            </a:r>
          </a:p>
          <a:p>
            <a:pPr>
              <a:buNone/>
            </a:pPr>
            <a:r>
              <a:rPr lang="ru-RU" b="1" i="1" dirty="0" smtClean="0"/>
              <a:t>    </a:t>
            </a:r>
            <a:r>
              <a:rPr lang="ru-RU" dirty="0" smtClean="0"/>
              <a:t>повышается роль обязательных </a:t>
            </a:r>
            <a:r>
              <a:rPr lang="ru-RU" b="1" i="1" dirty="0" smtClean="0"/>
              <a:t>фронтальных занятий комплексного характера. </a:t>
            </a:r>
          </a:p>
          <a:p>
            <a:pPr>
              <a:buNone/>
            </a:pPr>
            <a:r>
              <a:rPr lang="ru-RU" dirty="0" smtClean="0"/>
              <a:t>    Меняется характер занятий. </a:t>
            </a:r>
          </a:p>
          <a:p>
            <a:pPr>
              <a:buNone/>
            </a:pPr>
            <a:r>
              <a:rPr lang="ru-RU" dirty="0" smtClean="0"/>
              <a:t>    Проводится больше занятий словесного характера: различные виды рассказывания, анализ звуковой структуры слова, состава предложений, специальные грамматические и лексические упражнения, словесные игры. Применение наглядности приобретает другие формы: все больше используются картины — настенные и настольные, мелкие, раздаточные. 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</a:t>
            </a:r>
            <a:r>
              <a:rPr lang="ru-RU" dirty="0" smtClean="0">
                <a:solidFill>
                  <a:srgbClr val="C00000"/>
                </a:solidFill>
              </a:rPr>
              <a:t>Цель: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Clr>
                <a:srgbClr val="C00000"/>
              </a:buClr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Активизировать деятельность педагогов,</a:t>
            </a:r>
          </a:p>
          <a:p>
            <a:pPr algn="just">
              <a:buClr>
                <a:srgbClr val="C00000"/>
              </a:buClr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способствовать приобретению ими</a:t>
            </a:r>
          </a:p>
          <a:p>
            <a:pPr algn="just">
              <a:buClr>
                <a:srgbClr val="C00000"/>
              </a:buClr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опыта коллективной работы.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7186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Изменяется и  роль воспитателя. Он и теперь руководит занятием, но способствует  большей </a:t>
            </a:r>
            <a:r>
              <a:rPr lang="ru-RU" sz="3200" b="1" i="1" dirty="0" smtClean="0"/>
              <a:t>самостоятельности детской речи</a:t>
            </a:r>
            <a:r>
              <a:rPr lang="ru-RU" sz="3200" dirty="0" smtClean="0"/>
              <a:t>, </a:t>
            </a:r>
          </a:p>
          <a:p>
            <a:pPr>
              <a:buNone/>
            </a:pPr>
            <a:r>
              <a:rPr lang="ru-RU" sz="3200" dirty="0" smtClean="0"/>
              <a:t>   реже использует речевой образец. Усложняется речевая активность детей: используются </a:t>
            </a:r>
            <a:r>
              <a:rPr lang="ru-RU" sz="3200" i="1" dirty="0" smtClean="0"/>
              <a:t>коллективные рассказы, пересказы с перестройкой текста, чтение в лицах </a:t>
            </a:r>
            <a:r>
              <a:rPr lang="ru-RU" sz="3200" dirty="0" smtClean="0"/>
              <a:t>и др.</a:t>
            </a:r>
            <a:endParaRPr lang="ru-RU" sz="3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3285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   Все стороны речи ребенка надо развивать параллельно, одновременно, </a:t>
            </a:r>
          </a:p>
          <a:p>
            <a:pPr>
              <a:buNone/>
            </a:pPr>
            <a:r>
              <a:rPr lang="ru-RU" sz="3200" dirty="0" smtClean="0"/>
              <a:t>   а не поочередно, так как все они взаимосвязаны. </a:t>
            </a:r>
          </a:p>
          <a:p>
            <a:pPr>
              <a:buNone/>
            </a:pPr>
            <a:r>
              <a:rPr lang="ru-RU" sz="3200" dirty="0" smtClean="0"/>
              <a:t>   Поэтому на одном занятии приходится решать сразу </a:t>
            </a:r>
            <a:r>
              <a:rPr lang="ru-RU" sz="3200" b="1" i="1" dirty="0" smtClean="0"/>
              <a:t>несколько речевых задач</a:t>
            </a:r>
            <a:r>
              <a:rPr lang="ru-RU" sz="3200" dirty="0" smtClean="0"/>
              <a:t>, одна из которых будет основной, а другие - сопутствующими.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935480"/>
            <a:ext cx="7499176" cy="438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8800" dirty="0" smtClean="0"/>
              <a:t> </a:t>
            </a:r>
            <a:r>
              <a:rPr lang="ru-RU" sz="8800" i="1" dirty="0" smtClean="0">
                <a:solidFill>
                  <a:srgbClr val="C00000"/>
                </a:solidFill>
              </a:rPr>
              <a:t>Спасибо за     внимание!</a:t>
            </a:r>
            <a:endParaRPr lang="ru-RU" sz="8800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4096"/>
          </a:xfrm>
        </p:spPr>
        <p:txBody>
          <a:bodyPr>
            <a:noAutofit/>
          </a:bodyPr>
          <a:lstStyle/>
          <a:p>
            <a:pPr lvl="0"/>
            <a:r>
              <a:rPr lang="ru-RU" sz="3200" dirty="0" smtClean="0">
                <a:solidFill>
                  <a:srgbClr val="C00000"/>
                </a:solidFill>
              </a:rPr>
              <a:t/>
            </a:r>
            <a:br>
              <a:rPr lang="ru-RU" sz="3200" dirty="0" smtClean="0">
                <a:solidFill>
                  <a:srgbClr val="C00000"/>
                </a:solidFill>
              </a:rPr>
            </a:br>
            <a:r>
              <a:rPr lang="ru-RU" sz="3200" dirty="0" smtClean="0">
                <a:solidFill>
                  <a:srgbClr val="C00000"/>
                </a:solidFill>
              </a:rPr>
              <a:t/>
            </a:r>
            <a:br>
              <a:rPr lang="ru-RU" sz="3200" dirty="0" smtClean="0">
                <a:solidFill>
                  <a:srgbClr val="C00000"/>
                </a:solidFill>
              </a:rPr>
            </a:br>
            <a:r>
              <a:rPr lang="ru-RU" sz="3200" dirty="0" smtClean="0">
                <a:solidFill>
                  <a:srgbClr val="C00000"/>
                </a:solidFill>
              </a:rPr>
              <a:t/>
            </a:r>
            <a:br>
              <a:rPr lang="ru-RU" sz="3200" dirty="0" smtClean="0">
                <a:solidFill>
                  <a:srgbClr val="C00000"/>
                </a:solidFill>
              </a:rPr>
            </a:br>
            <a:r>
              <a:rPr lang="ru-RU" sz="3200" dirty="0" smtClean="0">
                <a:solidFill>
                  <a:srgbClr val="C00000"/>
                </a:solidFill>
              </a:rPr>
              <a:t/>
            </a:r>
            <a:br>
              <a:rPr lang="ru-RU" sz="3200" dirty="0" smtClean="0">
                <a:solidFill>
                  <a:srgbClr val="C00000"/>
                </a:solidFill>
              </a:rPr>
            </a:br>
            <a:r>
              <a:rPr lang="ru-RU" sz="3200" dirty="0" smtClean="0">
                <a:solidFill>
                  <a:srgbClr val="C00000"/>
                </a:solidFill>
              </a:rPr>
              <a:t/>
            </a:r>
            <a:br>
              <a:rPr lang="ru-RU" sz="3200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    Общие требования к проведению занятий: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27848"/>
          </a:xfrm>
        </p:spPr>
        <p:txBody>
          <a:bodyPr>
            <a:normAutofit/>
          </a:bodyPr>
          <a:lstStyle/>
          <a:p>
            <a:r>
              <a:rPr lang="ru-RU" dirty="0" smtClean="0"/>
              <a:t>Тщательная предварительная подготовка к занятию.</a:t>
            </a:r>
          </a:p>
          <a:p>
            <a:r>
              <a:rPr lang="ru-RU" dirty="0" smtClean="0"/>
              <a:t>Воспитательный характер занятия.</a:t>
            </a:r>
          </a:p>
          <a:p>
            <a:r>
              <a:rPr lang="ru-RU" dirty="0" smtClean="0"/>
              <a:t>Четкая структура занятия.</a:t>
            </a:r>
          </a:p>
          <a:p>
            <a:r>
              <a:rPr lang="ru-RU" dirty="0" smtClean="0"/>
              <a:t>Оптимальное сочетание коллективных и индивидуальных форм работы с детьми.</a:t>
            </a:r>
          </a:p>
          <a:p>
            <a:r>
              <a:rPr lang="ru-RU" dirty="0" smtClean="0"/>
              <a:t>Соответствие возрасту детей.</a:t>
            </a:r>
          </a:p>
          <a:p>
            <a:r>
              <a:rPr lang="ru-RU" dirty="0" smtClean="0"/>
              <a:t>Эмоциональный характер занятия.</a:t>
            </a:r>
          </a:p>
          <a:p>
            <a:r>
              <a:rPr lang="ru-RU" dirty="0" smtClean="0"/>
              <a:t>Учет результатов занятия.</a:t>
            </a:r>
          </a:p>
          <a:p>
            <a:r>
              <a:rPr lang="ru-RU" dirty="0" smtClean="0"/>
              <a:t>Связь занятия с последующей работой по развитию речи.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59896"/>
          </a:xfrm>
        </p:spPr>
        <p:txBody>
          <a:bodyPr>
            <a:normAutofit/>
          </a:bodyPr>
          <a:lstStyle/>
          <a:p>
            <a:r>
              <a:rPr lang="ru-RU" dirty="0" smtClean="0"/>
              <a:t>Занятия в разных возрастных группах имеют свои особенности.</a:t>
            </a:r>
          </a:p>
          <a:p>
            <a:r>
              <a:rPr lang="ru-RU" sz="3200" b="1" i="1" dirty="0" smtClean="0">
                <a:solidFill>
                  <a:srgbClr val="C00000"/>
                </a:solidFill>
              </a:rPr>
              <a:t>Ранний возраст (2 – 3 года)</a:t>
            </a:r>
          </a:p>
          <a:p>
            <a:r>
              <a:rPr lang="ru-RU" dirty="0" smtClean="0"/>
              <a:t>В </a:t>
            </a:r>
            <a:r>
              <a:rPr lang="ru-RU" b="1" dirty="0" smtClean="0"/>
              <a:t>группе раннего возраста</a:t>
            </a:r>
            <a:r>
              <a:rPr lang="ru-RU" dirty="0" smtClean="0"/>
              <a:t> дети еще не умеют заниматься в коллективе, не относят к себе речь, обращенную ко всей группе. </a:t>
            </a:r>
          </a:p>
          <a:p>
            <a:r>
              <a:rPr lang="ru-RU" dirty="0" smtClean="0"/>
              <a:t>Они не умеют слушать товарищей. </a:t>
            </a:r>
          </a:p>
          <a:p>
            <a:r>
              <a:rPr lang="ru-RU" dirty="0" smtClean="0"/>
              <a:t>Сильным раздражителем, способным привлечь внимание детей, является </a:t>
            </a:r>
            <a:r>
              <a:rPr lang="ru-RU" b="1" i="1" dirty="0" smtClean="0"/>
              <a:t>речь педагога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 Очень важно помнить о развитии речи на других занятиях и следить за тем, чтобы дети постоянно слышали </a:t>
            </a:r>
            <a:r>
              <a:rPr lang="ru-RU" b="1" i="1" dirty="0" smtClean="0"/>
              <a:t>образец</a:t>
            </a:r>
            <a:r>
              <a:rPr lang="ru-RU" dirty="0" smtClean="0"/>
              <a:t> </a:t>
            </a:r>
            <a:r>
              <a:rPr lang="ru-RU" b="1" i="1" dirty="0" smtClean="0"/>
              <a:t>правильной речи.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59896"/>
          </a:xfrm>
        </p:spPr>
        <p:txBody>
          <a:bodyPr/>
          <a:lstStyle/>
          <a:p>
            <a:r>
              <a:rPr lang="ru-RU" dirty="0" smtClean="0"/>
              <a:t>В  группах раннего возраста требуется широкое применение </a:t>
            </a:r>
            <a:r>
              <a:rPr lang="ru-RU" b="1" i="1" dirty="0" smtClean="0"/>
              <a:t>наглядности</a:t>
            </a:r>
            <a:r>
              <a:rPr lang="ru-RU" dirty="0" smtClean="0"/>
              <a:t>, эмоциональных приемов обучения, в основном </a:t>
            </a:r>
            <a:r>
              <a:rPr lang="ru-RU" b="1" i="1" dirty="0" smtClean="0"/>
              <a:t>игровых, сюрпризных моментов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Перед детьми не ставится учебной задачи (не сообщается – будем учиться, а воспитатель предлагает поиграть, посмотреть на картину, послушать сказку). </a:t>
            </a:r>
          </a:p>
          <a:p>
            <a:r>
              <a:rPr lang="ru-RU" dirty="0" smtClean="0"/>
              <a:t>Занятие носит </a:t>
            </a:r>
            <a:r>
              <a:rPr lang="ru-RU" b="1" dirty="0" smtClean="0"/>
              <a:t>подгрупповой </a:t>
            </a:r>
            <a:r>
              <a:rPr lang="ru-RU" dirty="0" smtClean="0"/>
              <a:t>и</a:t>
            </a:r>
            <a:r>
              <a:rPr lang="ru-RU" b="1" dirty="0" smtClean="0"/>
              <a:t> индивидуальный </a:t>
            </a:r>
            <a:r>
              <a:rPr lang="ru-RU" dirty="0" smtClean="0"/>
              <a:t>характер. </a:t>
            </a:r>
          </a:p>
          <a:p>
            <a:pPr>
              <a:buNone/>
            </a:pPr>
            <a:r>
              <a:rPr lang="ru-RU" dirty="0" smtClean="0"/>
              <a:t>    Структура проста. Первое время от детей не требуют индивидуальных ответов, на вопросы воспитателя отвечают те, кто захочет, все вместе.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    </a:t>
            </a:r>
            <a:r>
              <a:rPr lang="ru-RU" sz="3200" b="1" dirty="0" smtClean="0">
                <a:solidFill>
                  <a:srgbClr val="C00000"/>
                </a:solidFill>
              </a:rPr>
              <a:t>Младший дошкольный возраст(3-4 года):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800" dirty="0" smtClean="0"/>
              <a:t>С  детьми младшего дошкольного возраста чаще всего организуются занятия, состоящие из одной части, в ходе которой воспитатель формирует у детей интонационную выразительность речи, либо активизирует словарь, либо совершенствует звукопроизношение. Также можно проводить комбинированные занятия, состоящие из двух самостоятельных частей. Например:</a:t>
            </a:r>
          </a:p>
          <a:p>
            <a:r>
              <a:rPr lang="ru-RU" sz="2800" dirty="0" smtClean="0"/>
              <a:t>- Чтение художественной литературы и отработка умения вести диалог</a:t>
            </a:r>
          </a:p>
          <a:p>
            <a:r>
              <a:rPr lang="ru-RU" sz="2800" dirty="0" smtClean="0"/>
              <a:t>- Рассматривание сюжетной картины и упражнения на обогащение и активизацию словаря и т.д.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3981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     Как достичь оптимальной «плотности» занятия, обеспечить максимальную   организованность   и   дисциплинированность детей, сохранив  при  этом  необходимую  </a:t>
            </a:r>
          </a:p>
          <a:p>
            <a:pPr>
              <a:buNone/>
            </a:pPr>
            <a:r>
              <a:rPr lang="ru-RU" sz="3600" dirty="0" smtClean="0"/>
              <a:t>   для  их  возраста  атмосферу непосредственности  и эмоциональности?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19256" cy="158644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accent5">
                    <a:lumMod val="10000"/>
                  </a:schemeClr>
                </a:solidFill>
              </a:rPr>
              <a:t>   </a:t>
            </a:r>
            <a:r>
              <a:rPr lang="ru-RU" sz="3600" b="1" i="1" dirty="0" smtClean="0">
                <a:solidFill>
                  <a:srgbClr val="C00000"/>
                </a:solidFill>
              </a:rPr>
              <a:t>Решению этой проблемы  способствует:</a:t>
            </a:r>
            <a:r>
              <a:rPr lang="ru-RU" sz="3600" b="1" dirty="0" smtClean="0">
                <a:solidFill>
                  <a:srgbClr val="C00000"/>
                </a:solidFill>
              </a:rPr>
              <a:t/>
            </a:r>
            <a:br>
              <a:rPr lang="ru-RU" sz="3600" b="1" dirty="0" smtClean="0">
                <a:solidFill>
                  <a:srgbClr val="C00000"/>
                </a:solidFill>
              </a:rPr>
            </a:b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484784"/>
            <a:ext cx="7315200" cy="5144616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 </a:t>
            </a:r>
            <a:r>
              <a:rPr lang="ru-RU" sz="2800" dirty="0" smtClean="0"/>
              <a:t>Чередование </a:t>
            </a:r>
            <a:r>
              <a:rPr lang="ru-RU" sz="2800" b="1" i="1" dirty="0" smtClean="0"/>
              <a:t>обучающих</a:t>
            </a:r>
            <a:r>
              <a:rPr lang="ru-RU" sz="2800" dirty="0" smtClean="0"/>
              <a:t> приемов </a:t>
            </a:r>
          </a:p>
          <a:p>
            <a:pPr>
              <a:buNone/>
            </a:pPr>
            <a:r>
              <a:rPr lang="ru-RU" sz="2800" dirty="0" smtClean="0"/>
              <a:t>   (таких, как пояснение, показ образца или способа  действия) с </a:t>
            </a:r>
            <a:r>
              <a:rPr lang="ru-RU" sz="2800" b="1" i="1" dirty="0" smtClean="0"/>
              <a:t>игровыми</a:t>
            </a:r>
            <a:r>
              <a:rPr lang="ru-RU" sz="2800" i="1" dirty="0" smtClean="0"/>
              <a:t>.</a:t>
            </a:r>
            <a:r>
              <a:rPr lang="ru-RU" sz="2800" b="1" dirty="0" smtClean="0"/>
              <a:t> </a:t>
            </a:r>
            <a:r>
              <a:rPr lang="ru-RU" sz="2800" i="1" dirty="0" smtClean="0"/>
              <a:t>Например</a:t>
            </a:r>
            <a:r>
              <a:rPr lang="ru-RU" sz="2800" dirty="0" smtClean="0"/>
              <a:t>, воспитатель рассказывает детям о песенке ежа, учит их четко и правильно произносить звук </a:t>
            </a:r>
            <a:r>
              <a:rPr lang="ru-RU" sz="2800" i="1" dirty="0" err="1" smtClean="0"/>
              <a:t>ф</a:t>
            </a:r>
            <a:r>
              <a:rPr lang="ru-RU" sz="2800" dirty="0" smtClean="0"/>
              <a:t> </a:t>
            </a:r>
          </a:p>
          <a:p>
            <a:pPr>
              <a:buNone/>
            </a:pPr>
            <a:r>
              <a:rPr lang="ru-RU" sz="2800" dirty="0" smtClean="0"/>
              <a:t>   (по подражанию) и отрабатывает произношение звука, используя дидактическую игру "Ежик, хочешь молока?";</a:t>
            </a:r>
            <a:endParaRPr lang="ru-RU" sz="2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44616"/>
          </a:xfrm>
        </p:spPr>
        <p:txBody>
          <a:bodyPr>
            <a:noAutofit/>
          </a:bodyPr>
          <a:lstStyle/>
          <a:p>
            <a:r>
              <a:rPr lang="ru-RU" sz="3200" dirty="0" smtClean="0"/>
              <a:t> </a:t>
            </a:r>
            <a:r>
              <a:rPr lang="ru-RU" sz="2800" dirty="0" smtClean="0"/>
              <a:t>Чередование  </a:t>
            </a:r>
            <a:r>
              <a:rPr lang="ru-RU" sz="2800" b="1" i="1" dirty="0" smtClean="0"/>
              <a:t>хоровых  </a:t>
            </a:r>
            <a:r>
              <a:rPr lang="ru-RU" sz="2800" dirty="0" smtClean="0"/>
              <a:t>и </a:t>
            </a:r>
            <a:r>
              <a:rPr lang="ru-RU" sz="2800" b="1" i="1" dirty="0" smtClean="0"/>
              <a:t>индивидуальных  </a:t>
            </a:r>
            <a:r>
              <a:rPr lang="ru-RU" sz="2800" dirty="0" smtClean="0"/>
              <a:t>ответов  детей </a:t>
            </a:r>
          </a:p>
          <a:p>
            <a:pPr>
              <a:buNone/>
            </a:pPr>
            <a:r>
              <a:rPr lang="ru-RU" sz="2800" dirty="0" smtClean="0"/>
              <a:t>   (как словесных, так и двигательных), которые  разнообразят занятие, помогают вовлечь  в  работу  всех  малышей, значительно  повышают  речевую активность  каждого  из  них;</a:t>
            </a:r>
          </a:p>
          <a:p>
            <a:r>
              <a:rPr lang="ru-RU" sz="2800" dirty="0" smtClean="0"/>
              <a:t>Использование разнообразных </a:t>
            </a:r>
            <a:r>
              <a:rPr lang="ru-RU" sz="2800" b="1" i="1" dirty="0" smtClean="0"/>
              <a:t>демонстрационных материалов </a:t>
            </a:r>
            <a:r>
              <a:rPr lang="ru-RU" sz="2800" dirty="0" smtClean="0"/>
              <a:t>(игрушек, предметов, картинок, фигурок настольного театра и т. п.). </a:t>
            </a:r>
          </a:p>
          <a:p>
            <a:pPr>
              <a:buNone/>
            </a:pPr>
            <a:r>
              <a:rPr lang="ru-RU" sz="2800" dirty="0" smtClean="0"/>
              <a:t>    Их появление радует детей, помогает поддерживать устойчивое внимание;</a:t>
            </a:r>
            <a:endParaRPr lang="ru-RU" sz="2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271</TotalTime>
  <Words>826</Words>
  <Application>Microsoft Office PowerPoint</Application>
  <PresentationFormat>Экран (4:3)</PresentationFormat>
  <Paragraphs>80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Поток</vt:lpstr>
      <vt:lpstr> </vt:lpstr>
      <vt:lpstr>    Цель: </vt:lpstr>
      <vt:lpstr>         Общие требования к проведению занятий: </vt:lpstr>
      <vt:lpstr>Слайд 4</vt:lpstr>
      <vt:lpstr>Слайд 5</vt:lpstr>
      <vt:lpstr>    Младший дошкольный возраст(3-4 года):</vt:lpstr>
      <vt:lpstr>Слайд 7</vt:lpstr>
      <vt:lpstr>   Решению этой проблемы  способствует: </vt:lpstr>
      <vt:lpstr>Слайд 9</vt:lpstr>
      <vt:lpstr>Слайд 10</vt:lpstr>
      <vt:lpstr>Слайд 11</vt:lpstr>
      <vt:lpstr>Слайд 12</vt:lpstr>
      <vt:lpstr>    Средняя группа:</vt:lpstr>
      <vt:lpstr>Слайд 14</vt:lpstr>
      <vt:lpstr>Слайд 15</vt:lpstr>
      <vt:lpstr>Слайд 16</vt:lpstr>
      <vt:lpstr>      Старшая группа:</vt:lpstr>
      <vt:lpstr>Слайд 18</vt:lpstr>
      <vt:lpstr>   Подготовительная группа: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1122</dc:creator>
  <cp:lastModifiedBy>1122</cp:lastModifiedBy>
  <cp:revision>30</cp:revision>
  <dcterms:created xsi:type="dcterms:W3CDTF">2017-12-07T07:53:59Z</dcterms:created>
  <dcterms:modified xsi:type="dcterms:W3CDTF">2017-12-12T10:00:05Z</dcterms:modified>
</cp:coreProperties>
</file>