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60" r:id="rId2"/>
    <p:sldId id="261" r:id="rId3"/>
    <p:sldId id="272" r:id="rId4"/>
    <p:sldId id="262" r:id="rId5"/>
    <p:sldId id="273" r:id="rId6"/>
    <p:sldId id="263" r:id="rId7"/>
    <p:sldId id="270" r:id="rId8"/>
    <p:sldId id="269" r:id="rId9"/>
    <p:sldId id="268" r:id="rId10"/>
    <p:sldId id="267" r:id="rId11"/>
    <p:sldId id="266" r:id="rId12"/>
    <p:sldId id="265" r:id="rId13"/>
    <p:sldId id="264" r:id="rId14"/>
    <p:sldId id="274" r:id="rId15"/>
    <p:sldId id="275" r:id="rId16"/>
    <p:sldId id="271" r:id="rId17"/>
  </p:sldIdLst>
  <p:sldSz cx="9144000" cy="6858000" type="screen4x3"/>
  <p:notesSz cx="6858000" cy="9144000"/>
  <p:defaultTextStyle>
    <a:defPPr>
      <a:defRPr lang="ru-RU"/>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FF9966"/>
    <a:srgbClr val="99CC00"/>
    <a:srgbClr val="ABF3C3"/>
    <a:srgbClr val="FF0066"/>
    <a:srgbClr val="9999FF"/>
    <a:srgbClr val="0033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1B237A-16D5-4EC6-B847-41E408AC84C9}" type="datetimeFigureOut">
              <a:rPr lang="ru-RU" smtClean="0"/>
              <a:t>13.05.2019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F9DF01-F514-41F5-86AE-8218B4E9F1B8}" type="slidenum">
              <a:rPr lang="ru-RU" smtClean="0"/>
              <a:t>‹#›</a:t>
            </a:fld>
            <a:endParaRPr lang="ru-RU"/>
          </a:p>
        </p:txBody>
      </p:sp>
    </p:spTree>
    <p:extLst>
      <p:ext uri="{BB962C8B-B14F-4D97-AF65-F5344CB8AC3E}">
        <p14:creationId xmlns:p14="http://schemas.microsoft.com/office/powerpoint/2010/main" val="2715706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0F9DF01-F514-41F5-86AE-8218B4E9F1B8}" type="slidenum">
              <a:rPr lang="ru-RU" smtClean="0"/>
              <a:t>2</a:t>
            </a:fld>
            <a:endParaRPr lang="ru-RU"/>
          </a:p>
        </p:txBody>
      </p:sp>
    </p:spTree>
    <p:extLst>
      <p:ext uri="{BB962C8B-B14F-4D97-AF65-F5344CB8AC3E}">
        <p14:creationId xmlns:p14="http://schemas.microsoft.com/office/powerpoint/2010/main" val="2107316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24FD9C6-7969-4A5F-8662-83C8C2143176}"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23325D7-E008-4CA0-9356-F7A53077E025}"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6179C5C-A5EB-4A1E-9EA1-D938B5D73EE7}"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F2BC48B-A493-45BC-9636-88B3092C005B}"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FCD94F1-FECE-4615-8968-07ABC201E698}"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9788963-A213-4152-930A-4EF4F98C1F2D}"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0B700D96-D01C-4793-983F-E669B805562D}"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F89945B6-3647-4AF5-8E73-29E5B0B9A35F}"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6ABB40E6-0994-4A36-ACFF-9E59010069DA}"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BA7B4D1-6333-4835-9495-A3AAAADD3165}"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468F318-3217-4C3C-9D87-BA5DE8D66671}"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71F6BB1-5FD4-4055-B695-58014298F6C9}"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image1.slideserve.com/3234072/slide19-n.jpg" TargetMode="External"/><Relationship Id="rId2" Type="http://schemas.openxmlformats.org/officeDocument/2006/relationships/hyperlink" Target="https://image1.slideserve.com/3234072/slide18-n.jpg" TargetMode="Externa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mage1.slideserve.com/3234072/slide12-n.jpg" TargetMode="External"/><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hyperlink" Target="https://image1.slideserve.com/3234072/slide13-n.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65440">
              <a:schemeClr val="accent1">
                <a:lumMod val="50000"/>
              </a:schemeClr>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95536" y="188640"/>
            <a:ext cx="8280920" cy="1883030"/>
          </a:xfrm>
        </p:spPr>
        <p:txBody>
          <a:bodyPr/>
          <a:lstStyle/>
          <a:p>
            <a:r>
              <a:rPr lang="ru-RU" sz="4000" b="1" dirty="0" smtClean="0">
                <a:solidFill>
                  <a:schemeClr val="tx1">
                    <a:lumMod val="95000"/>
                  </a:schemeClr>
                </a:solidFill>
                <a:effectLst>
                  <a:outerShdw blurRad="38100" dist="38100" dir="2700000" algn="tl">
                    <a:srgbClr val="000000">
                      <a:alpha val="43137"/>
                    </a:srgbClr>
                  </a:outerShdw>
                </a:effectLst>
              </a:rPr>
              <a:t>СИММЕТРИЯ В НАШЕЙ</a:t>
            </a:r>
            <a:br>
              <a:rPr lang="ru-RU" sz="4000" b="1" dirty="0" smtClean="0">
                <a:solidFill>
                  <a:schemeClr val="tx1">
                    <a:lumMod val="95000"/>
                  </a:schemeClr>
                </a:solidFill>
                <a:effectLst>
                  <a:outerShdw blurRad="38100" dist="38100" dir="2700000" algn="tl">
                    <a:srgbClr val="000000">
                      <a:alpha val="43137"/>
                    </a:srgbClr>
                  </a:outerShdw>
                </a:effectLst>
              </a:rPr>
            </a:br>
            <a:r>
              <a:rPr lang="ru-RU" sz="4000" b="1" dirty="0" smtClean="0">
                <a:solidFill>
                  <a:schemeClr val="tx1">
                    <a:lumMod val="95000"/>
                  </a:schemeClr>
                </a:solidFill>
                <a:effectLst>
                  <a:outerShdw blurRad="38100" dist="38100" dir="2700000" algn="tl">
                    <a:srgbClr val="000000">
                      <a:alpha val="43137"/>
                    </a:srgbClr>
                  </a:outerShdw>
                </a:effectLst>
              </a:rPr>
              <a:t>ЖИЗНИ</a:t>
            </a:r>
            <a:endParaRPr lang="ru-RU" sz="4000" b="1" dirty="0">
              <a:solidFill>
                <a:schemeClr val="tx1">
                  <a:lumMod val="95000"/>
                </a:schemeClr>
              </a:solidFill>
              <a:effectLst>
                <a:outerShdw blurRad="38100" dist="38100" dir="2700000" algn="tl">
                  <a:srgbClr val="000000">
                    <a:alpha val="43137"/>
                  </a:srgbClr>
                </a:outerShdw>
              </a:effectLst>
            </a:endParaRPr>
          </a:p>
        </p:txBody>
      </p:sp>
      <p:sp>
        <p:nvSpPr>
          <p:cNvPr id="10243" name="Rectangle 3"/>
          <p:cNvSpPr>
            <a:spLocks noGrp="1" noChangeArrowheads="1"/>
          </p:cNvSpPr>
          <p:nvPr>
            <p:ph idx="1"/>
          </p:nvPr>
        </p:nvSpPr>
        <p:spPr>
          <a:xfrm>
            <a:off x="3707904" y="5301208"/>
            <a:ext cx="4680520" cy="1440160"/>
          </a:xfrm>
        </p:spPr>
        <p:txBody>
          <a:bodyPr/>
          <a:lstStyle/>
          <a:p>
            <a:pPr>
              <a:buNone/>
            </a:pPr>
            <a:r>
              <a:rPr lang="ru-RU" sz="1800" b="1" dirty="0" smtClean="0">
                <a:solidFill>
                  <a:schemeClr val="tx1">
                    <a:lumMod val="95000"/>
                  </a:schemeClr>
                </a:solidFill>
              </a:rPr>
              <a:t>Выполнил</a:t>
            </a:r>
            <a:r>
              <a:rPr lang="ru-RU" sz="1800" b="1" dirty="0">
                <a:solidFill>
                  <a:schemeClr val="tx1">
                    <a:lumMod val="95000"/>
                  </a:schemeClr>
                </a:solidFill>
              </a:rPr>
              <a:t>: ученик </a:t>
            </a:r>
            <a:r>
              <a:rPr lang="ru-RU" sz="1800" b="1" dirty="0" smtClean="0">
                <a:solidFill>
                  <a:schemeClr val="tx1">
                    <a:lumMod val="95000"/>
                  </a:schemeClr>
                </a:solidFill>
              </a:rPr>
              <a:t>6Б </a:t>
            </a:r>
            <a:r>
              <a:rPr lang="ru-RU" sz="1800" b="1" dirty="0">
                <a:solidFill>
                  <a:schemeClr val="tx1">
                    <a:lumMod val="95000"/>
                  </a:schemeClr>
                </a:solidFill>
              </a:rPr>
              <a:t>класс </a:t>
            </a:r>
          </a:p>
          <a:p>
            <a:pPr>
              <a:buFontTx/>
              <a:buNone/>
            </a:pPr>
            <a:r>
              <a:rPr lang="ru-RU" sz="1800" b="1" dirty="0" smtClean="0">
                <a:solidFill>
                  <a:schemeClr val="tx1">
                    <a:lumMod val="95000"/>
                  </a:schemeClr>
                </a:solidFill>
              </a:rPr>
              <a:t>Кулешов Владислав</a:t>
            </a:r>
            <a:r>
              <a:rPr lang="ru-RU" sz="2000" b="1" dirty="0" smtClean="0">
                <a:solidFill>
                  <a:schemeClr val="tx1">
                    <a:lumMod val="95000"/>
                  </a:schemeClr>
                </a:solidFill>
              </a:rPr>
              <a:t>   </a:t>
            </a:r>
          </a:p>
          <a:p>
            <a:pPr>
              <a:buFontTx/>
              <a:buNone/>
            </a:pPr>
            <a:r>
              <a:rPr lang="ru-RU" sz="2000" b="1" dirty="0" smtClean="0">
                <a:solidFill>
                  <a:schemeClr val="tx1">
                    <a:lumMod val="95000"/>
                  </a:schemeClr>
                </a:solidFill>
              </a:rPr>
              <a:t>Учитель математики: Токарева И.А.                            </a:t>
            </a:r>
          </a:p>
          <a:p>
            <a:pPr>
              <a:buFontTx/>
              <a:buNone/>
            </a:pPr>
            <a:endParaRPr lang="ru-RU" sz="2000" b="1" dirty="0" smtClean="0">
              <a:solidFill>
                <a:schemeClr val="tx1">
                  <a:lumMod val="95000"/>
                </a:schemeClr>
              </a:solidFill>
            </a:endParaRPr>
          </a:p>
          <a:p>
            <a:pPr>
              <a:buFontTx/>
              <a:buNone/>
            </a:pPr>
            <a:endParaRPr lang="ru-RU" sz="2000" b="1" dirty="0">
              <a:solidFill>
                <a:schemeClr val="tx1">
                  <a:lumMod val="95000"/>
                </a:schemeClr>
              </a:solidFill>
            </a:endParaRPr>
          </a:p>
        </p:txBody>
      </p:sp>
      <p:pic>
        <p:nvPicPr>
          <p:cNvPr id="6" name="Рисунок 5" descr="https://ds02.infourok.ru/uploads/ex/0675/0000b63c-4c8801f4/640/img2.jpg"/>
          <p:cNvPicPr/>
          <p:nvPr/>
        </p:nvPicPr>
        <p:blipFill rotWithShape="1">
          <a:blip r:embed="rId2" cstate="email">
            <a:extLst>
              <a:ext uri="{28A0092B-C50C-407E-A947-70E740481C1C}">
                <a14:useLocalDpi xmlns:a14="http://schemas.microsoft.com/office/drawing/2010/main"/>
              </a:ext>
            </a:extLst>
          </a:blip>
          <a:srcRect/>
          <a:stretch/>
        </p:blipFill>
        <p:spPr bwMode="auto">
          <a:xfrm>
            <a:off x="827584" y="1691640"/>
            <a:ext cx="7632847" cy="3249528"/>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anim calcmode="lin" valueType="num">
                                      <p:cBhvr>
                                        <p:cTn id="8" dur="2000" fill="hold"/>
                                        <p:tgtEl>
                                          <p:spTgt spid="10242"/>
                                        </p:tgtEl>
                                        <p:attrNameLst>
                                          <p:attrName>ppt_x</p:attrName>
                                        </p:attrNameLst>
                                      </p:cBhvr>
                                      <p:tavLst>
                                        <p:tav tm="0">
                                          <p:val>
                                            <p:strVal val="#ppt_x"/>
                                          </p:val>
                                        </p:tav>
                                        <p:tav tm="100000">
                                          <p:val>
                                            <p:strVal val="#ppt_x"/>
                                          </p:val>
                                        </p:tav>
                                      </p:tavLst>
                                    </p:anim>
                                    <p:anim calcmode="lin" valueType="num">
                                      <p:cBhvr>
                                        <p:cTn id="9" dur="2000" fill="hold"/>
                                        <p:tgtEl>
                                          <p:spTgt spid="10242"/>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34" presetClass="entr" presetSubtype="0" fill="hold" grpId="0" nodeType="afterEffect">
                                  <p:stCondLst>
                                    <p:cond delay="0"/>
                                  </p:stCondLst>
                                  <p:childTnLst>
                                    <p:set>
                                      <p:cBhvr>
                                        <p:cTn id="12" dur="1" fill="hold">
                                          <p:stCondLst>
                                            <p:cond delay="0"/>
                                          </p:stCondLst>
                                        </p:cTn>
                                        <p:tgtEl>
                                          <p:spTgt spid="10243">
                                            <p:txEl>
                                              <p:pRg st="0" end="0"/>
                                            </p:txEl>
                                          </p:spTgt>
                                        </p:tgtEl>
                                        <p:attrNameLst>
                                          <p:attrName>style.visibility</p:attrName>
                                        </p:attrNameLst>
                                      </p:cBhvr>
                                      <p:to>
                                        <p:strVal val="visible"/>
                                      </p:to>
                                    </p:set>
                                    <p:anim from="(-#ppt_w/2)" to="(#ppt_x)" calcmode="lin" valueType="num">
                                      <p:cBhvr>
                                        <p:cTn id="13" dur="1200" fill="hold">
                                          <p:stCondLst>
                                            <p:cond delay="0"/>
                                          </p:stCondLst>
                                        </p:cTn>
                                        <p:tgtEl>
                                          <p:spTgt spid="10243">
                                            <p:txEl>
                                              <p:pRg st="0" end="0"/>
                                            </p:txEl>
                                          </p:spTgt>
                                        </p:tgtEl>
                                        <p:attrNameLst>
                                          <p:attrName>ppt_x</p:attrName>
                                        </p:attrNameLst>
                                      </p:cBhvr>
                                    </p:anim>
                                    <p:anim from="0" to="-1.0" calcmode="lin" valueType="num">
                                      <p:cBhvr>
                                        <p:cTn id="14" dur="400" decel="50000" autoRev="1" fill="hold">
                                          <p:stCondLst>
                                            <p:cond delay="1200"/>
                                          </p:stCondLst>
                                        </p:cTn>
                                        <p:tgtEl>
                                          <p:spTgt spid="10243">
                                            <p:txEl>
                                              <p:pRg st="0" end="0"/>
                                            </p:txEl>
                                          </p:spTgt>
                                        </p:tgtEl>
                                        <p:attrNameLst>
                                          <p:attrName>xshear</p:attrName>
                                        </p:attrNameLst>
                                      </p:cBhvr>
                                    </p:anim>
                                    <p:animScale>
                                      <p:cBhvr>
                                        <p:cTn id="15" dur="400" decel="100000" autoRev="1" fill="hold">
                                          <p:stCondLst>
                                            <p:cond delay="1200"/>
                                          </p:stCondLst>
                                        </p:cTn>
                                        <p:tgtEl>
                                          <p:spTgt spid="10243">
                                            <p:txEl>
                                              <p:pRg st="0" end="0"/>
                                            </p:txEl>
                                          </p:spTgt>
                                        </p:tgtEl>
                                      </p:cBhvr>
                                      <p:from x="100000" y="100000"/>
                                      <p:to x="80000" y="100000"/>
                                    </p:animScale>
                                    <p:anim by="(#ppt_h/3+#ppt_w*0.1)" calcmode="lin" valueType="num">
                                      <p:cBhvr additive="sum">
                                        <p:cTn id="16" dur="400" decel="100000" autoRev="1" fill="hold">
                                          <p:stCondLst>
                                            <p:cond delay="1200"/>
                                          </p:stCondLst>
                                        </p:cTn>
                                        <p:tgtEl>
                                          <p:spTgt spid="10243">
                                            <p:txEl>
                                              <p:pRg st="0" end="0"/>
                                            </p:txEl>
                                          </p:spTgt>
                                        </p:tgtEl>
                                        <p:attrNameLst>
                                          <p:attrName>ppt_x</p:attrName>
                                        </p:attrNameLst>
                                      </p:cBhvr>
                                    </p:anim>
                                  </p:childTnLst>
                                </p:cTn>
                              </p:par>
                            </p:childTnLst>
                          </p:cTn>
                        </p:par>
                        <p:par>
                          <p:cTn id="17" fill="hold">
                            <p:stCondLst>
                              <p:cond delay="4000"/>
                            </p:stCondLst>
                            <p:childTnLst>
                              <p:par>
                                <p:cTn id="18" presetID="34" presetClass="entr" presetSubtype="0" fill="hold" grpId="0" nodeType="afterEffect">
                                  <p:stCondLst>
                                    <p:cond delay="0"/>
                                  </p:stCondLst>
                                  <p:childTnLst>
                                    <p:set>
                                      <p:cBhvr>
                                        <p:cTn id="19" dur="1" fill="hold">
                                          <p:stCondLst>
                                            <p:cond delay="0"/>
                                          </p:stCondLst>
                                        </p:cTn>
                                        <p:tgtEl>
                                          <p:spTgt spid="10243">
                                            <p:txEl>
                                              <p:pRg st="1" end="1"/>
                                            </p:txEl>
                                          </p:spTgt>
                                        </p:tgtEl>
                                        <p:attrNameLst>
                                          <p:attrName>style.visibility</p:attrName>
                                        </p:attrNameLst>
                                      </p:cBhvr>
                                      <p:to>
                                        <p:strVal val="visible"/>
                                      </p:to>
                                    </p:set>
                                    <p:anim from="(-#ppt_w/2)" to="(#ppt_x)" calcmode="lin" valueType="num">
                                      <p:cBhvr>
                                        <p:cTn id="20" dur="1200" fill="hold">
                                          <p:stCondLst>
                                            <p:cond delay="0"/>
                                          </p:stCondLst>
                                        </p:cTn>
                                        <p:tgtEl>
                                          <p:spTgt spid="10243">
                                            <p:txEl>
                                              <p:pRg st="1" end="1"/>
                                            </p:txEl>
                                          </p:spTgt>
                                        </p:tgtEl>
                                        <p:attrNameLst>
                                          <p:attrName>ppt_x</p:attrName>
                                        </p:attrNameLst>
                                      </p:cBhvr>
                                    </p:anim>
                                    <p:anim from="0" to="-1.0" calcmode="lin" valueType="num">
                                      <p:cBhvr>
                                        <p:cTn id="21" dur="400" decel="50000" autoRev="1" fill="hold">
                                          <p:stCondLst>
                                            <p:cond delay="1200"/>
                                          </p:stCondLst>
                                        </p:cTn>
                                        <p:tgtEl>
                                          <p:spTgt spid="10243">
                                            <p:txEl>
                                              <p:pRg st="1" end="1"/>
                                            </p:txEl>
                                          </p:spTgt>
                                        </p:tgtEl>
                                        <p:attrNameLst>
                                          <p:attrName>xshear</p:attrName>
                                        </p:attrNameLst>
                                      </p:cBhvr>
                                    </p:anim>
                                    <p:animScale>
                                      <p:cBhvr>
                                        <p:cTn id="22" dur="400" decel="100000" autoRev="1" fill="hold">
                                          <p:stCondLst>
                                            <p:cond delay="1200"/>
                                          </p:stCondLst>
                                        </p:cTn>
                                        <p:tgtEl>
                                          <p:spTgt spid="10243">
                                            <p:txEl>
                                              <p:pRg st="1" end="1"/>
                                            </p:txEl>
                                          </p:spTgt>
                                        </p:tgtEl>
                                      </p:cBhvr>
                                      <p:from x="100000" y="100000"/>
                                      <p:to x="80000" y="100000"/>
                                    </p:animScale>
                                    <p:anim by="(#ppt_h/3+#ppt_w*0.1)" calcmode="lin" valueType="num">
                                      <p:cBhvr additive="sum">
                                        <p:cTn id="23" dur="400" decel="100000" autoRev="1" fill="hold">
                                          <p:stCondLst>
                                            <p:cond delay="1200"/>
                                          </p:stCondLst>
                                        </p:cTn>
                                        <p:tgtEl>
                                          <p:spTgt spid="10243">
                                            <p:txEl>
                                              <p:pRg st="1" end="1"/>
                                            </p:txEl>
                                          </p:spTgt>
                                        </p:tgtEl>
                                        <p:attrNameLst>
                                          <p:attrName>ppt_x</p:attrName>
                                        </p:attrNameLst>
                                      </p:cBhvr>
                                    </p:anim>
                                  </p:childTnLst>
                                </p:cTn>
                              </p:par>
                            </p:childTnLst>
                          </p:cTn>
                        </p:par>
                        <p:par>
                          <p:cTn id="24" fill="hold">
                            <p:stCondLst>
                              <p:cond delay="6000"/>
                            </p:stCondLst>
                            <p:childTnLst>
                              <p:par>
                                <p:cTn id="25" presetID="34" presetClass="entr" presetSubtype="0" fill="hold" grpId="0" nodeType="afterEffect">
                                  <p:stCondLst>
                                    <p:cond delay="0"/>
                                  </p:stCondLst>
                                  <p:childTnLst>
                                    <p:set>
                                      <p:cBhvr>
                                        <p:cTn id="26" dur="1" fill="hold">
                                          <p:stCondLst>
                                            <p:cond delay="0"/>
                                          </p:stCondLst>
                                        </p:cTn>
                                        <p:tgtEl>
                                          <p:spTgt spid="10243">
                                            <p:txEl>
                                              <p:pRg st="2" end="2"/>
                                            </p:txEl>
                                          </p:spTgt>
                                        </p:tgtEl>
                                        <p:attrNameLst>
                                          <p:attrName>style.visibility</p:attrName>
                                        </p:attrNameLst>
                                      </p:cBhvr>
                                      <p:to>
                                        <p:strVal val="visible"/>
                                      </p:to>
                                    </p:set>
                                    <p:anim from="(-#ppt_w/2)" to="(#ppt_x)" calcmode="lin" valueType="num">
                                      <p:cBhvr>
                                        <p:cTn id="27" dur="1200" fill="hold">
                                          <p:stCondLst>
                                            <p:cond delay="0"/>
                                          </p:stCondLst>
                                        </p:cTn>
                                        <p:tgtEl>
                                          <p:spTgt spid="10243">
                                            <p:txEl>
                                              <p:pRg st="2" end="2"/>
                                            </p:txEl>
                                          </p:spTgt>
                                        </p:tgtEl>
                                        <p:attrNameLst>
                                          <p:attrName>ppt_x</p:attrName>
                                        </p:attrNameLst>
                                      </p:cBhvr>
                                    </p:anim>
                                    <p:anim from="0" to="-1.0" calcmode="lin" valueType="num">
                                      <p:cBhvr>
                                        <p:cTn id="28" dur="400" decel="50000" autoRev="1" fill="hold">
                                          <p:stCondLst>
                                            <p:cond delay="1200"/>
                                          </p:stCondLst>
                                        </p:cTn>
                                        <p:tgtEl>
                                          <p:spTgt spid="10243">
                                            <p:txEl>
                                              <p:pRg st="2" end="2"/>
                                            </p:txEl>
                                          </p:spTgt>
                                        </p:tgtEl>
                                        <p:attrNameLst>
                                          <p:attrName>xshear</p:attrName>
                                        </p:attrNameLst>
                                      </p:cBhvr>
                                    </p:anim>
                                    <p:animScale>
                                      <p:cBhvr>
                                        <p:cTn id="29" dur="400" decel="100000" autoRev="1" fill="hold">
                                          <p:stCondLst>
                                            <p:cond delay="1200"/>
                                          </p:stCondLst>
                                        </p:cTn>
                                        <p:tgtEl>
                                          <p:spTgt spid="10243">
                                            <p:txEl>
                                              <p:pRg st="2" end="2"/>
                                            </p:txEl>
                                          </p:spTgt>
                                        </p:tgtEl>
                                      </p:cBhvr>
                                      <p:from x="100000" y="100000"/>
                                      <p:to x="80000" y="100000"/>
                                    </p:animScale>
                                    <p:anim by="(#ppt_h/3+#ppt_w*0.1)" calcmode="lin" valueType="num">
                                      <p:cBhvr additive="sum">
                                        <p:cTn id="30" dur="400" decel="100000" autoRev="1" fill="hold">
                                          <p:stCondLst>
                                            <p:cond delay="1200"/>
                                          </p:stCondLst>
                                        </p:cTn>
                                        <p:tgtEl>
                                          <p:spTgt spid="1024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1024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1661" y="116632"/>
            <a:ext cx="7787208" cy="1426170"/>
          </a:xfrm>
        </p:spPr>
        <p:style>
          <a:lnRef idx="1">
            <a:schemeClr val="accent4"/>
          </a:lnRef>
          <a:fillRef idx="2">
            <a:schemeClr val="accent4"/>
          </a:fillRef>
          <a:effectRef idx="1">
            <a:schemeClr val="accent4"/>
          </a:effectRef>
          <a:fontRef idx="minor">
            <a:schemeClr val="dk1"/>
          </a:fontRef>
        </p:style>
        <p:txBody>
          <a:bodyPr/>
          <a:lstStyle/>
          <a:p>
            <a:r>
              <a:rPr lang="ru-RU" b="1" dirty="0" smtClean="0">
                <a:solidFill>
                  <a:srgbClr val="0070C0"/>
                </a:solidFill>
              </a:rPr>
              <a:t/>
            </a:r>
            <a:br>
              <a:rPr lang="ru-RU" b="1" dirty="0" smtClean="0">
                <a:solidFill>
                  <a:srgbClr val="0070C0"/>
                </a:solidFill>
              </a:rPr>
            </a:br>
            <a:r>
              <a:rPr lang="ru-RU" sz="4000" b="1" i="1" dirty="0" smtClean="0">
                <a:solidFill>
                  <a:schemeClr val="accent1">
                    <a:lumMod val="25000"/>
                  </a:schemeClr>
                </a:solidFill>
              </a:rPr>
              <a:t>Симметрия в мире</a:t>
            </a:r>
            <a:br>
              <a:rPr lang="ru-RU" sz="4000" b="1" i="1" dirty="0" smtClean="0">
                <a:solidFill>
                  <a:schemeClr val="accent1">
                    <a:lumMod val="25000"/>
                  </a:schemeClr>
                </a:solidFill>
              </a:rPr>
            </a:br>
            <a:r>
              <a:rPr lang="ru-RU" sz="4000" b="1" i="1" dirty="0" smtClean="0">
                <a:solidFill>
                  <a:schemeClr val="accent1">
                    <a:lumMod val="25000"/>
                  </a:schemeClr>
                </a:solidFill>
              </a:rPr>
              <a:t>растений</a:t>
            </a:r>
            <a:br>
              <a:rPr lang="ru-RU" sz="4000" b="1" i="1" dirty="0" smtClean="0">
                <a:solidFill>
                  <a:schemeClr val="accent1">
                    <a:lumMod val="25000"/>
                  </a:schemeClr>
                </a:solidFill>
              </a:rPr>
            </a:br>
            <a:endParaRPr lang="ru-RU" sz="4000" b="1" i="1" dirty="0">
              <a:solidFill>
                <a:schemeClr val="accent1">
                  <a:lumMod val="25000"/>
                </a:schemeClr>
              </a:solidFill>
            </a:endParaRPr>
          </a:p>
        </p:txBody>
      </p:sp>
      <p:sp>
        <p:nvSpPr>
          <p:cNvPr id="3" name="Прямоугольник 2"/>
          <p:cNvSpPr/>
          <p:nvPr/>
        </p:nvSpPr>
        <p:spPr>
          <a:xfrm>
            <a:off x="14904" y="1556792"/>
            <a:ext cx="5277176" cy="501675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ru-RU" sz="1600" i="1" dirty="0">
                <a:solidFill>
                  <a:schemeClr val="accent1">
                    <a:lumMod val="50000"/>
                  </a:schemeClr>
                </a:solidFill>
              </a:rPr>
              <a:t>Многие цветы обладают интересным свойством: их можно повернуть так, что каждый лепесток займёт положение соседнего, цветок же совместится с самим собой. Такой цветок обладает осью симметрии.</a:t>
            </a:r>
          </a:p>
          <a:p>
            <a:r>
              <a:rPr lang="ru-RU" sz="1600" i="1" dirty="0">
                <a:solidFill>
                  <a:schemeClr val="accent1">
                    <a:lumMod val="50000"/>
                  </a:schemeClr>
                </a:solidFill>
              </a:rPr>
              <a:t>Винтовая симметрия наблюдается в расположении листьев на стеблях большинства растений. Располагаясь винтом по стеблю, листья как бы раскидываются во все стороны и не заслоняют друг друга от света, крайне необходимого для жизни растений.</a:t>
            </a:r>
          </a:p>
          <a:p>
            <a:r>
              <a:rPr lang="ru-RU" sz="1600" i="1" dirty="0">
                <a:solidFill>
                  <a:schemeClr val="accent1">
                    <a:lumMod val="50000"/>
                  </a:schemeClr>
                </a:solidFill>
              </a:rPr>
              <a:t>Билатеральной симметрией обладают также органы растений, например, стебли многих кактусов. В ботанике часто встречаются радиально симметрично построенные цветы.</a:t>
            </a:r>
          </a:p>
          <a:p>
            <a:r>
              <a:rPr lang="ru-RU" sz="1600" i="1" dirty="0">
                <a:solidFill>
                  <a:schemeClr val="accent1">
                    <a:lumMod val="50000"/>
                  </a:schemeClr>
                </a:solidFill>
              </a:rPr>
              <a:t>Особенно красивой и завораживающей является осевая симметрия, наблюдаемая у растений, этот результат осевой симметрии достигается при повороте абсолютно одинаковых элементов, размещенных вокруг одного центра. </a:t>
            </a:r>
            <a:endParaRPr lang="ru-RU" sz="1600" dirty="0">
              <a:solidFill>
                <a:schemeClr val="accent1">
                  <a:lumMod val="50000"/>
                </a:schemeClr>
              </a:solidFill>
            </a:endParaRPr>
          </a:p>
        </p:txBody>
      </p:sp>
      <p:pic>
        <p:nvPicPr>
          <p:cNvPr id="6" name="Рисунок 5" descr="ÐÑÐ¸ÑÐ¾Ð´Ð½Ð°Ñ ÑÐ¸Ð¼Ð¼ÐµÑÑÐ¸Ñ"/>
          <p:cNvPicPr/>
          <p:nvPr/>
        </p:nvPicPr>
        <p:blipFill>
          <a:blip r:embed="rId2" cstate="email">
            <a:extLst>
              <a:ext uri="{28A0092B-C50C-407E-A947-70E740481C1C}">
                <a14:useLocalDpi xmlns:a14="http://schemas.microsoft.com/office/drawing/2010/main"/>
              </a:ext>
            </a:extLst>
          </a:blip>
          <a:srcRect/>
          <a:stretch>
            <a:fillRect/>
          </a:stretch>
        </p:blipFill>
        <p:spPr bwMode="auto">
          <a:xfrm>
            <a:off x="5279744" y="1556792"/>
            <a:ext cx="3864255" cy="2971800"/>
          </a:xfrm>
          <a:prstGeom prst="rect">
            <a:avLst/>
          </a:prstGeom>
          <a:noFill/>
          <a:ln>
            <a:noFill/>
          </a:ln>
        </p:spPr>
      </p:pic>
      <p:pic>
        <p:nvPicPr>
          <p:cNvPr id="8" name="Рисунок 7" descr="https://econet.ru/uploads/pictures/108028/original_simmetrichnaya-forma-u-rasteniy-6__econet_ru.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5292080" y="4437112"/>
            <a:ext cx="3851919" cy="237626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5"/>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70000">
              <a:srgbClr val="99CC00"/>
            </a:gs>
            <a:gs pos="0">
              <a:schemeClr val="bg2">
                <a:tint val="40000"/>
                <a:satMod val="350000"/>
              </a:schemeClr>
            </a:gs>
            <a:gs pos="65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507288" cy="796908"/>
          </a:xfrm>
          <a:solidFill>
            <a:srgbClr val="ABF3C3"/>
          </a:solidFill>
        </p:spPr>
        <p:txBody>
          <a:bodyPr/>
          <a:lstStyle/>
          <a:p>
            <a:r>
              <a:rPr lang="ru-RU" b="1" dirty="0" smtClean="0">
                <a:solidFill>
                  <a:srgbClr val="00B050"/>
                </a:solidFill>
                <a:latin typeface="+mn-lt"/>
                <a:ea typeface="+mn-ea"/>
                <a:cs typeface="+mn-cs"/>
              </a:rPr>
              <a:t>Симметрия в мире животных</a:t>
            </a:r>
            <a:endParaRPr lang="ru-RU" b="1" dirty="0">
              <a:solidFill>
                <a:srgbClr val="00B050"/>
              </a:solidFill>
              <a:latin typeface="+mn-lt"/>
              <a:ea typeface="+mn-ea"/>
              <a:cs typeface="+mn-cs"/>
            </a:endParaRPr>
          </a:p>
        </p:txBody>
      </p:sp>
      <p:sp>
        <p:nvSpPr>
          <p:cNvPr id="3" name="Прямоугольник 2"/>
          <p:cNvSpPr/>
          <p:nvPr/>
        </p:nvSpPr>
        <p:spPr>
          <a:xfrm>
            <a:off x="0" y="1124743"/>
            <a:ext cx="9036496" cy="3077766"/>
          </a:xfrm>
          <a:prstGeom prst="rect">
            <a:avLst/>
          </a:prstGeom>
          <a:solidFill>
            <a:srgbClr val="FFC000"/>
          </a:solidFill>
        </p:spPr>
        <p:txBody>
          <a:bodyPr wrap="square">
            <a:spAutoFit/>
          </a:bodyPr>
          <a:lstStyle/>
          <a:p>
            <a:endParaRPr lang="ru-RU" b="1" dirty="0" smtClean="0"/>
          </a:p>
          <a:p>
            <a:r>
              <a:rPr lang="ru-RU" sz="1600" i="1" dirty="0">
                <a:solidFill>
                  <a:srgbClr val="00B050"/>
                </a:solidFill>
              </a:rPr>
              <a:t>Внимательное наблюдение обнаруживает, что основу красоты многих форм, созданных природой, составляет симметрия, точнее, все её виды - от простейших до самых сложных. Симметрия в строение животных - почти общее явление, хотя почти всегда встречаются исключения из общего правила.</a:t>
            </a:r>
          </a:p>
          <a:p>
            <a:r>
              <a:rPr lang="ru-RU" sz="1600" i="1" dirty="0">
                <a:solidFill>
                  <a:srgbClr val="00B050"/>
                </a:solidFill>
              </a:rPr>
              <a:t>Под симметрией у животных понимают соответствие в размерах, форме и очертаниях, а также относительное расположение частей тела, находящихся на противоположных сторонах разделяющей линии. Строение тела многих многоклеточных организмов отражает определённые формы симметрии, такие как радиальную (лучевая) или билатеральную (двусторонняя), которые являются основными типами симметрии. Кстати, склонность к регенерации (восстановление) зависит от типа симметрии </a:t>
            </a:r>
            <a:r>
              <a:rPr lang="ru-RU" sz="1600" i="1" dirty="0" smtClean="0">
                <a:solidFill>
                  <a:srgbClr val="00B050"/>
                </a:solidFill>
              </a:rPr>
              <a:t>животного.</a:t>
            </a:r>
            <a:endParaRPr lang="ru-RU" sz="1600" i="1" dirty="0">
              <a:solidFill>
                <a:srgbClr val="00B050"/>
              </a:solidFill>
            </a:endParaRPr>
          </a:p>
        </p:txBody>
      </p:sp>
      <p:pic>
        <p:nvPicPr>
          <p:cNvPr id="7" name="Рисунок 6" descr="http://5klass.net/datas/matematika/Svojstva-osevoj-simmetrii/0023-023-Simmetrija-v-zhivotnom-mire.jpg"/>
          <p:cNvPicPr/>
          <p:nvPr/>
        </p:nvPicPr>
        <p:blipFill rotWithShape="1">
          <a:blip r:embed="rId2" cstate="email">
            <a:extLst>
              <a:ext uri="{28A0092B-C50C-407E-A947-70E740481C1C}">
                <a14:useLocalDpi xmlns:a14="http://schemas.microsoft.com/office/drawing/2010/main"/>
              </a:ext>
            </a:extLst>
          </a:blip>
          <a:srcRect r="-1282"/>
          <a:stretch/>
        </p:blipFill>
        <p:spPr bwMode="auto">
          <a:xfrm>
            <a:off x="1835696" y="4202509"/>
            <a:ext cx="5610225" cy="2642095"/>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74560">
              <a:srgbClr val="FF9966"/>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507288" cy="706090"/>
          </a:xfrm>
        </p:spPr>
        <p:txBody>
          <a:bodyPr/>
          <a:lstStyle/>
          <a:p>
            <a:r>
              <a:rPr lang="ru-RU" b="1" dirty="0" smtClean="0">
                <a:solidFill>
                  <a:srgbClr val="FFFF00"/>
                </a:solidFill>
              </a:rPr>
              <a:t>Симметрия в архитектуре</a:t>
            </a:r>
            <a:endParaRPr lang="ru-RU" dirty="0">
              <a:solidFill>
                <a:srgbClr val="FFFF00"/>
              </a:solidFill>
            </a:endParaRPr>
          </a:p>
        </p:txBody>
      </p:sp>
      <p:sp>
        <p:nvSpPr>
          <p:cNvPr id="3" name="Прямоугольник 2"/>
          <p:cNvSpPr/>
          <p:nvPr/>
        </p:nvSpPr>
        <p:spPr>
          <a:xfrm>
            <a:off x="0" y="980728"/>
            <a:ext cx="9144000" cy="2062103"/>
          </a:xfrm>
          <a:prstGeom prst="rect">
            <a:avLst/>
          </a:prstGeom>
          <a:solidFill>
            <a:srgbClr val="FFC000"/>
          </a:solidFill>
        </p:spPr>
        <p:txBody>
          <a:bodyPr wrap="square">
            <a:spAutoFit/>
          </a:bodyPr>
          <a:lstStyle/>
          <a:p>
            <a:r>
              <a:rPr lang="ru-RU" sz="1600" i="1" dirty="0"/>
              <a:t>Симметрия в архитектуре является мощным инструментом эмоционального восприятия города на плоскости, местности. Данное понятие проходит сквозь многовековой период человеческого творчества, противостоит хаосу, разрухе. Она – гарант уравновешенности, упорядоченности. Симметричность вездесуща, разнообразна. Для создания определенной атмосферы, зодчие используют множество приемов: </a:t>
            </a:r>
            <a:r>
              <a:rPr lang="ru-RU" sz="1600" i="1" dirty="0" err="1"/>
              <a:t>криволинейность</a:t>
            </a:r>
            <a:r>
              <a:rPr lang="ru-RU" sz="1600" i="1" dirty="0"/>
              <a:t>, чередование пространств, сочетание различных объемов. Самым сильным является использование одинаковых фрагментов, плоскостей. Здания получаются уравновешенными, понятными, простыми для интуитивного восприятия. </a:t>
            </a:r>
            <a:endParaRPr lang="ru-RU" sz="1600" dirty="0"/>
          </a:p>
        </p:txBody>
      </p:sp>
      <p:pic>
        <p:nvPicPr>
          <p:cNvPr id="7" name="Рисунок 6" descr="hello_html_m52d913b.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16184" y="3042831"/>
            <a:ext cx="4195776" cy="3824630"/>
          </a:xfrm>
          <a:prstGeom prst="rect">
            <a:avLst/>
          </a:prstGeom>
          <a:noFill/>
          <a:ln>
            <a:noFill/>
          </a:ln>
        </p:spPr>
      </p:pic>
      <p:pic>
        <p:nvPicPr>
          <p:cNvPr id="8" name="Рисунок 7" descr="http://900igr.net/datai/mkhk/Simmetrija-v-arkhitekture/0007-017-Simmetrija-v-arkhitekture.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0032" y="3042831"/>
            <a:ext cx="4276285" cy="382463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3" presetClass="exit" presetSubtype="32" fill="hold" grpId="0" nodeType="clickEffect">
                                  <p:stCondLst>
                                    <p:cond delay="0"/>
                                  </p:stCondLst>
                                  <p:childTnLst>
                                    <p:anim calcmode="lin" valueType="num">
                                      <p:cBhvr>
                                        <p:cTn id="12" dur="500"/>
                                        <p:tgtEl>
                                          <p:spTgt spid="3"/>
                                        </p:tgtEl>
                                        <p:attrNameLst>
                                          <p:attrName>ppt_w</p:attrName>
                                        </p:attrNameLst>
                                      </p:cBhvr>
                                      <p:tavLst>
                                        <p:tav tm="0">
                                          <p:val>
                                            <p:strVal val="ppt_w"/>
                                          </p:val>
                                        </p:tav>
                                        <p:tav tm="100000">
                                          <p:val>
                                            <p:fltVal val="0"/>
                                          </p:val>
                                        </p:tav>
                                      </p:tavLst>
                                    </p:anim>
                                    <p:anim calcmode="lin" valueType="num">
                                      <p:cBhvr>
                                        <p:cTn id="13" dur="500"/>
                                        <p:tgtEl>
                                          <p:spTgt spid="3"/>
                                        </p:tgtEl>
                                        <p:attrNameLst>
                                          <p:attrName>ppt_h</p:attrName>
                                        </p:attrNameLst>
                                      </p:cBhvr>
                                      <p:tavLst>
                                        <p:tav tm="0">
                                          <p:val>
                                            <p:strVal val="ppt_h"/>
                                          </p:val>
                                        </p:tav>
                                        <p:tav tm="100000">
                                          <p:val>
                                            <p:fltVal val="0"/>
                                          </p:val>
                                        </p:tav>
                                      </p:tavLst>
                                    </p:anim>
                                    <p:animEffect transition="out" filter="fade">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285720" y="0"/>
            <a:ext cx="8229600" cy="1143000"/>
          </a:xfrm>
        </p:spPr>
        <p:txBody>
          <a:bodyPr/>
          <a:lstStyle/>
          <a:p>
            <a:r>
              <a:rPr lang="ru-RU" sz="3200" i="1" dirty="0">
                <a:solidFill>
                  <a:schemeClr val="accent2">
                    <a:lumMod val="50000"/>
                  </a:schemeClr>
                </a:solidFill>
                <a:hlinkClick r:id="rId2" tooltip="18.slide18"/>
              </a:rPr>
              <a:t>Человек – существо</a:t>
            </a:r>
            <a:r>
              <a:rPr lang="ru-RU" sz="3200" b="1" i="1" dirty="0">
                <a:solidFill>
                  <a:schemeClr val="accent2">
                    <a:lumMod val="50000"/>
                  </a:schemeClr>
                </a:solidFill>
              </a:rPr>
              <a:t> симметричное</a:t>
            </a:r>
            <a:r>
              <a:rPr lang="ru-RU" sz="3200" b="1" i="1" dirty="0" smtClean="0">
                <a:solidFill>
                  <a:schemeClr val="accent2">
                    <a:lumMod val="50000"/>
                  </a:schemeClr>
                </a:solidFill>
              </a:rPr>
              <a:t>? </a:t>
            </a:r>
            <a:endParaRPr lang="ru-RU" sz="3200" i="1" dirty="0">
              <a:solidFill>
                <a:schemeClr val="accent2">
                  <a:lumMod val="50000"/>
                </a:schemeClr>
              </a:solidFill>
            </a:endParaRPr>
          </a:p>
        </p:txBody>
      </p:sp>
      <p:sp>
        <p:nvSpPr>
          <p:cNvPr id="3" name="Прямоугольник 2"/>
          <p:cNvSpPr/>
          <p:nvPr/>
        </p:nvSpPr>
        <p:spPr>
          <a:xfrm>
            <a:off x="0" y="908720"/>
            <a:ext cx="5436096" cy="5970865"/>
          </a:xfrm>
          <a:prstGeom prst="rect">
            <a:avLst/>
          </a:prstGeom>
          <a:solidFill>
            <a:srgbClr val="CCCCFF"/>
          </a:solidFill>
        </p:spPr>
        <p:txBody>
          <a:bodyPr wrap="square">
            <a:spAutoFit/>
          </a:bodyPr>
          <a:lstStyle/>
          <a:p>
            <a:endParaRPr lang="ru-RU" sz="2000" dirty="0" smtClean="0"/>
          </a:p>
          <a:p>
            <a:r>
              <a:rPr lang="ru-RU" i="1" dirty="0"/>
              <a:t>Никто не усомнится, что внешне человек построен симметрично: левой руке всегда соответствует правая и обе руки совершенно одинаковы. Но сходство между нашими руками, ушами, глазами и другими частями тела такое же, как между предметом и его отражением в зеркале.</a:t>
            </a:r>
          </a:p>
          <a:p>
            <a:r>
              <a:rPr lang="ru-RU" i="1" dirty="0">
                <a:hlinkClick r:id="rId3" tooltip="19.slide19"/>
              </a:rPr>
              <a:t>Многочисленные измерения</a:t>
            </a:r>
            <a:r>
              <a:rPr lang="ru-RU" i="1" dirty="0"/>
              <a:t> параметров лица у мужчин и женщин показали, что правая его половина по сравнению с левой, имеет более выраженные поперечные размеры, что придает лицу более грубые черты, присущие мужскому полу. Левая половина лица имеет более выраженные продольные размеры, что придает ему плавность линий и женственность. Этот факт объясняет преимущественное желание лиц женского пола позировать перед художниками левой стороной лица, а лиц мужского пола — правой.</a:t>
            </a:r>
          </a:p>
          <a:p>
            <a:endParaRPr lang="ru-RU" sz="2000" b="1" dirty="0"/>
          </a:p>
        </p:txBody>
      </p:sp>
      <p:pic>
        <p:nvPicPr>
          <p:cNvPr id="7" name="Рисунок 6" descr="http://www.dergunova-ev.ru/media/blog/pages/28/17-1a.jpg"/>
          <p:cNvPicPr/>
          <p:nvPr/>
        </p:nvPicPr>
        <p:blipFill>
          <a:blip r:embed="rId4">
            <a:extLst>
              <a:ext uri="{28A0092B-C50C-407E-A947-70E740481C1C}">
                <a14:useLocalDpi xmlns:a14="http://schemas.microsoft.com/office/drawing/2010/main"/>
              </a:ext>
            </a:extLst>
          </a:blip>
          <a:srcRect/>
          <a:stretch>
            <a:fillRect/>
          </a:stretch>
        </p:blipFill>
        <p:spPr bwMode="auto">
          <a:xfrm>
            <a:off x="5436096" y="1628800"/>
            <a:ext cx="3707904" cy="403244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3000"/>
                            </p:stCondLst>
                            <p:childTnLst>
                              <p:par>
                                <p:cTn id="10" presetID="16" presetClass="entr" presetSubtype="2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Horizontal)">
                                      <p:cBhvr>
                                        <p:cTn id="12"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79000">
              <a:schemeClr val="accent2">
                <a:lumMod val="20000"/>
                <a:lumOff val="80000"/>
              </a:schemeClr>
            </a:gs>
            <a:gs pos="37000">
              <a:schemeClr val="bg2">
                <a:tint val="40000"/>
                <a:satMod val="350000"/>
              </a:schemeClr>
            </a:gs>
            <a:gs pos="43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rgbClr val="00B0F0"/>
                </a:solidFill>
              </a:rPr>
              <a:t>Симметрия Земли как планеты</a:t>
            </a:r>
            <a:endParaRPr lang="ru-RU" dirty="0">
              <a:solidFill>
                <a:srgbClr val="00B0F0"/>
              </a:solidFill>
            </a:endParaRPr>
          </a:p>
        </p:txBody>
      </p:sp>
      <p:sp>
        <p:nvSpPr>
          <p:cNvPr id="3" name="Объект 2"/>
          <p:cNvSpPr>
            <a:spLocks noGrp="1"/>
          </p:cNvSpPr>
          <p:nvPr>
            <p:ph idx="1"/>
          </p:nvPr>
        </p:nvSpPr>
        <p:spPr>
          <a:xfrm>
            <a:off x="0" y="1600200"/>
            <a:ext cx="5292080" cy="5141167"/>
          </a:xfrm>
        </p:spPr>
        <p:style>
          <a:lnRef idx="1">
            <a:schemeClr val="accent5"/>
          </a:lnRef>
          <a:fillRef idx="2">
            <a:schemeClr val="accent5"/>
          </a:fillRef>
          <a:effectRef idx="1">
            <a:schemeClr val="accent5"/>
          </a:effectRef>
          <a:fontRef idx="minor">
            <a:schemeClr val="dk1"/>
          </a:fontRef>
        </p:style>
        <p:txBody>
          <a:bodyPr/>
          <a:lstStyle/>
          <a:p>
            <a:pPr marL="0" indent="0" algn="ctr">
              <a:buNone/>
            </a:pPr>
            <a:r>
              <a:rPr lang="ru-RU" sz="1600" i="1" dirty="0">
                <a:solidFill>
                  <a:schemeClr val="accent2">
                    <a:lumMod val="75000"/>
                  </a:schemeClr>
                </a:solidFill>
              </a:rPr>
              <a:t>Весь космос и вселенная, по-видимому, обладают сферической симметрией. У сферы бесконечное количество совмещений при её вращении. Основные действующие силы – это гравитационное притяжение и противоположная сила вызвана вращением. Солнце обладает сферической симметрией и является одной из двухсот миллиардов звезд галактики Млечный путь. Солнце находится на краю галактики на расстоянии 30 000 св. лет от центра. За пределами нашей галактики присутствуют другие не менее, а иногда более грандиозные звездные скопления. </a:t>
            </a:r>
            <a:endParaRPr lang="ru-RU" sz="1600" i="1" dirty="0" smtClean="0">
              <a:solidFill>
                <a:schemeClr val="accent2">
                  <a:lumMod val="75000"/>
                </a:schemeClr>
              </a:solidFill>
            </a:endParaRPr>
          </a:p>
          <a:p>
            <a:pPr marL="0" indent="0" algn="ctr">
              <a:buNone/>
            </a:pPr>
            <a:r>
              <a:rPr lang="ru-RU" sz="1600" b="1" i="1" dirty="0">
                <a:solidFill>
                  <a:srgbClr val="7030A0"/>
                </a:solidFill>
              </a:rPr>
              <a:t>Можно сделать вывод. Земной шар, так же как и любое реальное тело, характеризуется различной симметрией в зависимости от изучаемых свойств и явлений.</a:t>
            </a:r>
          </a:p>
          <a:p>
            <a:pPr marL="0" indent="0" algn="ctr">
              <a:buNone/>
            </a:pPr>
            <a:endParaRPr lang="ru-RU" sz="1600" dirty="0">
              <a:solidFill>
                <a:srgbClr val="7030A0"/>
              </a:solidFill>
            </a:endParaRPr>
          </a:p>
        </p:txBody>
      </p:sp>
      <p:pic>
        <p:nvPicPr>
          <p:cNvPr id="2050" name="Picture 2" descr="http://www.messagetoeagle.com/images/lares0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55568" y="1628800"/>
            <a:ext cx="3888432"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3196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75400">
              <a:schemeClr val="accent1">
                <a:lumMod val="50000"/>
              </a:schemeClr>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20080"/>
          </a:xfrm>
        </p:spPr>
        <p:txBody>
          <a:bodyPr/>
          <a:lstStyle/>
          <a:p>
            <a:r>
              <a:rPr lang="ru-RU" b="1" i="1" dirty="0" smtClean="0">
                <a:solidFill>
                  <a:schemeClr val="accent1">
                    <a:lumMod val="50000"/>
                  </a:schemeClr>
                </a:solidFill>
                <a:latin typeface="Arial Black" pitchFamily="34" charset="0"/>
              </a:rPr>
              <a:t>ВЫВОД:</a:t>
            </a:r>
            <a:endParaRPr lang="ru-RU" b="1" i="1" dirty="0">
              <a:solidFill>
                <a:schemeClr val="accent1">
                  <a:lumMod val="50000"/>
                </a:schemeClr>
              </a:solidFill>
              <a:latin typeface="Arial Black" pitchFamily="34" charset="0"/>
            </a:endParaRPr>
          </a:p>
        </p:txBody>
      </p:sp>
      <p:sp>
        <p:nvSpPr>
          <p:cNvPr id="3" name="Объект 2"/>
          <p:cNvSpPr>
            <a:spLocks noGrp="1"/>
          </p:cNvSpPr>
          <p:nvPr>
            <p:ph idx="1"/>
          </p:nvPr>
        </p:nvSpPr>
        <p:spPr>
          <a:xfrm>
            <a:off x="457200" y="836713"/>
            <a:ext cx="8229600" cy="3240359"/>
          </a:xfrm>
          <a:effectLst>
            <a:innerShdw blurRad="63500" dist="50800" dir="13500000">
              <a:prstClr val="black">
                <a:alpha val="50000"/>
              </a:prstClr>
            </a:innerShdw>
          </a:effectLst>
        </p:spPr>
        <p:txBody>
          <a:bodyPr/>
          <a:lstStyle/>
          <a:p>
            <a:r>
              <a:rPr lang="ru-RU" sz="1600" b="1" i="1" dirty="0">
                <a:solidFill>
                  <a:schemeClr val="accent6"/>
                </a:solidFill>
                <a:effectLst>
                  <a:outerShdw blurRad="38100" dist="38100" dir="2700000" algn="tl">
                    <a:srgbClr val="000000">
                      <a:alpha val="43137"/>
                    </a:srgbClr>
                  </a:outerShdw>
                </a:effectLst>
              </a:rPr>
              <a:t>Работая над проектом, я узнал, что симметрия это не только алгебра и геометрия, она имеет широкое распространение во многих сферах жизни человека: музыка, живопись, архитектура, скульптура.</a:t>
            </a:r>
            <a:endParaRPr lang="ru-RU" sz="1600" i="1" dirty="0">
              <a:solidFill>
                <a:schemeClr val="accent6"/>
              </a:solidFill>
              <a:effectLst>
                <a:outerShdw blurRad="38100" dist="38100" dir="2700000" algn="tl">
                  <a:srgbClr val="000000">
                    <a:alpha val="43137"/>
                  </a:srgbClr>
                </a:outerShdw>
              </a:effectLst>
            </a:endParaRPr>
          </a:p>
          <a:p>
            <a:r>
              <a:rPr lang="ru-RU" sz="1600" b="1" i="1" dirty="0" smtClean="0">
                <a:solidFill>
                  <a:schemeClr val="accent6"/>
                </a:solidFill>
                <a:effectLst>
                  <a:outerShdw blurRad="38100" dist="38100" dir="2700000" algn="tl">
                    <a:srgbClr val="000000">
                      <a:alpha val="43137"/>
                    </a:srgbClr>
                  </a:outerShdw>
                </a:effectLst>
              </a:rPr>
              <a:t>Объяснение </a:t>
            </a:r>
            <a:r>
              <a:rPr lang="ru-RU" sz="1600" b="1" i="1" dirty="0">
                <a:solidFill>
                  <a:schemeClr val="accent6"/>
                </a:solidFill>
                <a:effectLst>
                  <a:outerShdw blurRad="38100" dist="38100" dir="2700000" algn="tl">
                    <a:srgbClr val="000000">
                      <a:alpha val="43137"/>
                    </a:srgbClr>
                  </a:outerShdw>
                </a:effectLst>
              </a:rPr>
              <a:t>законов симметрии важно для понимания красоты, гармонии, жизни</a:t>
            </a:r>
            <a:r>
              <a:rPr lang="ru-RU" sz="1600" b="1" i="1" dirty="0" smtClean="0">
                <a:solidFill>
                  <a:schemeClr val="accent6"/>
                </a:solidFill>
                <a:effectLst>
                  <a:outerShdw blurRad="38100" dist="38100" dir="2700000" algn="tl">
                    <a:srgbClr val="000000">
                      <a:alpha val="43137"/>
                    </a:srgbClr>
                  </a:outerShdw>
                </a:effectLst>
              </a:rPr>
              <a:t>. Принципы </a:t>
            </a:r>
            <a:r>
              <a:rPr lang="ru-RU" sz="1600" b="1" i="1" dirty="0">
                <a:solidFill>
                  <a:schemeClr val="accent6"/>
                </a:solidFill>
                <a:effectLst>
                  <a:outerShdw blurRad="38100" dist="38100" dir="2700000" algn="tl">
                    <a:srgbClr val="000000">
                      <a:alpha val="43137"/>
                    </a:srgbClr>
                  </a:outerShdw>
                </a:effectLst>
              </a:rPr>
              <a:t>симметрии играют важную роль в физике и математике, химии и биологии, технике и архитектуре, живописи и скульптуре, поэзии и музыке. Законы природы, управляющие неисчерпаемой в своем многообразии картиной явлений, в свою очередь также подчиняются принципам симметрии.</a:t>
            </a:r>
            <a:endParaRPr lang="ru-RU" sz="1600" i="1" dirty="0">
              <a:solidFill>
                <a:schemeClr val="accent6"/>
              </a:solidFill>
              <a:effectLst>
                <a:outerShdw blurRad="38100" dist="38100" dir="2700000" algn="tl">
                  <a:srgbClr val="000000">
                    <a:alpha val="43137"/>
                  </a:srgbClr>
                </a:outerShdw>
              </a:effectLst>
            </a:endParaRPr>
          </a:p>
          <a:p>
            <a:r>
              <a:rPr lang="ru-RU" sz="1600" b="1" i="1" dirty="0">
                <a:solidFill>
                  <a:schemeClr val="accent6"/>
                </a:solidFill>
                <a:effectLst>
                  <a:outerShdw blurRad="38100" dist="38100" dir="2700000" algn="tl">
                    <a:srgbClr val="000000">
                      <a:alpha val="43137"/>
                    </a:srgbClr>
                  </a:outerShdw>
                </a:effectLst>
              </a:rPr>
              <a:t>Не смотря на сложность и многообразие терминов связанных с симметрией в различных её проявлениях, несомненно одно, - мир симметричен!</a:t>
            </a:r>
            <a:endParaRPr lang="ru-RU" sz="1600" i="1" dirty="0">
              <a:solidFill>
                <a:schemeClr val="accent6"/>
              </a:solidFill>
              <a:effectLst>
                <a:outerShdw blurRad="38100" dist="38100" dir="2700000" algn="tl">
                  <a:srgbClr val="000000">
                    <a:alpha val="43137"/>
                  </a:srgbClr>
                </a:outerShdw>
              </a:effectLst>
            </a:endParaRPr>
          </a:p>
        </p:txBody>
      </p:sp>
      <p:pic>
        <p:nvPicPr>
          <p:cNvPr id="3074" name="Picture 2" descr="https://images.wallpaperscraft.ru/image/uzory_perya_linii_simmetriya_28278_1680x105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933056"/>
            <a:ext cx="9144000" cy="2924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3552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116632"/>
            <a:ext cx="9144000" cy="1143000"/>
          </a:xfrm>
        </p:spPr>
        <p:style>
          <a:lnRef idx="0">
            <a:scrgbClr r="0" g="0" b="0"/>
          </a:lnRef>
          <a:fillRef idx="1003">
            <a:schemeClr val="lt1"/>
          </a:fillRef>
          <a:effectRef idx="0">
            <a:scrgbClr r="0" g="0" b="0"/>
          </a:effectRef>
          <a:fontRef idx="major"/>
        </p:style>
        <p:txBody>
          <a:bodyPr/>
          <a:lstStyle/>
          <a:p>
            <a:r>
              <a:rPr lang="ru-RU" sz="3200" b="1" dirty="0" smtClean="0">
                <a:solidFill>
                  <a:srgbClr val="0070C0"/>
                </a:solidFill>
              </a:rPr>
              <a:t>СПАСИБО ЗА ВНИМАНИЕ !</a:t>
            </a:r>
            <a:endParaRPr lang="ru-RU" sz="3200" dirty="0">
              <a:solidFill>
                <a:srgbClr val="0070C0"/>
              </a:solidFill>
            </a:endParaRPr>
          </a:p>
        </p:txBody>
      </p:sp>
      <p:pic>
        <p:nvPicPr>
          <p:cNvPr id="4098" name="Picture 2" descr="https://ae01.alicdn.com/kf/HTB1mMPwlxHI8KJjy1zbq6yxdpXaL/DIY-3D-abstract-spiral-waves-Ar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971" y="1268760"/>
            <a:ext cx="4379501" cy="365192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mobilmusic.ru/mfile/91/87/8e/139562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91472" y="1256185"/>
            <a:ext cx="4752528" cy="366449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s://img3.akspic.ru/image/7303-simmetriya-fraktalnoe_iskusstvo-figura-shrift-svet-1920x120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1971" y="4920680"/>
            <a:ext cx="9132029" cy="19373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55840">
              <a:schemeClr val="accent1">
                <a:lumMod val="50000"/>
              </a:schemeClr>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714348" y="285729"/>
            <a:ext cx="5903913" cy="622991"/>
          </a:xfrm>
          <a:prstGeom prst="rect">
            <a:avLst/>
          </a:prstGeom>
          <a:solidFill>
            <a:schemeClr val="bg1"/>
          </a:solidFill>
          <a:ln w="9525" algn="ctr">
            <a:noFill/>
            <a:miter lim="800000"/>
            <a:headEnd/>
            <a:tailEnd/>
          </a:ln>
          <a:effectLst/>
        </p:spPr>
        <p:txBody>
          <a:bodyPr wrap="none" anchor="ctr"/>
          <a:lstStyle/>
          <a:p>
            <a:r>
              <a:rPr lang="ru-RU" sz="3600" b="1" dirty="0" smtClean="0">
                <a:solidFill>
                  <a:schemeClr val="accent2"/>
                </a:solidFill>
              </a:rPr>
              <a:t>АКТУАЛЬНОСТЬ</a:t>
            </a:r>
            <a:endParaRPr lang="ru-RU" sz="3600" b="1" dirty="0">
              <a:solidFill>
                <a:schemeClr val="accent2"/>
              </a:solidFill>
            </a:endParaRPr>
          </a:p>
        </p:txBody>
      </p:sp>
      <p:sp>
        <p:nvSpPr>
          <p:cNvPr id="5" name="Прямоугольник 4"/>
          <p:cNvSpPr/>
          <p:nvPr/>
        </p:nvSpPr>
        <p:spPr>
          <a:xfrm>
            <a:off x="214282" y="980728"/>
            <a:ext cx="5653862" cy="2554545"/>
          </a:xfrm>
          <a:prstGeom prst="rect">
            <a:avLst/>
          </a:prstGeom>
          <a:solidFill>
            <a:srgbClr val="9999FF"/>
          </a:solidFill>
        </p:spPr>
        <p:txBody>
          <a:bodyPr wrap="square">
            <a:spAutoFit/>
          </a:bodyPr>
          <a:lstStyle/>
          <a:p>
            <a:r>
              <a:rPr lang="ru-RU" sz="1600" b="1" i="1" dirty="0"/>
              <a:t>Симметрия окружает нас повсюду. Люди давно обратили внимание на правильность формы кристаллов, цветов, пчелиных сот и других естественных объектов и воспроизводили эту пропорциональность в произведениях искусства, в создаваемых ими предметах, через понятие симметрии. При ближайшем рассмотрении в каждой симметрии обнаруживается маленький изъян - приблизительная симметрия. Это является сегодня одной из научных загадок.</a:t>
            </a:r>
            <a:endParaRPr lang="ru-RU" sz="1600" i="1" dirty="0"/>
          </a:p>
        </p:txBody>
      </p:sp>
      <p:pic>
        <p:nvPicPr>
          <p:cNvPr id="6" name="Рисунок 5" descr="http://player.myshared.ru/6/618763/slides/slide_13.jpg"/>
          <p:cNvPicPr/>
          <p:nvPr/>
        </p:nvPicPr>
        <p:blipFill rotWithShape="1">
          <a:blip r:embed="rId3" cstate="email">
            <a:extLst>
              <a:ext uri="{28A0092B-C50C-407E-A947-70E740481C1C}">
                <a14:useLocalDpi xmlns:a14="http://schemas.microsoft.com/office/drawing/2010/main"/>
              </a:ext>
            </a:extLst>
          </a:blip>
          <a:srcRect/>
          <a:stretch/>
        </p:blipFill>
        <p:spPr bwMode="auto">
          <a:xfrm>
            <a:off x="5868144" y="1027256"/>
            <a:ext cx="3096344" cy="5498088"/>
          </a:xfrm>
          <a:prstGeom prst="rect">
            <a:avLst/>
          </a:prstGeom>
          <a:noFill/>
          <a:ln>
            <a:noFill/>
          </a:ln>
          <a:extLst>
            <a:ext uri="{53640926-AAD7-44D8-BBD7-CCE9431645EC}">
              <a14:shadowObscured xmlns:a14="http://schemas.microsoft.com/office/drawing/2010/main"/>
            </a:ext>
          </a:extLst>
        </p:spPr>
      </p:pic>
      <p:pic>
        <p:nvPicPr>
          <p:cNvPr id="7" name="Рисунок 6" descr="http://player.myshared.ru/6/618763/slides/slide_3.jpg"/>
          <p:cNvPicPr/>
          <p:nvPr/>
        </p:nvPicPr>
        <p:blipFill rotWithShape="1">
          <a:blip r:embed="rId4" cstate="email">
            <a:extLst>
              <a:ext uri="{28A0092B-C50C-407E-A947-70E740481C1C}">
                <a14:useLocalDpi xmlns:a14="http://schemas.microsoft.com/office/drawing/2010/main"/>
              </a:ext>
            </a:extLst>
          </a:blip>
          <a:srcRect/>
          <a:stretch/>
        </p:blipFill>
        <p:spPr bwMode="auto">
          <a:xfrm>
            <a:off x="1115616" y="3792922"/>
            <a:ext cx="4104456" cy="2732422"/>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1000" fill="hold"/>
                                        <p:tgtEl>
                                          <p:spTgt spid="11268"/>
                                        </p:tgtEl>
                                        <p:attrNameLst>
                                          <p:attrName>ppt_x</p:attrName>
                                        </p:attrNameLst>
                                      </p:cBhvr>
                                      <p:tavLst>
                                        <p:tav tm="0">
                                          <p:val>
                                            <p:strVal val="#ppt_x-.2"/>
                                          </p:val>
                                        </p:tav>
                                        <p:tav tm="100000">
                                          <p:val>
                                            <p:strVal val="#ppt_x"/>
                                          </p:val>
                                        </p:tav>
                                      </p:tavLst>
                                    </p:anim>
                                    <p:anim calcmode="lin" valueType="num">
                                      <p:cBhvr>
                                        <p:cTn id="8"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8"/>
                                        </p:tgtEl>
                                      </p:cBhvr>
                                    </p:animEffect>
                                  </p:childTnLst>
                                </p:cTn>
                              </p:par>
                            </p:childTnLst>
                          </p:cTn>
                        </p:par>
                        <p:par>
                          <p:cTn id="10" fill="hold">
                            <p:stCondLst>
                              <p:cond delay="1000"/>
                            </p:stCondLst>
                            <p:childTnLst>
                              <p:par>
                                <p:cTn id="11" presetID="1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plus(in)">
                                      <p:cBhvr>
                                        <p:cTn id="13"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53740">
              <a:srgbClr val="00B050"/>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1475656" y="476672"/>
            <a:ext cx="5903913" cy="911023"/>
          </a:xfrm>
          <a:prstGeom prst="rect">
            <a:avLst/>
          </a:prstGeom>
          <a:solidFill>
            <a:srgbClr val="00B050"/>
          </a:solidFill>
          <a:ln w="9525" algn="ctr">
            <a:noFill/>
            <a:miter lim="800000"/>
            <a:headEnd/>
            <a:tailEnd/>
          </a:ln>
          <a:effectLst>
            <a:glow rad="228600">
              <a:schemeClr val="accent2">
                <a:satMod val="175000"/>
                <a:alpha val="40000"/>
              </a:schemeClr>
            </a:glow>
          </a:effectLst>
        </p:spPr>
        <p:txBody>
          <a:bodyPr wrap="none" anchor="ctr"/>
          <a:lstStyle/>
          <a:p>
            <a:r>
              <a:rPr lang="ru-RU" sz="3600" b="1" dirty="0" smtClean="0">
                <a:solidFill>
                  <a:schemeClr val="accent2"/>
                </a:solidFill>
              </a:rPr>
              <a:t>ПОНЯТИЕ:</a:t>
            </a:r>
            <a:endParaRPr lang="ru-RU" sz="3600" b="1" dirty="0">
              <a:solidFill>
                <a:schemeClr val="accent2"/>
              </a:solidFill>
            </a:endParaRPr>
          </a:p>
        </p:txBody>
      </p:sp>
      <p:sp>
        <p:nvSpPr>
          <p:cNvPr id="6" name="TextBox 5"/>
          <p:cNvSpPr txBox="1"/>
          <p:nvPr/>
        </p:nvSpPr>
        <p:spPr>
          <a:xfrm>
            <a:off x="4499992" y="1484784"/>
            <a:ext cx="4536504" cy="3785652"/>
          </a:xfrm>
          <a:prstGeom prst="rect">
            <a:avLst/>
          </a:prstGeom>
          <a:solidFill>
            <a:srgbClr val="99CC00"/>
          </a:solidFill>
          <a:effectLst>
            <a:glow rad="228600">
              <a:schemeClr val="accent2">
                <a:satMod val="175000"/>
                <a:alpha val="40000"/>
              </a:schemeClr>
            </a:glow>
          </a:effectLst>
        </p:spPr>
        <p:txBody>
          <a:bodyPr wrap="square" rtlCol="0">
            <a:spAutoFit/>
          </a:bodyPr>
          <a:lstStyle/>
          <a:p>
            <a:r>
              <a:rPr lang="ru-RU" sz="2000" i="1" dirty="0">
                <a:cs typeface="Aharoni" pitchFamily="2" charset="-79"/>
              </a:rPr>
              <a:t>Термин «симметрия» в переводе с греческого означает соразмерность, пропорциональность, гармония. Как предполагают, ввел в обиход данный термин Пифагор (VI в. до н. э.), обозначив им пространственную закономерность в расположении одинаковых фигур или их частей. Он же определил отклонение от симметрии как асимметрию</a:t>
            </a:r>
            <a:r>
              <a:rPr lang="ru-RU" i="1" dirty="0"/>
              <a:t>.</a:t>
            </a:r>
          </a:p>
        </p:txBody>
      </p:sp>
      <p:pic>
        <p:nvPicPr>
          <p:cNvPr id="8" name="Рисунок 7" descr="http://uslide.ru/images/1/7904/960/img16.jpg"/>
          <p:cNvPicPr/>
          <p:nvPr/>
        </p:nvPicPr>
        <p:blipFill rotWithShape="1">
          <a:blip r:embed="rId2" cstate="email">
            <a:extLst>
              <a:ext uri="{28A0092B-C50C-407E-A947-70E740481C1C}">
                <a14:useLocalDpi xmlns:a14="http://schemas.microsoft.com/office/drawing/2010/main"/>
              </a:ext>
            </a:extLst>
          </a:blip>
          <a:srcRect/>
          <a:stretch/>
        </p:blipFill>
        <p:spPr bwMode="auto">
          <a:xfrm>
            <a:off x="395536" y="1988840"/>
            <a:ext cx="3895725" cy="432048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0955574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1000" fill="hold"/>
                                        <p:tgtEl>
                                          <p:spTgt spid="11268"/>
                                        </p:tgtEl>
                                        <p:attrNameLst>
                                          <p:attrName>ppt_x</p:attrName>
                                        </p:attrNameLst>
                                      </p:cBhvr>
                                      <p:tavLst>
                                        <p:tav tm="0">
                                          <p:val>
                                            <p:strVal val="#ppt_x-.2"/>
                                          </p:val>
                                        </p:tav>
                                        <p:tav tm="100000">
                                          <p:val>
                                            <p:strVal val="#ppt_x"/>
                                          </p:val>
                                        </p:tav>
                                      </p:tavLst>
                                    </p:anim>
                                    <p:anim calcmode="lin" valueType="num">
                                      <p:cBhvr>
                                        <p:cTn id="8"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75852">
              <a:schemeClr val="accent6">
                <a:lumMod val="20000"/>
                <a:lumOff val="80000"/>
              </a:schemeClr>
            </a:gs>
            <a:gs pos="53740">
              <a:srgbClr val="AFAFAF"/>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7158" y="142852"/>
            <a:ext cx="8229600" cy="909884"/>
          </a:xfrm>
        </p:spPr>
        <p:txBody>
          <a:bodyPr/>
          <a:lstStyle/>
          <a:p>
            <a:r>
              <a:rPr lang="ru-RU" b="1" dirty="0" smtClean="0">
                <a:solidFill>
                  <a:srgbClr val="0070C0"/>
                </a:solidFill>
              </a:rPr>
              <a:t>Центральная симметрия</a:t>
            </a:r>
            <a:endParaRPr lang="ru-RU" dirty="0">
              <a:solidFill>
                <a:srgbClr val="0070C0"/>
              </a:solidFill>
            </a:endParaRPr>
          </a:p>
        </p:txBody>
      </p:sp>
      <p:sp>
        <p:nvSpPr>
          <p:cNvPr id="7" name="Прямоугольник 6"/>
          <p:cNvSpPr/>
          <p:nvPr/>
        </p:nvSpPr>
        <p:spPr>
          <a:xfrm>
            <a:off x="4788024" y="1272237"/>
            <a:ext cx="3685976" cy="4801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ru-RU" b="1" i="1" dirty="0">
                <a:solidFill>
                  <a:schemeClr val="bg2">
                    <a:lumMod val="50000"/>
                  </a:schemeClr>
                </a:solidFill>
              </a:rPr>
              <a:t>Её ещё называют – поворотная симметрия. Данный вид симметрии характеризуется наличием центра симметрии – неподвижной точки (назовём эту точку «О»). Эта точка обладает определённым свойством, заключающемся в том, что при повороте на 180 градусов центрально симметричная фигура переходит сама в себя. Яркими примерами центрально симметричных фигур могут быть снежинки.</a:t>
            </a:r>
          </a:p>
        </p:txBody>
      </p:sp>
      <p:pic>
        <p:nvPicPr>
          <p:cNvPr id="5" name="Рисунок 4" descr="hello_html_mb35ed16.jpg"/>
          <p:cNvPicPr/>
          <p:nvPr/>
        </p:nvPicPr>
        <p:blipFill>
          <a:blip r:embed="rId2">
            <a:extLst>
              <a:ext uri="{28A0092B-C50C-407E-A947-70E740481C1C}">
                <a14:useLocalDpi xmlns:a14="http://schemas.microsoft.com/office/drawing/2010/main"/>
              </a:ext>
            </a:extLst>
          </a:blip>
          <a:srcRect/>
          <a:stretch>
            <a:fillRect/>
          </a:stretch>
        </p:blipFill>
        <p:spPr bwMode="auto">
          <a:xfrm>
            <a:off x="0" y="1485899"/>
            <a:ext cx="4644008" cy="458765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3000" fill="hold"/>
                                        <p:tgtEl>
                                          <p:spTgt spid="12290"/>
                                        </p:tgtEl>
                                        <p:attrNameLst>
                                          <p:attrName>ppt_w</p:attrName>
                                        </p:attrNameLst>
                                      </p:cBhvr>
                                      <p:tavLst>
                                        <p:tav tm="0">
                                          <p:val>
                                            <p:fltVal val="0"/>
                                          </p:val>
                                        </p:tav>
                                        <p:tav tm="100000">
                                          <p:val>
                                            <p:strVal val="#ppt_w"/>
                                          </p:val>
                                        </p:tav>
                                      </p:tavLst>
                                    </p:anim>
                                    <p:anim calcmode="lin" valueType="num">
                                      <p:cBhvr>
                                        <p:cTn id="8" dur="3000" fill="hold"/>
                                        <p:tgtEl>
                                          <p:spTgt spid="1229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7" presetClass="emph" presetSubtype="0" fill="remove" nodeType="clickEffect">
                                  <p:stCondLst>
                                    <p:cond delay="0"/>
                                  </p:stCondLst>
                                  <p:childTnLst>
                                    <p:animClr clrSpc="rgb" dir="cw">
                                      <p:cBhvr override="childStyle">
                                        <p:cTn id="12" dur="250" autoRev="1" fill="remove"/>
                                        <p:tgtEl>
                                          <p:spTgt spid="7"/>
                                        </p:tgtEl>
                                        <p:attrNameLst>
                                          <p:attrName>style.color</p:attrName>
                                        </p:attrNameLst>
                                      </p:cBhvr>
                                      <p:to>
                                        <a:schemeClr val="bg1"/>
                                      </p:to>
                                    </p:animClr>
                                    <p:animClr clrSpc="rgb" dir="cw">
                                      <p:cBhvr>
                                        <p:cTn id="13" dur="250" autoRev="1" fill="remove"/>
                                        <p:tgtEl>
                                          <p:spTgt spid="7"/>
                                        </p:tgtEl>
                                        <p:attrNameLst>
                                          <p:attrName>fillcolor</p:attrName>
                                        </p:attrNameLst>
                                      </p:cBhvr>
                                      <p:to>
                                        <a:schemeClr val="bg1"/>
                                      </p:to>
                                    </p:animClr>
                                    <p:set>
                                      <p:cBhvr>
                                        <p:cTn id="14" dur="250" autoRev="1" fill="remove"/>
                                        <p:tgtEl>
                                          <p:spTgt spid="7"/>
                                        </p:tgtEl>
                                        <p:attrNameLst>
                                          <p:attrName>fill.type</p:attrName>
                                        </p:attrNameLst>
                                      </p:cBhvr>
                                      <p:to>
                                        <p:strVal val="solid"/>
                                      </p:to>
                                    </p:set>
                                    <p:set>
                                      <p:cBhvr>
                                        <p:cTn id="15" dur="250" autoRev="1" fill="remove"/>
                                        <p:tgtEl>
                                          <p:spTgt spid="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31260">
              <a:srgbClr val="BDBDD8"/>
            </a:gs>
            <a:gs pos="71680">
              <a:schemeClr val="accent2">
                <a:lumMod val="40000"/>
                <a:lumOff val="60000"/>
              </a:schemeClr>
            </a:gs>
            <a:gs pos="26000">
              <a:schemeClr val="accent2">
                <a:lumMod val="40000"/>
                <a:lumOff val="60000"/>
              </a:schemeClr>
            </a:gs>
            <a:gs pos="0">
              <a:schemeClr val="bg2">
                <a:tint val="40000"/>
                <a:satMod val="350000"/>
              </a:schemeClr>
            </a:gs>
            <a:gs pos="6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57158" y="142852"/>
            <a:ext cx="8229600" cy="981892"/>
          </a:xfrm>
        </p:spPr>
        <p:txBody>
          <a:bodyPr/>
          <a:lstStyle/>
          <a:p>
            <a:r>
              <a:rPr lang="ru-RU" b="1" dirty="0" smtClean="0">
                <a:solidFill>
                  <a:srgbClr val="0070C0"/>
                </a:solidFill>
              </a:rPr>
              <a:t>ОСЕВАЯ СИММЕТРИЯ</a:t>
            </a:r>
            <a:endParaRPr lang="ru-RU" dirty="0">
              <a:solidFill>
                <a:srgbClr val="0070C0"/>
              </a:solidFill>
            </a:endParaRPr>
          </a:p>
        </p:txBody>
      </p:sp>
      <p:sp>
        <p:nvSpPr>
          <p:cNvPr id="7" name="Прямоугольник 6"/>
          <p:cNvSpPr/>
          <p:nvPr/>
        </p:nvSpPr>
        <p:spPr>
          <a:xfrm>
            <a:off x="251520" y="1052736"/>
            <a:ext cx="8429684" cy="2585323"/>
          </a:xfrm>
          <a:prstGeom prst="rect">
            <a:avLst/>
          </a:prstGeom>
          <a:solidFill>
            <a:srgbClr val="9999FF"/>
          </a:solidFill>
        </p:spPr>
        <p:txBody>
          <a:bodyPr wrap="square">
            <a:spAutoFit/>
          </a:bodyPr>
          <a:lstStyle/>
          <a:p>
            <a:r>
              <a:rPr lang="ru-RU" i="1" dirty="0"/>
              <a:t>Осевая симметрия точек относительно прямой предусматривает, что эта прямая пересекает середину отрезка, соединяющего точки, и перпендикулярна ему. Примеры оси симметрии: биссектриса неразвернутого угла равнобедренного треугольника, любая прямая, проведенная через центр окружности, и т.д. Если геометрической фигуре свойственна осевая симметрия, определение зеркальных точек можно наглядно представить, просто перегнув ее по оси и сложив равные половинки «лицом к лицу». Искомые точки при этом соприкоснутся. </a:t>
            </a:r>
          </a:p>
          <a:p>
            <a:endParaRPr lang="ru-RU" dirty="0"/>
          </a:p>
        </p:txBody>
      </p:sp>
      <p:sp>
        <p:nvSpPr>
          <p:cNvPr id="2" name="Стрелка вправо 1"/>
          <p:cNvSpPr/>
          <p:nvPr/>
        </p:nvSpPr>
        <p:spPr bwMode="auto">
          <a:xfrm>
            <a:off x="251520" y="404664"/>
            <a:ext cx="978408" cy="484632"/>
          </a:xfrm>
          <a:prstGeom prst="rightArrow">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endParaRPr>
          </a:p>
        </p:txBody>
      </p:sp>
      <p:pic>
        <p:nvPicPr>
          <p:cNvPr id="8" name="Рисунок 7" descr="http://znakka4estva.ru/uploads/category_items/sources/33a231a3b6c2e0d62777087098e65982.jpg"/>
          <p:cNvPicPr/>
          <p:nvPr/>
        </p:nvPicPr>
        <p:blipFill rotWithShape="1">
          <a:blip r:embed="rId2" cstate="email">
            <a:extLst>
              <a:ext uri="{28A0092B-C50C-407E-A947-70E740481C1C}">
                <a14:useLocalDpi xmlns:a14="http://schemas.microsoft.com/office/drawing/2010/main"/>
              </a:ext>
            </a:extLst>
          </a:blip>
          <a:srcRect/>
          <a:stretch/>
        </p:blipFill>
        <p:spPr bwMode="auto">
          <a:xfrm>
            <a:off x="971600" y="3670865"/>
            <a:ext cx="6768752" cy="282892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6202175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3000" fill="hold"/>
                                        <p:tgtEl>
                                          <p:spTgt spid="12290"/>
                                        </p:tgtEl>
                                        <p:attrNameLst>
                                          <p:attrName>ppt_w</p:attrName>
                                        </p:attrNameLst>
                                      </p:cBhvr>
                                      <p:tavLst>
                                        <p:tav tm="0">
                                          <p:val>
                                            <p:fltVal val="0"/>
                                          </p:val>
                                        </p:tav>
                                        <p:tav tm="100000">
                                          <p:val>
                                            <p:strVal val="#ppt_w"/>
                                          </p:val>
                                        </p:tav>
                                      </p:tavLst>
                                    </p:anim>
                                    <p:anim calcmode="lin" valueType="num">
                                      <p:cBhvr>
                                        <p:cTn id="8" dur="3000" fill="hold"/>
                                        <p:tgtEl>
                                          <p:spTgt spid="12290"/>
                                        </p:tgtEl>
                                        <p:attrNameLst>
                                          <p:attrName>ppt_h</p:attrName>
                                        </p:attrNameLst>
                                      </p:cBhvr>
                                      <p:tavLst>
                                        <p:tav tm="0">
                                          <p:val>
                                            <p:fltVal val="0"/>
                                          </p:val>
                                        </p:tav>
                                        <p:tav tm="100000">
                                          <p:val>
                                            <p:strVal val="#ppt_h"/>
                                          </p:val>
                                        </p:tav>
                                      </p:tavLst>
                                    </p:anim>
                                  </p:childTnLst>
                                </p:cTn>
                              </p:par>
                            </p:childTnLst>
                          </p:cTn>
                        </p:par>
                        <p:par>
                          <p:cTn id="9" fill="hold">
                            <p:stCondLst>
                              <p:cond delay="3000"/>
                            </p:stCondLst>
                            <p:childTnLst>
                              <p:par>
                                <p:cTn id="10" presetID="50" presetClass="entr" presetSubtype="0"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3000" fill="hold"/>
                                        <p:tgtEl>
                                          <p:spTgt spid="7"/>
                                        </p:tgtEl>
                                        <p:attrNameLst>
                                          <p:attrName>ppt_w</p:attrName>
                                        </p:attrNameLst>
                                      </p:cBhvr>
                                      <p:tavLst>
                                        <p:tav tm="0">
                                          <p:val>
                                            <p:strVal val="#ppt_w+.3"/>
                                          </p:val>
                                        </p:tav>
                                        <p:tav tm="100000">
                                          <p:val>
                                            <p:strVal val="#ppt_w"/>
                                          </p:val>
                                        </p:tav>
                                      </p:tavLst>
                                    </p:anim>
                                    <p:anim calcmode="lin" valueType="num">
                                      <p:cBhvr>
                                        <p:cTn id="13" dur="3000" fill="hold"/>
                                        <p:tgtEl>
                                          <p:spTgt spid="7"/>
                                        </p:tgtEl>
                                        <p:attrNameLst>
                                          <p:attrName>ppt_h</p:attrName>
                                        </p:attrNameLst>
                                      </p:cBhvr>
                                      <p:tavLst>
                                        <p:tav tm="0">
                                          <p:val>
                                            <p:strVal val="#ppt_h"/>
                                          </p:val>
                                        </p:tav>
                                        <p:tav tm="100000">
                                          <p:val>
                                            <p:strVal val="#ppt_h"/>
                                          </p:val>
                                        </p:tav>
                                      </p:tavLst>
                                    </p:anim>
                                    <p:animEffect transition="in" filter="fade">
                                      <p:cBhvr>
                                        <p:cTn id="14" dur="3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P spid="7"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59560">
              <a:schemeClr val="accent2">
                <a:lumMod val="40000"/>
                <a:lumOff val="60000"/>
              </a:schemeClr>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88640"/>
            <a:ext cx="8229600" cy="1008112"/>
          </a:xfrm>
        </p:spPr>
        <p:txBody>
          <a:bodyPr/>
          <a:lstStyle/>
          <a:p>
            <a:r>
              <a:rPr lang="ru-RU" sz="4000" b="1" dirty="0" smtClean="0">
                <a:solidFill>
                  <a:srgbClr val="0070C0"/>
                </a:solidFill>
              </a:rPr>
              <a:t>ЗЕРКАЛЬНАЯ симметрия</a:t>
            </a:r>
            <a:endParaRPr lang="ru-RU" sz="4000" dirty="0">
              <a:solidFill>
                <a:srgbClr val="0070C0"/>
              </a:solidFill>
            </a:endParaRPr>
          </a:p>
        </p:txBody>
      </p:sp>
      <p:sp>
        <p:nvSpPr>
          <p:cNvPr id="7" name="Прямоугольник 6"/>
          <p:cNvSpPr/>
          <p:nvPr/>
        </p:nvSpPr>
        <p:spPr>
          <a:xfrm>
            <a:off x="285720" y="966924"/>
            <a:ext cx="8606760" cy="3108543"/>
          </a:xfrm>
          <a:prstGeom prst="rect">
            <a:avLst/>
          </a:prstGeom>
          <a:solidFill>
            <a:schemeClr val="accent1">
              <a:lumMod val="75000"/>
            </a:schemeClr>
          </a:solidFill>
        </p:spPr>
        <p:txBody>
          <a:bodyPr wrap="square">
            <a:spAutoFit/>
          </a:bodyPr>
          <a:lstStyle/>
          <a:p>
            <a:r>
              <a:rPr lang="ru-RU" sz="2000" i="1" dirty="0"/>
              <a:t>Она хорошо знакома каждому из нас из повседневного наблюдения. Геометрическое определение зеркальной симметрии таково: две фигуры называются симметричными относительно плоскости.</a:t>
            </a:r>
          </a:p>
          <a:p>
            <a:r>
              <a:rPr lang="ru-RU" sz="2000" i="1" dirty="0" smtClean="0"/>
              <a:t>Симметричные </a:t>
            </a:r>
            <a:r>
              <a:rPr lang="ru-RU" sz="2000" i="1" dirty="0"/>
              <a:t>предметы нельзя назвать равными в узком смысле этого слова. Их называют зеркально равными. Вообще зеркально равными телами (или фигурами) называют тела (или фигуры) в том случае, если при надлежащем их смещении они могут образовывать две половины зеркально симметричного тела (или фигуры).</a:t>
            </a:r>
          </a:p>
          <a:p>
            <a:r>
              <a:rPr lang="ru-RU" sz="1600" dirty="0" smtClean="0"/>
              <a:t>.</a:t>
            </a:r>
            <a:endParaRPr lang="ru-RU" sz="1600" dirty="0"/>
          </a:p>
        </p:txBody>
      </p:sp>
      <p:sp>
        <p:nvSpPr>
          <p:cNvPr id="2" name="Стрелка вниз 1"/>
          <p:cNvSpPr/>
          <p:nvPr/>
        </p:nvSpPr>
        <p:spPr bwMode="auto">
          <a:xfrm>
            <a:off x="251520" y="116632"/>
            <a:ext cx="484632" cy="978408"/>
          </a:xfrm>
          <a:prstGeom prst="downArrow">
            <a:avLst/>
          </a:prstGeom>
          <a:solidFill>
            <a:srgbClr val="FF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charset="0"/>
            </a:endParaRPr>
          </a:p>
        </p:txBody>
      </p:sp>
      <p:pic>
        <p:nvPicPr>
          <p:cNvPr id="8" name="Рисунок 7" descr="http://znakka4estva.ru/uploads/category_items/sources/c2557b67fd5b95e014f6f9612fab3690.jpg"/>
          <p:cNvPicPr/>
          <p:nvPr/>
        </p:nvPicPr>
        <p:blipFill rotWithShape="1">
          <a:blip r:embed="rId2" cstate="email">
            <a:extLst>
              <a:ext uri="{28A0092B-C50C-407E-A947-70E740481C1C}">
                <a14:useLocalDpi xmlns:a14="http://schemas.microsoft.com/office/drawing/2010/main"/>
              </a:ext>
            </a:extLst>
          </a:blip>
          <a:srcRect/>
          <a:stretch/>
        </p:blipFill>
        <p:spPr bwMode="auto">
          <a:xfrm>
            <a:off x="493836" y="4149080"/>
            <a:ext cx="3790132" cy="2352675"/>
          </a:xfrm>
          <a:prstGeom prst="rect">
            <a:avLst/>
          </a:prstGeom>
          <a:noFill/>
          <a:ln>
            <a:noFill/>
          </a:ln>
          <a:extLst>
            <a:ext uri="{53640926-AAD7-44D8-BBD7-CCE9431645EC}">
              <a14:shadowObscured xmlns:a14="http://schemas.microsoft.com/office/drawing/2010/main"/>
            </a:ext>
          </a:extLst>
        </p:spPr>
      </p:pic>
      <p:pic>
        <p:nvPicPr>
          <p:cNvPr id="9" name="Рисунок 8" descr="http://900igr.net/datai/geometrija/Zadanija-na-simmetriju/0003-003-Zerkalnaja-simmetrija.png"/>
          <p:cNvPicPr/>
          <p:nvPr/>
        </p:nvPicPr>
        <p:blipFill>
          <a:blip r:embed="rId3">
            <a:extLst>
              <a:ext uri="{28A0092B-C50C-407E-A947-70E740481C1C}">
                <a14:useLocalDpi xmlns:a14="http://schemas.microsoft.com/office/drawing/2010/main"/>
              </a:ext>
            </a:extLst>
          </a:blip>
          <a:srcRect/>
          <a:stretch>
            <a:fillRect/>
          </a:stretch>
        </p:blipFill>
        <p:spPr bwMode="auto">
          <a:xfrm>
            <a:off x="4283968" y="4149080"/>
            <a:ext cx="4608512" cy="2352675"/>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mph" presetSubtype="0" fill="hold" grpId="0" nodeType="clickEffect">
                                  <p:stCondLst>
                                    <p:cond delay="0"/>
                                  </p:stCondLst>
                                  <p:childTnLst>
                                    <p:animClr clrSpc="rgb" dir="cw">
                                      <p:cBhvr override="childStyle">
                                        <p:cTn id="12" dur="500" fill="hold"/>
                                        <p:tgtEl>
                                          <p:spTgt spid="7"/>
                                        </p:tgtEl>
                                        <p:attrNameLst>
                                          <p:attrName>style.color</p:attrName>
                                        </p:attrNameLst>
                                      </p:cBhvr>
                                      <p:to>
                                        <a:schemeClr val="accent2"/>
                                      </p:to>
                                    </p:animClr>
                                    <p:animClr clrSpc="rgb" dir="cw">
                                      <p:cBhvr>
                                        <p:cTn id="13" dur="500" fill="hold"/>
                                        <p:tgtEl>
                                          <p:spTgt spid="7"/>
                                        </p:tgtEl>
                                        <p:attrNameLst>
                                          <p:attrName>fillcolor</p:attrName>
                                        </p:attrNameLst>
                                      </p:cBhvr>
                                      <p:to>
                                        <a:schemeClr val="accent2"/>
                                      </p:to>
                                    </p:animClr>
                                    <p:set>
                                      <p:cBhvr>
                                        <p:cTn id="14" dur="500" fill="hold"/>
                                        <p:tgtEl>
                                          <p:spTgt spid="7"/>
                                        </p:tgtEl>
                                        <p:attrNameLst>
                                          <p:attrName>fill.type</p:attrName>
                                        </p:attrNameLst>
                                      </p:cBhvr>
                                      <p:to>
                                        <p:strVal val="solid"/>
                                      </p:to>
                                    </p:set>
                                    <p:set>
                                      <p:cBhvr>
                                        <p:cTn id="15" dur="500" fill="hold"/>
                                        <p:tgtEl>
                                          <p:spTgt spid="7"/>
                                        </p:tgtEl>
                                        <p:attrNameLst>
                                          <p:attrName>fill.on</p:attrName>
                                        </p:attrNameLst>
                                      </p:cBhvr>
                                      <p:to>
                                        <p:strVal val="tru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73756">
              <a:srgbClr val="99CC00"/>
            </a:gs>
            <a:gs pos="56260">
              <a:srgbClr val="A8A8A8"/>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6686568" cy="706090"/>
          </a:xfrm>
        </p:spPr>
        <p:txBody>
          <a:bodyPr/>
          <a:lstStyle/>
          <a:p>
            <a:r>
              <a:rPr lang="ru-RU" b="1" dirty="0" smtClean="0">
                <a:solidFill>
                  <a:srgbClr val="0070C0"/>
                </a:solidFill>
              </a:rPr>
              <a:t>Симметрия подобия</a:t>
            </a:r>
            <a:endParaRPr lang="ru-RU" b="1" dirty="0">
              <a:solidFill>
                <a:srgbClr val="0070C0"/>
              </a:solidFill>
            </a:endParaRPr>
          </a:p>
        </p:txBody>
      </p:sp>
      <p:sp>
        <p:nvSpPr>
          <p:cNvPr id="3" name="Прямоугольник 2"/>
          <p:cNvSpPr/>
          <p:nvPr/>
        </p:nvSpPr>
        <p:spPr>
          <a:xfrm>
            <a:off x="6084168" y="980728"/>
            <a:ext cx="2955596" cy="5509200"/>
          </a:xfrm>
          <a:prstGeom prst="rect">
            <a:avLst/>
          </a:prstGeom>
          <a:solidFill>
            <a:srgbClr val="FFFF00"/>
          </a:solidFill>
        </p:spPr>
        <p:txBody>
          <a:bodyPr wrap="square">
            <a:spAutoFit/>
          </a:bodyPr>
          <a:lstStyle/>
          <a:p>
            <a:r>
              <a:rPr lang="ru-RU" sz="1600" i="1" dirty="0">
                <a:solidFill>
                  <a:schemeClr val="accent1"/>
                </a:solidFill>
              </a:rPr>
              <a:t>Симметрия подобия представляют собой своеобразные аналоги предыдущих симметрий с той лишь разницей, что они связаны с одновременным уменьшением или увеличением подобных частей фигуры и расстояний между ними. Простейшим примером такой симметрии являются матрешки.</a:t>
            </a:r>
          </a:p>
          <a:p>
            <a:r>
              <a:rPr lang="ru-RU" sz="1600" i="1" dirty="0">
                <a:solidFill>
                  <a:schemeClr val="accent1"/>
                </a:solidFill>
              </a:rPr>
              <a:t>Иногда фигуры могут обладать разными типами симметрии. Например, поворотной и зеркальной симметрией обладают некоторые буквы: Ж, Н, М, О, А</a:t>
            </a:r>
            <a:r>
              <a:rPr lang="ru-RU" sz="1600" i="1" dirty="0" smtClean="0">
                <a:solidFill>
                  <a:schemeClr val="accent1"/>
                </a:solidFill>
              </a:rPr>
              <a:t>.</a:t>
            </a:r>
          </a:p>
          <a:p>
            <a:endParaRPr lang="ru-RU" sz="1600" i="1" dirty="0"/>
          </a:p>
        </p:txBody>
      </p:sp>
      <p:pic>
        <p:nvPicPr>
          <p:cNvPr id="8" name="Рисунок 7" descr="http://znakka4estva.ru/uploads/category_items/sources/7d144cd2489cff1bb697d9eb9aeddffb.jpg"/>
          <p:cNvPicPr/>
          <p:nvPr/>
        </p:nvPicPr>
        <p:blipFill rotWithShape="1">
          <a:blip r:embed="rId2" cstate="email">
            <a:extLst>
              <a:ext uri="{28A0092B-C50C-407E-A947-70E740481C1C}">
                <a14:useLocalDpi xmlns:a14="http://schemas.microsoft.com/office/drawing/2010/main"/>
              </a:ext>
            </a:extLst>
          </a:blip>
          <a:srcRect/>
          <a:stretch/>
        </p:blipFill>
        <p:spPr bwMode="auto">
          <a:xfrm>
            <a:off x="611560" y="1268760"/>
            <a:ext cx="5257800" cy="2295525"/>
          </a:xfrm>
          <a:prstGeom prst="rect">
            <a:avLst/>
          </a:prstGeom>
          <a:noFill/>
          <a:ln>
            <a:noFill/>
          </a:ln>
          <a:extLst>
            <a:ext uri="{53640926-AAD7-44D8-BBD7-CCE9431645EC}">
              <a14:shadowObscured xmlns:a14="http://schemas.microsoft.com/office/drawing/2010/main"/>
            </a:ext>
          </a:extLst>
        </p:spPr>
      </p:pic>
      <p:pic>
        <p:nvPicPr>
          <p:cNvPr id="9" name="Рисунок 8" descr="https://ds02.infourok.ru/uploads/ex/12b3/00071792-ff4c2ad3/img11.jpg"/>
          <p:cNvPicPr/>
          <p:nvPr/>
        </p:nvPicPr>
        <p:blipFill rotWithShape="1">
          <a:blip r:embed="rId3" cstate="email">
            <a:extLst>
              <a:ext uri="{28A0092B-C50C-407E-A947-70E740481C1C}">
                <a14:useLocalDpi xmlns:a14="http://schemas.microsoft.com/office/drawing/2010/main"/>
              </a:ext>
            </a:extLst>
          </a:blip>
          <a:srcRect/>
          <a:stretch/>
        </p:blipFill>
        <p:spPr bwMode="auto">
          <a:xfrm>
            <a:off x="1142464" y="3645024"/>
            <a:ext cx="3895725" cy="2962275"/>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6" presetClass="emph" presetSubtype="0" fill="hold" grpId="0" nodeType="click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82480">
              <a:srgbClr val="FFFF00"/>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19911" y="260648"/>
            <a:ext cx="7186634" cy="778098"/>
          </a:xfrm>
          <a:solidFill>
            <a:srgbClr val="FF9966"/>
          </a:solidFill>
        </p:spPr>
        <p:txBody>
          <a:bodyPr/>
          <a:lstStyle/>
          <a:p>
            <a:r>
              <a:rPr lang="ru-RU" b="1" dirty="0" smtClean="0">
                <a:solidFill>
                  <a:srgbClr val="0070C0"/>
                </a:solidFill>
              </a:rPr>
              <a:t>Симметрия вращения</a:t>
            </a:r>
            <a:endParaRPr lang="ru-RU" b="1" dirty="0">
              <a:solidFill>
                <a:srgbClr val="0070C0"/>
              </a:solidFill>
            </a:endParaRPr>
          </a:p>
        </p:txBody>
      </p:sp>
      <p:sp>
        <p:nvSpPr>
          <p:cNvPr id="3" name="Прямоугольник 2"/>
          <p:cNvSpPr/>
          <p:nvPr/>
        </p:nvSpPr>
        <p:spPr>
          <a:xfrm>
            <a:off x="755576" y="1124744"/>
            <a:ext cx="7715304" cy="2308324"/>
          </a:xfrm>
          <a:prstGeom prst="rect">
            <a:avLst/>
          </a:prstGeom>
          <a:solidFill>
            <a:srgbClr val="FFC000"/>
          </a:solidFill>
        </p:spPr>
        <p:txBody>
          <a:bodyPr wrap="square">
            <a:spAutoFit/>
          </a:bodyPr>
          <a:lstStyle/>
          <a:p>
            <a:r>
              <a:rPr lang="ru-RU" sz="1600" i="1" dirty="0"/>
              <a:t>Тело (или фигура) обладает симметрией вращения, если при повороте на угол 360º/n, где n целое число, около некоторой прямой АВ (ось симметрии) оно полностью совмещается со своим исходным положением.</a:t>
            </a:r>
          </a:p>
          <a:p>
            <a:r>
              <a:rPr lang="ru-RU" sz="1600" i="1" dirty="0"/>
              <a:t>Радиальная симметрия – форма симметрии, сохраняющаяся при вращении объекта вокруг определённой точки или прямой. Часто эта точка совпадает с центром тяжести объекта, то есть той точкой, в которой пересекается бесконечное количество осей симметрии. Подобными объектами могут быть круг, шар, цилиндр или конус.</a:t>
            </a:r>
          </a:p>
          <a:p>
            <a:endParaRPr lang="ru-RU" sz="1600" dirty="0"/>
          </a:p>
        </p:txBody>
      </p:sp>
      <p:pic>
        <p:nvPicPr>
          <p:cNvPr id="7" name="Рисунок 6" descr="http://znakka4estva.ru/uploads/category_items/sources/fc1d389b4eb78dfd0d71e57ddc1b2406.jpg"/>
          <p:cNvPicPr/>
          <p:nvPr/>
        </p:nvPicPr>
        <p:blipFill rotWithShape="1">
          <a:blip r:embed="rId2" cstate="email">
            <a:extLst>
              <a:ext uri="{28A0092B-C50C-407E-A947-70E740481C1C}">
                <a14:useLocalDpi xmlns:a14="http://schemas.microsoft.com/office/drawing/2010/main"/>
              </a:ext>
            </a:extLst>
          </a:blip>
          <a:srcRect/>
          <a:stretch/>
        </p:blipFill>
        <p:spPr bwMode="auto">
          <a:xfrm>
            <a:off x="2051720" y="3933056"/>
            <a:ext cx="5040559" cy="1981200"/>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0" fill="hold"/>
                                        <p:tgtEl>
                                          <p:spTgt spid="5"/>
                                        </p:tgtEl>
                                        <p:attrNameLst>
                                          <p:attrName>ppt_w</p:attrName>
                                        </p:attrNameLst>
                                      </p:cBhvr>
                                      <p:tavLst>
                                        <p:tav tm="0">
                                          <p:val>
                                            <p:fltVal val="0"/>
                                          </p:val>
                                        </p:tav>
                                        <p:tav tm="100000">
                                          <p:val>
                                            <p:strVal val="#ppt_w"/>
                                          </p:val>
                                        </p:tav>
                                      </p:tavLst>
                                    </p:anim>
                                    <p:anim calcmode="lin" valueType="num">
                                      <p:cBhvr>
                                        <p:cTn id="8" dur="30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62920">
              <a:srgbClr val="ABF3C3"/>
            </a:gs>
            <a:gs pos="0">
              <a:schemeClr val="bg2">
                <a:tint val="40000"/>
                <a:satMod val="35000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Прямоугольник 2"/>
          <p:cNvSpPr/>
          <p:nvPr/>
        </p:nvSpPr>
        <p:spPr>
          <a:xfrm>
            <a:off x="611560" y="188640"/>
            <a:ext cx="8208912" cy="4308872"/>
          </a:xfrm>
          <a:prstGeom prst="rect">
            <a:avLst/>
          </a:prstGeom>
          <a:blipFill>
            <a:blip r:embed="rId2"/>
            <a:tile tx="0" ty="0" sx="100000" sy="100000" flip="none" algn="tl"/>
          </a:blipFill>
          <a:ln>
            <a:solidFill>
              <a:schemeClr val="accent1"/>
            </a:solidFill>
          </a:ln>
        </p:spPr>
        <p:txBody>
          <a:bodyPr wrap="square">
            <a:spAutoFit/>
          </a:bodyPr>
          <a:lstStyle/>
          <a:p>
            <a:r>
              <a:rPr lang="ru-RU" sz="1600" b="1" i="1" dirty="0">
                <a:solidFill>
                  <a:srgbClr val="FF0066"/>
                </a:solidFill>
                <a:hlinkClick r:id="rId3" tooltip="12.slide12"/>
              </a:rPr>
              <a:t>Существует много других видов</a:t>
            </a:r>
            <a:r>
              <a:rPr lang="ru-RU" sz="1600" b="1" i="1" dirty="0"/>
              <a:t> </a:t>
            </a:r>
            <a:r>
              <a:rPr lang="ru-RU" sz="1600" b="1" i="1" dirty="0">
                <a:solidFill>
                  <a:schemeClr val="accent6">
                    <a:lumMod val="75000"/>
                  </a:schemeClr>
                </a:solidFill>
              </a:rPr>
              <a:t>симметрий, имеющих абстрактный характер. Например:</a:t>
            </a:r>
            <a:endParaRPr lang="ru-RU" sz="1600" i="1" dirty="0">
              <a:solidFill>
                <a:schemeClr val="accent6">
                  <a:lumMod val="75000"/>
                </a:schemeClr>
              </a:solidFill>
            </a:endParaRPr>
          </a:p>
          <a:p>
            <a:r>
              <a:rPr lang="ru-RU" sz="1600" b="1" i="1" dirty="0">
                <a:solidFill>
                  <a:schemeClr val="accent6">
                    <a:lumMod val="75000"/>
                  </a:schemeClr>
                </a:solidFill>
              </a:rPr>
              <a:t>Перестановочная симметрия, которая состоит в том, что если тождественные частицы поменять местами, то никаких изменений не происходит;</a:t>
            </a:r>
            <a:endParaRPr lang="ru-RU" sz="1600" i="1" dirty="0">
              <a:solidFill>
                <a:schemeClr val="accent6">
                  <a:lumMod val="75000"/>
                </a:schemeClr>
              </a:solidFill>
            </a:endParaRPr>
          </a:p>
          <a:p>
            <a:r>
              <a:rPr lang="ru-RU" sz="1600" b="1" i="1" dirty="0">
                <a:solidFill>
                  <a:schemeClr val="accent6">
                    <a:lumMod val="75000"/>
                  </a:schemeClr>
                </a:solidFill>
              </a:rPr>
              <a:t>Калибровочные симметрии связаны с изменением масштаба. В неживой природе симметрия прежде всего возникает в таком явлении природы, как кристаллы, из которых состоят практически все твердые тела. Именно она и определяет их свойства. Самый очевидный пример красоты и совершенства кристаллов - это известная всем снежинка.</a:t>
            </a:r>
            <a:endParaRPr lang="ru-RU" sz="1600" i="1" dirty="0">
              <a:solidFill>
                <a:schemeClr val="accent6">
                  <a:lumMod val="75000"/>
                </a:schemeClr>
              </a:solidFill>
            </a:endParaRPr>
          </a:p>
          <a:p>
            <a:r>
              <a:rPr lang="ru-RU" sz="1600" b="1" i="1" dirty="0">
                <a:hlinkClick r:id="rId4" tooltip="13.slide13"/>
              </a:rPr>
              <a:t>С симметрией мы встречаемся</a:t>
            </a:r>
            <a:r>
              <a:rPr lang="ru-RU" sz="1600" b="1" i="1" dirty="0"/>
              <a:t> </a:t>
            </a:r>
            <a:r>
              <a:rPr lang="ru-RU" sz="1600" b="1" i="1" dirty="0">
                <a:solidFill>
                  <a:schemeClr val="accent6">
                    <a:lumMod val="75000"/>
                  </a:schemeClr>
                </a:solidFill>
              </a:rPr>
              <a:t>везде: в природе, технике, искусстве, науке. Понятие симметрии проходит через всю многовековую историю человеческого творчества. Принципы симметрии играют важную роль в физике и математике, химии и биологии, технике и архитектуре, живописи и скульптуре, поэзии и музыке. Законы природы также подчиняются принципам симметрии</a:t>
            </a:r>
            <a:r>
              <a:rPr lang="ru-RU" sz="1600" b="1" i="1" dirty="0"/>
              <a:t>.</a:t>
            </a:r>
            <a:endParaRPr lang="ru-RU" sz="1600" i="1" dirty="0"/>
          </a:p>
          <a:p>
            <a:endParaRPr lang="ru-RU" dirty="0"/>
          </a:p>
        </p:txBody>
      </p:sp>
      <p:pic>
        <p:nvPicPr>
          <p:cNvPr id="8" name="Рисунок 7" descr="http://znakka4estva.ru/uploads/category_items/sources/0249433d4e51a5b882f5099d3fcba401.jpg"/>
          <p:cNvPicPr/>
          <p:nvPr/>
        </p:nvPicPr>
        <p:blipFill rotWithShape="1">
          <a:blip r:embed="rId5" cstate="email">
            <a:extLst>
              <a:ext uri="{28A0092B-C50C-407E-A947-70E740481C1C}">
                <a14:useLocalDpi xmlns:a14="http://schemas.microsoft.com/office/drawing/2010/main"/>
              </a:ext>
            </a:extLst>
          </a:blip>
          <a:srcRect/>
          <a:stretch/>
        </p:blipFill>
        <p:spPr bwMode="auto">
          <a:xfrm>
            <a:off x="1799337" y="4497512"/>
            <a:ext cx="5276850" cy="2221185"/>
          </a:xfrm>
          <a:prstGeom prst="rect">
            <a:avLst/>
          </a:prstGeom>
          <a:noFill/>
          <a:ln>
            <a:noFill/>
          </a:ln>
          <a:extLst>
            <a:ext uri="{53640926-AAD7-44D8-BBD7-CCE9431645EC}">
              <a14:shadowObscured xmlns:a14="http://schemas.microsoft.com/office/drawing/2010/main"/>
            </a:ext>
          </a:ex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Оформление по умолчанию">
  <a:themeElements>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573</TotalTime>
  <Words>979</Words>
  <Application>Microsoft Office PowerPoint</Application>
  <PresentationFormat>Экран (4:3)</PresentationFormat>
  <Paragraphs>50</Paragraphs>
  <Slides>16</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Aharoni</vt:lpstr>
      <vt:lpstr>Arial</vt:lpstr>
      <vt:lpstr>Arial Black</vt:lpstr>
      <vt:lpstr>Calibri</vt:lpstr>
      <vt:lpstr>Оформление по умолчанию</vt:lpstr>
      <vt:lpstr>СИММЕТРИЯ В НАШЕЙ ЖИЗНИ</vt:lpstr>
      <vt:lpstr>Презентация PowerPoint</vt:lpstr>
      <vt:lpstr>Презентация PowerPoint</vt:lpstr>
      <vt:lpstr>Центральная симметрия</vt:lpstr>
      <vt:lpstr>ОСЕВАЯ СИММЕТРИЯ</vt:lpstr>
      <vt:lpstr>ЗЕРКАЛЬНАЯ симметрия</vt:lpstr>
      <vt:lpstr>Симметрия подобия</vt:lpstr>
      <vt:lpstr>Симметрия вращения</vt:lpstr>
      <vt:lpstr>Презентация PowerPoint</vt:lpstr>
      <vt:lpstr> Симметрия в мире растений </vt:lpstr>
      <vt:lpstr>Симметрия в мире животных</vt:lpstr>
      <vt:lpstr>Симметрия в архитектуре</vt:lpstr>
      <vt:lpstr>Человек – существо симметричное? </vt:lpstr>
      <vt:lpstr>Симметрия Земли как планеты</vt:lpstr>
      <vt:lpstr>ВЫВОД:</vt:lpstr>
      <vt:lpstr>СПАСИБО ЗА ВНИМАНИЕ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home</dc:creator>
  <cp:lastModifiedBy>User</cp:lastModifiedBy>
  <cp:revision>49</cp:revision>
  <dcterms:created xsi:type="dcterms:W3CDTF">2012-09-03T18:23:50Z</dcterms:created>
  <dcterms:modified xsi:type="dcterms:W3CDTF">2019-05-13T10:32:53Z</dcterms:modified>
</cp:coreProperties>
</file>