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59" r:id="rId5"/>
    <p:sldId id="262" r:id="rId6"/>
    <p:sldId id="261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custDataLst>
    <p:tags r:id="rId1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4324" autoAdjust="0"/>
    <p:restoredTop sz="94660"/>
  </p:normalViewPr>
  <p:slideViewPr>
    <p:cSldViewPr snapToGrid="0">
      <p:cViewPr varScale="1">
        <p:scale>
          <a:sx n="69" d="100"/>
          <a:sy n="69" d="100"/>
        </p:scale>
        <p:origin x="-28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40329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91702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73411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22941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40308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67563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80829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40525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59482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82384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25664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147B3-5677-4733-B782-1488BE4C9472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72990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27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689691"/>
            <a:ext cx="6465193" cy="2034192"/>
          </a:xfrm>
          <a:prstGeom prst="rect">
            <a:avLst/>
          </a:prstGeom>
          <a:solidFill>
            <a:schemeClr val="lt1">
              <a:alpha val="47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5848871"/>
            <a:ext cx="9144000" cy="847310"/>
          </a:xfrm>
          <a:prstGeom prst="rect">
            <a:avLst/>
          </a:prstGeom>
          <a:solidFill>
            <a:schemeClr val="lt1">
              <a:alpha val="47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798489" y="566673"/>
            <a:ext cx="6851561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  <a:latin typeface="Bookman Old Style" pitchFamily="18" charset="0"/>
              </a:rPr>
              <a:t>Взаимодействие семьи и ДОУ в воспитании и образовании современных       дошкольников</a:t>
            </a:r>
          </a:p>
          <a:p>
            <a:endParaRPr lang="ru-RU" i="1" dirty="0" smtClean="0">
              <a:solidFill>
                <a:srgbClr val="C00000"/>
              </a:solidFill>
              <a:latin typeface="Bookman Old Style" pitchFamily="18" charset="0"/>
            </a:endParaRPr>
          </a:p>
          <a:p>
            <a:endParaRPr lang="ru-RU" i="1" dirty="0" smtClean="0">
              <a:solidFill>
                <a:srgbClr val="C00000"/>
              </a:solidFill>
              <a:latin typeface="Bookman Old Style" pitchFamily="18" charset="0"/>
            </a:endParaRPr>
          </a:p>
          <a:p>
            <a:r>
              <a:rPr lang="ru-RU" dirty="0" smtClean="0">
                <a:solidFill>
                  <a:srgbClr val="7030A0"/>
                </a:solidFill>
                <a:latin typeface="Bookman Old Style" pitchFamily="18" charset="0"/>
              </a:rPr>
              <a:t>                                                             Выполнила : </a:t>
            </a:r>
          </a:p>
          <a:p>
            <a:r>
              <a:rPr lang="ru-RU" dirty="0" smtClean="0">
                <a:solidFill>
                  <a:srgbClr val="7030A0"/>
                </a:solidFill>
                <a:latin typeface="Bookman Old Style" pitchFamily="18" charset="0"/>
              </a:rPr>
              <a:t>                   воспитатель  первой младшей группы </a:t>
            </a:r>
          </a:p>
          <a:p>
            <a:r>
              <a:rPr lang="ru-RU" dirty="0" smtClean="0">
                <a:solidFill>
                  <a:srgbClr val="7030A0"/>
                </a:solidFill>
                <a:latin typeface="Bookman Old Style" pitchFamily="18" charset="0"/>
              </a:rPr>
              <a:t>                                                              Никулина О. В.</a:t>
            </a:r>
            <a:endParaRPr lang="en-US" dirty="0" smtClean="0">
              <a:solidFill>
                <a:srgbClr val="7030A0"/>
              </a:solidFill>
              <a:latin typeface="Bookman Old Style" pitchFamily="18" charset="0"/>
            </a:endParaRPr>
          </a:p>
          <a:p>
            <a:r>
              <a:rPr lang="en-US" dirty="0" smtClean="0">
                <a:solidFill>
                  <a:srgbClr val="7030A0"/>
                </a:solidFill>
                <a:latin typeface="Bookman Old Style" pitchFamily="18" charset="0"/>
              </a:rPr>
              <a:t>                                         2019 </a:t>
            </a:r>
            <a:r>
              <a:rPr lang="ru-RU" dirty="0" smtClean="0">
                <a:solidFill>
                  <a:srgbClr val="7030A0"/>
                </a:solidFill>
                <a:latin typeface="Bookman Old Style" pitchFamily="18" charset="0"/>
              </a:rPr>
              <a:t>год</a:t>
            </a:r>
          </a:p>
          <a:p>
            <a:endParaRPr lang="ru-RU" sz="36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7242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hulldating.info/wp-content/uploads/beautiful-spring-template-powerpoint-templates-background-nature-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63236" y="540328"/>
            <a:ext cx="8451273" cy="27847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Bookman Old Style" pitchFamily="18" charset="0"/>
              </a:rPr>
              <a:t>                     </a:t>
            </a:r>
            <a:r>
              <a:rPr lang="ru-RU" sz="3200" dirty="0" err="1" smtClean="0">
                <a:solidFill>
                  <a:srgbClr val="C00000"/>
                </a:solidFill>
                <a:latin typeface="Bookman Old Style" pitchFamily="18" charset="0"/>
              </a:rPr>
              <a:t>Досуговая</a:t>
            </a:r>
            <a:r>
              <a:rPr lang="ru-RU" sz="3200" dirty="0" smtClean="0">
                <a:solidFill>
                  <a:srgbClr val="C00000"/>
                </a:solidFill>
                <a:latin typeface="Bookman Old Style" pitchFamily="18" charset="0"/>
              </a:rPr>
              <a:t> форма работы.</a:t>
            </a:r>
          </a:p>
          <a:p>
            <a:r>
              <a:rPr lang="ru-RU" sz="3200" dirty="0" smtClean="0">
                <a:latin typeface="Bookman Old Style" pitchFamily="18" charset="0"/>
              </a:rPr>
              <a:t>    </a:t>
            </a:r>
            <a:r>
              <a:rPr lang="ru-RU" sz="2800" dirty="0" smtClean="0">
                <a:solidFill>
                  <a:srgbClr val="C00000"/>
                </a:solidFill>
                <a:latin typeface="Bookman Old Style" pitchFamily="18" charset="0"/>
              </a:rPr>
              <a:t>Цель </a:t>
            </a:r>
            <a:r>
              <a:rPr lang="ru-RU" sz="2800" dirty="0" smtClean="0">
                <a:latin typeface="Bookman Old Style" pitchFamily="18" charset="0"/>
              </a:rPr>
              <a:t>– </a:t>
            </a:r>
            <a:r>
              <a:rPr lang="ru-RU" sz="2800" dirty="0" smtClean="0">
                <a:solidFill>
                  <a:srgbClr val="0070C0"/>
                </a:solidFill>
                <a:latin typeface="Bookman Old Style" pitchFamily="18" charset="0"/>
              </a:rPr>
              <a:t>укрепление  </a:t>
            </a:r>
            <a:r>
              <a:rPr lang="ru-RU" sz="2800" dirty="0" err="1" smtClean="0">
                <a:solidFill>
                  <a:srgbClr val="0070C0"/>
                </a:solidFill>
                <a:latin typeface="Bookman Old Style" pitchFamily="18" charset="0"/>
              </a:rPr>
              <a:t>детско</a:t>
            </a:r>
            <a:r>
              <a:rPr lang="ru-RU" sz="2800" dirty="0" smtClean="0">
                <a:solidFill>
                  <a:srgbClr val="0070C0"/>
                </a:solidFill>
                <a:latin typeface="Bookman Old Style" pitchFamily="18" charset="0"/>
              </a:rPr>
              <a:t> – родительских отношений;</a:t>
            </a:r>
          </a:p>
          <a:p>
            <a:r>
              <a:rPr lang="ru-RU" sz="2800" dirty="0" smtClean="0">
                <a:solidFill>
                  <a:srgbClr val="C00000"/>
                </a:solidFill>
                <a:latin typeface="Bookman Old Style" pitchFamily="18" charset="0"/>
              </a:rPr>
              <a:t>   Результат </a:t>
            </a:r>
            <a:r>
              <a:rPr lang="ru-RU" sz="2800" dirty="0" smtClean="0">
                <a:solidFill>
                  <a:srgbClr val="0070C0"/>
                </a:solidFill>
                <a:latin typeface="Bookman Old Style" pitchFamily="18" charset="0"/>
              </a:rPr>
              <a:t>– у детей воспитывается трудолюбие, аккуратность, чувство гордости за своих родителей.</a:t>
            </a:r>
            <a:endParaRPr lang="ru-RU" sz="2800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pic>
        <p:nvPicPr>
          <p:cNvPr id="4" name="Рисунок 3" descr="C:\Documents and Settings\Admin\Local Settings\Temporary Internet Files\Content.Word\P_20190125_16525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77188" y="3660197"/>
            <a:ext cx="3229649" cy="21171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C:\Documents and Settings\Admin\Local Settings\Temporary Internet Files\Content.Word\P_20190125_184447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73091" y="2860530"/>
            <a:ext cx="2050472" cy="26674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C:\Documents and Settings\Admin\Local Settings\Temporary Internet Files\Content.Word\P_20190121_163825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9600" y="3289155"/>
            <a:ext cx="1942965" cy="25297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hulldating.info/wp-content/uploads/beautiful-spring-template-powerpoint-templates-background-nature-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34291" y="484909"/>
            <a:ext cx="7772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Bookman Old Style" pitchFamily="18" charset="0"/>
              </a:rPr>
              <a:t>      </a:t>
            </a:r>
            <a:r>
              <a:rPr lang="ru-RU" sz="3200" dirty="0" smtClean="0">
                <a:solidFill>
                  <a:srgbClr val="C00000"/>
                </a:solidFill>
                <a:latin typeface="Bookman Old Style" pitchFamily="18" charset="0"/>
              </a:rPr>
              <a:t>Традиции в детском саду: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solidFill>
                  <a:srgbClr val="0070C0"/>
                </a:solidFill>
                <a:latin typeface="Bookman Old Style" pitchFamily="18" charset="0"/>
              </a:rPr>
              <a:t>-утренники с участием родителей: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solidFill>
                  <a:srgbClr val="0070C0"/>
                </a:solidFill>
                <a:latin typeface="Bookman Old Style" pitchFamily="18" charset="0"/>
              </a:rPr>
              <a:t>-конкурсы;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solidFill>
                  <a:srgbClr val="0070C0"/>
                </a:solidFill>
                <a:latin typeface="Bookman Old Style" pitchFamily="18" charset="0"/>
              </a:rPr>
              <a:t>-субботники;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solidFill>
                  <a:srgbClr val="0070C0"/>
                </a:solidFill>
                <a:latin typeface="Bookman Old Style" pitchFamily="18" charset="0"/>
              </a:rPr>
              <a:t>-праздники.</a:t>
            </a:r>
            <a:endParaRPr lang="ru-RU" sz="3200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pic>
        <p:nvPicPr>
          <p:cNvPr id="4" name="Рисунок 3" descr="C:\Documents and Settings\Admin\Local Settings\Temporary Internet Files\Content.Word\P_20190121_17220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73636" y="1620982"/>
            <a:ext cx="1551709" cy="2646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Admin\Local Settings\Temporary Internet Files\Content.Word\P_20190121_163829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6036" y="3338945"/>
            <a:ext cx="1663710" cy="2522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AutoShape 2" descr="зима на детском рисунк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0" name="Picture 4" descr="http://2.bp.blogspot.com/-YToG7ZHUojU/TtY_ifChLhI/AAAAAAAAA0o/_8x2XmgEQKY/s1600/%25D0%2598+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40719" y="1814946"/>
            <a:ext cx="2066604" cy="1468581"/>
          </a:xfrm>
          <a:prstGeom prst="rect">
            <a:avLst/>
          </a:prstGeom>
          <a:noFill/>
        </p:spPr>
      </p:pic>
      <p:sp>
        <p:nvSpPr>
          <p:cNvPr id="4102" name="AutoShape 6" descr="https://avatars.mds.yandex.net/get-pdb/216982/fbfb2423-93ae-4328-9085-96ce4082834f/s1200?webp=fals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4" name="Picture 8" descr="http://capitalbank.ru/wp-content/uploads/2013/01/Cvahin-A.-AN-Stil-ZHizni-1024x71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370859" y="3491460"/>
            <a:ext cx="2187287" cy="1522984"/>
          </a:xfrm>
          <a:prstGeom prst="rect">
            <a:avLst/>
          </a:prstGeom>
          <a:noFill/>
        </p:spPr>
      </p:pic>
      <p:pic>
        <p:nvPicPr>
          <p:cNvPr id="4106" name="Picture 10" descr="http://www.kalyamalya.ru/modules/bamagalerie3/galerie/1234567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846638" y="3920838"/>
            <a:ext cx="2080636" cy="17331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hulldating.info/wp-content/uploads/beautiful-spring-template-powerpoint-templates-background-nature-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74073" y="235527"/>
            <a:ext cx="8437418" cy="2792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lnSpc>
                <a:spcPct val="107000"/>
              </a:lnSpc>
              <a:spcAft>
                <a:spcPts val="0"/>
              </a:spcAft>
            </a:pPr>
            <a:r>
              <a:rPr lang="ru-RU" sz="3200" dirty="0" smtClean="0">
                <a:solidFill>
                  <a:srgbClr val="C00000"/>
                </a:solidFill>
                <a:latin typeface="Bookman Old Style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Участие родителей воспитанников в  выставках: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70C0"/>
                </a:solidFill>
                <a:latin typeface="Bookman Old Style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Выставка поделок из природного материала «Дары осени»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70C0"/>
                </a:solidFill>
                <a:latin typeface="Bookman Old Style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Выставка поделок «Подарок Новогодней ёлке»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70C0"/>
                </a:solidFill>
                <a:latin typeface="Bookman Old Style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Выставка рисунков и поделок «Пожарная безопасность», «Дорожная азбука»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70C0"/>
                </a:solidFill>
                <a:latin typeface="Bookman Old Style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Районные конкуры.</a:t>
            </a:r>
            <a:endParaRPr lang="ru-RU" sz="2000" dirty="0">
              <a:solidFill>
                <a:srgbClr val="0070C0"/>
              </a:solidFill>
              <a:latin typeface="Bookman Old Style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://www.rodnichok14.edusite.ru/images/p66_17-16011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97527" y="3035876"/>
            <a:ext cx="3699163" cy="25613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://teremok56.ru/wp-content/uploads/2017/10/1612%D0%B5-013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53892" y="3020291"/>
            <a:ext cx="3131126" cy="2590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2" descr="https://s2.best-wallpaper.net/wallpaper/1920x1200/1702/Winter-twigs-snow-snowflakes-sky_1920x12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28" name="Picture 4" descr="http://herbdistr.ru/wp-content/uploads/2016/11/3_20131128_192510753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758613" y="-12480926"/>
            <a:ext cx="13976269" cy="9880601"/>
          </a:xfrm>
          <a:prstGeom prst="rect">
            <a:avLst/>
          </a:prstGeom>
          <a:noFill/>
        </p:spPr>
      </p:pic>
      <p:sp>
        <p:nvSpPr>
          <p:cNvPr id="26632" name="AutoShape 8" descr="https://avatars.mds.yandex.net/get-pdb/906476/b0386cd5-7e2b-4caf-bd0d-047ebc64f968/s1200?webp=fals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4" name="AutoShape 10" descr="https://avatars.mds.yandex.net/get-pdb/906476/b0386cd5-7e2b-4caf-bd0d-047ebc64f968/s1200?webp=fals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36" name="Picture 12" descr="http://hulldating.info/wp-content/uploads/beautiful-spring-template-powerpoint-templates-nature-background-for-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6639" name="AutoShape 15" descr="https://apf.mail.ru/cgi-bin/readmsg/IMG_20181025_170648.jpg?id=15486959160000000129%3B0%3B1&amp;x-email=nikulina-olga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41" name="AutoShape 17" descr="https://apf.mail.ru/cgi-bin/readmsg/IMG_20181025_170648.jpg?id=15486959160000000129%3B0%3B1&amp;x-email=nikulina-olga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42" name="Picture 18" descr="C:\Documents and Settings\Admin\Мои документы\IMG_20181025_170648 (1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50" y="3771901"/>
            <a:ext cx="2603272" cy="22574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C:\Documents and Settings\Admin\Мои документы\IMG_20181025_170656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08087" y="3857626"/>
            <a:ext cx="2421188" cy="22764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C:\Documents and Settings\Admin\Local Settings\Temporary Internet Files\Content.Word\P_20190125_165241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89133" y="738187"/>
            <a:ext cx="2709333" cy="1524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Рисунок 13" descr="C:\Documents and Settings\Admin\Local Settings\Temporary Internet Files\Content.Word\P_20190125_184447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484739" y="2590800"/>
            <a:ext cx="1746647" cy="31051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5" name="Прямоугольник 14"/>
          <p:cNvSpPr/>
          <p:nvPr/>
        </p:nvSpPr>
        <p:spPr>
          <a:xfrm>
            <a:off x="228600" y="342899"/>
            <a:ext cx="5800725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u="sng" dirty="0" smtClean="0">
                <a:solidFill>
                  <a:srgbClr val="C00000"/>
                </a:solidFill>
                <a:latin typeface="Bookman Old Style" pitchFamily="18" charset="0"/>
              </a:rPr>
              <a:t>Поощрения родителям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Bookman Old Style" pitchFamily="18" charset="0"/>
              </a:rPr>
              <a:t>«Похвала полезна хотя бы потому, что укрепляет нас в доброжелательных намерениях»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Bookman Old Style" pitchFamily="18" charset="0"/>
              </a:rPr>
              <a:t>Ф. Ларошфуко.</a:t>
            </a:r>
          </a:p>
          <a:p>
            <a:pPr algn="ctr"/>
            <a:r>
              <a:rPr lang="ru-RU" sz="2400" dirty="0" smtClean="0">
                <a:solidFill>
                  <a:srgbClr val="0070C0"/>
                </a:solidFill>
                <a:latin typeface="Bookman Old Style" pitchFamily="18" charset="0"/>
              </a:rPr>
              <a:t> Не надо забывать хвалить родителей наших воспитанников, мы всегда делаем это при удобном случае.</a:t>
            </a:r>
            <a:endParaRPr lang="ru-RU" sz="2400" dirty="0">
              <a:solidFill>
                <a:srgbClr val="0070C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://hulldating.info/wp-content/uploads/beautiful-spring-template-powerpoint-templates-nature-background-for-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60219" y="263236"/>
            <a:ext cx="835429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Bookman Old Style" pitchFamily="18" charset="0"/>
              </a:rPr>
              <a:t>Результаты совместной работы педагога и родителей: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70C0"/>
                </a:solidFill>
                <a:latin typeface="Bookman Old Style" pitchFamily="18" charset="0"/>
              </a:rPr>
              <a:t>Активность родителей;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70C0"/>
                </a:solidFill>
                <a:latin typeface="Bookman Old Style" pitchFamily="18" charset="0"/>
              </a:rPr>
              <a:t>Больше информации узнаём о детях в семьях;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70C0"/>
                </a:solidFill>
                <a:latin typeface="Bookman Old Style" pitchFamily="18" charset="0"/>
              </a:rPr>
              <a:t>Доверительные и доброжелательные отношения педагога и родителя. </a:t>
            </a:r>
            <a:endParaRPr lang="ru-RU" sz="2400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pic>
        <p:nvPicPr>
          <p:cNvPr id="27649" name="Picture 1" descr="C:\Documents and Settings\Admin\Мои документы\IMG-20190121-WA001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9381" y="3183082"/>
            <a:ext cx="3248891" cy="2436668"/>
          </a:xfrm>
          <a:prstGeom prst="rect">
            <a:avLst/>
          </a:prstGeom>
          <a:noFill/>
        </p:spPr>
      </p:pic>
      <p:pic>
        <p:nvPicPr>
          <p:cNvPr id="5" name="Рисунок 4" descr="C:\Documents and Settings\Admin\Local Settings\Temporary Internet Files\Content.Word\P_20190122_085720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70305" y="2755737"/>
            <a:ext cx="1708189" cy="3036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Admin\Local Settings\Temporary Internet Files\Content.Word\P_20190118_092716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74327" y="3311236"/>
            <a:ext cx="2881745" cy="2299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 rot="10800000" flipV="1">
            <a:off x="4571998" y="50419"/>
            <a:ext cx="4257677" cy="3477875"/>
          </a:xfrm>
          <a:prstGeom prst="rect">
            <a:avLst/>
          </a:prstGeom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             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Только вместе с родителями,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общими усилиями,                                                                                                          педагоги могут дать детям большое человеческое счастье.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cs typeface="Times New Roman" pitchFamily="18" charset="0"/>
              </a:rPr>
              <a:t>В. А. Сухомлинский.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9047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32509" y="290945"/>
            <a:ext cx="6747163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вовлечение в единое образовательное пространство родителей;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оказание помощи современной семье в вопросах воспитания и обучения детей;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установление доверительных и партнерских отношений;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pptbackgrounds.org/uploads/beautiful-spring-template-powerpoint-template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01782" y="235527"/>
            <a:ext cx="645621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Bookman Old Style" pitchFamily="18" charset="0"/>
              </a:rPr>
              <a:t>Сегодня в обществе идёт становление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Bookman Old Style" pitchFamily="18" charset="0"/>
              </a:rPr>
              <a:t>новой системы дошкольного образования.</a:t>
            </a:r>
          </a:p>
          <a:p>
            <a:endParaRPr lang="ru-RU" sz="2400" dirty="0" smtClean="0">
              <a:solidFill>
                <a:srgbClr val="C00000"/>
              </a:solidFill>
              <a:latin typeface="Bookman Old Style" pitchFamily="18" charset="0"/>
            </a:endParaRPr>
          </a:p>
          <a:p>
            <a:r>
              <a:rPr lang="ru-RU" sz="2400" dirty="0" smtClean="0">
                <a:solidFill>
                  <a:srgbClr val="C00000"/>
                </a:solidFill>
                <a:latin typeface="Bookman Old Style" pitchFamily="18" charset="0"/>
              </a:rPr>
              <a:t>Концепция модернизации российского образования подчёркивает исключительную роль семьи в решении задач воспитания подрастающего поколения. </a:t>
            </a:r>
          </a:p>
          <a:p>
            <a:endParaRPr lang="ru-RU" sz="2400" dirty="0" smtClean="0">
              <a:solidFill>
                <a:srgbClr val="C00000"/>
              </a:solidFill>
              <a:latin typeface="Bookman Old Style" pitchFamily="18" charset="0"/>
            </a:endParaRPr>
          </a:p>
          <a:p>
            <a:r>
              <a:rPr lang="ru-RU" sz="2400" dirty="0" smtClean="0">
                <a:solidFill>
                  <a:srgbClr val="C00000"/>
                </a:solidFill>
                <a:latin typeface="Bookman Old Style" pitchFamily="18" charset="0"/>
              </a:rPr>
              <a:t>Признание приоритета семейного воспитания требует иных форм взаимодействия семьи и детского сада.</a:t>
            </a:r>
            <a:endParaRPr lang="ru-RU" sz="24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pptbackgrounds.org/uploads/sunshine-and-flowers-backgrounds-wallpaper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2092036" y="249382"/>
            <a:ext cx="6539345" cy="5749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u="sng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Основные направления работы с семьёй:</a:t>
            </a:r>
            <a:endParaRPr kumimoji="0" lang="ru-RU" sz="2800" u="sng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Bookman Old Style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Информационно – аналитическое, познавательное направление;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ookman Old Style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Наглядно – информационное направление;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ookman Old Style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Досуговое</a:t>
            </a:r>
            <a:r>
              <a:rPr kumimoji="0" lang="ru-RU" sz="280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направление.</a:t>
            </a:r>
            <a:endParaRPr kumimoji="0" lang="ru-RU" sz="280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ookman Old Style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u="sng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Формы взаимодействия </a:t>
            </a:r>
            <a:r>
              <a:rPr kumimoji="0" lang="en-US" sz="2800" u="sng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c </a:t>
            </a:r>
            <a:r>
              <a:rPr kumimoji="0" lang="ru-RU" sz="2800" u="sng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родителями воспитанников:</a:t>
            </a:r>
            <a:endParaRPr kumimoji="0" lang="ru-RU" sz="2800" u="sng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Bookman Old Style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Коллективные;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ookman Old Style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Индивидуальные: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ookman Old Style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Наглядно – информационные.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3.bp.blogspot.com/-ciBHI6_1z_g/Ut0HwqHL6tI/AAAAAAAAASg/-ZRyWAbIyFU/s1600/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71093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 rot="10800000" flipV="1">
            <a:off x="692726" y="351999"/>
            <a:ext cx="800792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Одна из форм 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информационно – аналитической работы </a:t>
            </a:r>
            <a:r>
              <a:rPr lang="en-US" sz="2800" b="1" dirty="0" smtClean="0">
                <a:solidFill>
                  <a:srgbClr val="0070C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–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почтовый ящик.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Bookman Old Style" pitchFamily="18" charset="0"/>
            </a:endParaRPr>
          </a:p>
        </p:txBody>
      </p:sp>
      <p:sp>
        <p:nvSpPr>
          <p:cNvPr id="1029" name="AutoShape 5" descr="https://www.maam.ru/upload/blogs/detsad-168309-141606126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3" name="AutoShape 9" descr="https://melkie.net/wp-content/uploads/2017/11/roditelskaya-pocht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7" name="AutoShape 13" descr="https://rused.ru/irk-mdou63/wp-content/uploads/sites/119/2017/11/IMG_8501-17-11-17-05-49-2-768x102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9" name="AutoShape 15" descr="https://www.maam.ru/upload/blogs/detsad-403427-145329942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1" name="AutoShape 17" descr="https://melkie.net/wp-content/uploads/2017/11/roditelskaya-pocht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3" name="AutoShape 19" descr="https://melkie.net/wp-content/uploads/2017/11/roditelskaya-pocht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Рисунок 12" descr="http://ds231t.centerstart.ru/sites/ds81.centerstart.ru/files/pb260758_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16727" y="2563091"/>
            <a:ext cx="2119746" cy="2937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www.andamento.ru/images/detsad/katalog/DS-63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58146" y="2563091"/>
            <a:ext cx="4322618" cy="2964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3.bp.blogspot.com/-ciBHI6_1z_g/Ut0HwqHL6tI/AAAAAAAAASg/-ZRyWAbIyFU/s1600/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60390"/>
          </a:xfrm>
          <a:prstGeom prst="rect">
            <a:avLst/>
          </a:prstGeom>
          <a:noFill/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 rot="10800000" flipV="1">
            <a:off x="332509" y="376499"/>
            <a:ext cx="827116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Родительские уголки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Bookman Old Style" pitchFamily="18" charset="0"/>
            </a:endParaRPr>
          </a:p>
        </p:txBody>
      </p:sp>
      <p:pic>
        <p:nvPicPr>
          <p:cNvPr id="5" name="Рисунок 4" descr="C:\Documents and Settings\Admin\Local Settings\Temporary Internet Files\Content.Word\P_20190125_17270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93898" y="832042"/>
            <a:ext cx="2176030" cy="29918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Documents and Settings\Admin\Local Settings\Temporary Internet Files\Content.Word\P_20190125_184530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58043" y="4245985"/>
            <a:ext cx="3208866" cy="22795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http://cdn.akrosta.ru/archive/2017-04-19/a72467b697d1b3192bc1b48bae5a6db8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07734" y="1189759"/>
            <a:ext cx="3894302" cy="31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hulldating.info/wp-content/uploads/beautiful-spring-template-powerpoint-templates-background-nature-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 rot="10800000" flipV="1">
            <a:off x="484909" y="469048"/>
            <a:ext cx="7633851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Родительс</a:t>
            </a:r>
            <a:r>
              <a:rPr lang="ru-RU" sz="3200" b="1" dirty="0" smtClean="0">
                <a:solidFill>
                  <a:srgbClr val="0070C0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к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ое собрание –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Bookman Old Style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эффективная познавательная форма работы с семьёй: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Общение</a:t>
            </a:r>
            <a:r>
              <a:rPr kumimoji="0" lang="ru-RU" sz="2800" i="0" u="none" strike="noStrike" cap="none" normalizeH="0" dirty="0" smtClean="0">
                <a:ln>
                  <a:noFill/>
                </a:ln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не на монологе, а на диалоге,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dirty="0" smtClean="0">
                <a:ln>
                  <a:noFill/>
                </a:ln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в форме дискуссий;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aseline="0" dirty="0" smtClean="0"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Использование видеозаписи деятельности детей, </a:t>
            </a:r>
            <a:r>
              <a:rPr lang="ru-RU" sz="2800" dirty="0" smtClean="0"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конкурсных выступлений.</a:t>
            </a:r>
            <a:endParaRPr kumimoji="0" lang="ru-RU" sz="2800" i="0" u="none" strike="noStrike" cap="none" normalizeH="0" baseline="0" dirty="0" smtClean="0">
              <a:ln>
                <a:noFill/>
              </a:ln>
              <a:effectLst/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hulldating.info/wp-content/uploads/beautiful-spring-template-powerpoint-templates-background-nature-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457201" y="429490"/>
            <a:ext cx="7869382" cy="498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Доступная форма установления связи с семьёй –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индивидуальная беседа.</a:t>
            </a:r>
            <a:endParaRPr kumimoji="0" lang="ru-RU" sz="320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Bookman Old Style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Цель педагогической беседы -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обмен мнениями воспитателя и родителей.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Bookman Old Style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Беседа может возникать по инициативе родителей и педагога.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Bookman Old Style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cdd73a559a20da7bd6e4711bd777774856b206"/>
</p:tagLst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295</TotalTime>
  <Words>384</Words>
  <Application>Microsoft Office PowerPoint</Application>
  <PresentationFormat>Экран (4:3)</PresentationFormat>
  <Paragraphs>70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DNS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УчебныеПрезентации.РФ</dc:creator>
  <cp:lastModifiedBy>Admin</cp:lastModifiedBy>
  <cp:revision>35</cp:revision>
  <dcterms:created xsi:type="dcterms:W3CDTF">2014-12-18T18:27:43Z</dcterms:created>
  <dcterms:modified xsi:type="dcterms:W3CDTF">2019-05-13T17:44:38Z</dcterms:modified>
</cp:coreProperties>
</file>