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0"/>
  </p:notesMasterIdLst>
  <p:handoutMasterIdLst>
    <p:handoutMasterId r:id="rId41"/>
  </p:handoutMasterIdLst>
  <p:sldIdLst>
    <p:sldId id="280" r:id="rId2"/>
    <p:sldId id="281" r:id="rId3"/>
    <p:sldId id="256" r:id="rId4"/>
    <p:sldId id="282" r:id="rId5"/>
    <p:sldId id="283" r:id="rId6"/>
    <p:sldId id="257" r:id="rId7"/>
    <p:sldId id="259" r:id="rId8"/>
    <p:sldId id="260" r:id="rId9"/>
    <p:sldId id="265" r:id="rId10"/>
    <p:sldId id="262" r:id="rId11"/>
    <p:sldId id="263" r:id="rId12"/>
    <p:sldId id="264" r:id="rId13"/>
    <p:sldId id="268" r:id="rId14"/>
    <p:sldId id="267" r:id="rId15"/>
    <p:sldId id="266" r:id="rId16"/>
    <p:sldId id="269" r:id="rId17"/>
    <p:sldId id="270" r:id="rId18"/>
    <p:sldId id="274" r:id="rId19"/>
    <p:sldId id="273" r:id="rId20"/>
    <p:sldId id="272" r:id="rId21"/>
    <p:sldId id="271" r:id="rId22"/>
    <p:sldId id="275" r:id="rId23"/>
    <p:sldId id="276" r:id="rId24"/>
    <p:sldId id="277" r:id="rId25"/>
    <p:sldId id="278" r:id="rId26"/>
    <p:sldId id="279" r:id="rId27"/>
    <p:sldId id="284" r:id="rId28"/>
    <p:sldId id="285" r:id="rId29"/>
    <p:sldId id="286" r:id="rId30"/>
    <p:sldId id="287" r:id="rId31"/>
    <p:sldId id="288" r:id="rId32"/>
    <p:sldId id="290" r:id="rId33"/>
    <p:sldId id="289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9942513" cy="67611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1" autoAdjust="0"/>
    <p:restoredTop sz="94660"/>
  </p:normalViewPr>
  <p:slideViewPr>
    <p:cSldViewPr>
      <p:cViewPr varScale="1">
        <p:scale>
          <a:sx n="62" d="100"/>
          <a:sy n="62" d="100"/>
        </p:scale>
        <p:origin x="73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535611-FCC5-4EAD-8810-CAE56675FA94}" type="datetimeFigureOut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946D052-013F-435A-82B8-A2AC0AF58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658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563333-805F-434D-B9AF-B5A64E123E71}" type="datetimeFigureOut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06413"/>
            <a:ext cx="3382963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DD6D4C-F967-42C7-986C-5151A5BF4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6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D7BF2-A998-4754-98F0-23D410013C62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3E708-8D37-40F7-A545-0C5B477DF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71200-6AE2-4964-BDFF-318AE7A59067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D284-7BCA-475B-8D93-6E981BB0F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EA52B-2D4D-47E5-B682-FCCF4786018A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DD240-8655-46B2-8413-CD7FED7ED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D448B-EC6F-402F-BECF-65231572297C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D34CA-170D-4DE3-97CA-241A80381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7AFC0-E5FB-437D-BE43-B911B65AA747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CF693-3BD6-438B-A25C-E8D309040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6EE73-4B80-4583-AADA-8B9FDE10E8AC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F164-ECEE-4CE0-B8A1-78BD3AF45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D2CFB-A5D3-4CAC-8862-91CD4EE09014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4E937-562A-478D-A44E-B4B37E241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13F7-F3BE-4967-84E8-D2C3C33209B2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20245-5500-416C-8EB2-1ECF8A7A3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1DB81-661D-4407-8966-D2F46F31B296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BC17D-0277-493E-8ACA-D46A302D1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97210-DE66-4B92-AF2D-E6F83B7FF3CB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46D93-0609-450D-9CCE-E928C1A79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30E10-731F-4D67-9A42-D2C601E8B9E6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8B306-3E1D-477E-ACC0-179DFFFE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accent1">
                <a:lumMod val="20000"/>
                <a:lumOff val="80000"/>
              </a:schemeClr>
            </a:gs>
            <a:gs pos="57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3D950-8DCC-40E4-AD0E-13DE6F8995DB}" type="datetime1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Абрамкина Т.Н., школа-комплекс эстетичсекого воспитания №8, Республика Казахстан, г. Петропавловск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384B44-08E6-4295-9B4B-08FCFE7F9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571838/img4.jpg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3" Type="http://schemas.openxmlformats.org/officeDocument/2006/relationships/slide" Target="slide7.xml"/><Relationship Id="rId21" Type="http://schemas.openxmlformats.org/officeDocument/2006/relationships/slide" Target="slide25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" Type="http://schemas.openxmlformats.org/officeDocument/2006/relationships/image" Target="../media/image5.png"/><Relationship Id="rId16" Type="http://schemas.openxmlformats.org/officeDocument/2006/relationships/slide" Target="slide20.xml"/><Relationship Id="rId20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19" Type="http://schemas.openxmlformats.org/officeDocument/2006/relationships/slide" Target="slide23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18.xml"/><Relationship Id="rId22" Type="http://schemas.openxmlformats.org/officeDocument/2006/relationships/slide" Target="slide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44000" cy="414908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«Я окончил курс университета 44 лет от роду. Спустя год, 100-летним молодым человеком, я женился на </a:t>
            </a:r>
            <a:r>
              <a:rPr lang="ru-RU" b="1" dirty="0" smtClean="0"/>
              <a:t>34-летней девушке. </a:t>
            </a:r>
            <a:r>
              <a:rPr lang="ru-RU" b="1" dirty="0"/>
              <a:t>Незначительная разница в возрасте – всего 11 лет – способствовала тому, что мы жили общими интересами и мечтами. Спустя несколько лет у нас уже было 10 детей. Жалованья я получал в месяц 200 рублей…»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3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55133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Верно ли, что в древности</a:t>
            </a:r>
          </a:p>
          <a:p>
            <a:r>
              <a:rPr lang="ru-RU" sz="3600">
                <a:latin typeface="Calibri" pitchFamily="34" charset="0"/>
              </a:rPr>
              <a:t>использовали руку как</a:t>
            </a:r>
          </a:p>
          <a:p>
            <a:r>
              <a:rPr lang="ru-RU" sz="3600">
                <a:latin typeface="Calibri" pitchFamily="34" charset="0"/>
              </a:rPr>
              <a:t>инструмент для счета?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29500" y="314325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ДА</a:t>
            </a: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/>
          <a:srcRect l="3125" t="15146" r="6250" b="7233"/>
          <a:stretch>
            <a:fillRect/>
          </a:stretch>
        </p:blipFill>
        <p:spPr bwMode="auto">
          <a:xfrm>
            <a:off x="785813" y="2714625"/>
            <a:ext cx="41433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7072313" y="5572125"/>
            <a:ext cx="428625" cy="50006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946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Верно ли, что в Древнем Египте</a:t>
            </a:r>
          </a:p>
          <a:p>
            <a:r>
              <a:rPr lang="ru-RU" sz="3600">
                <a:latin typeface="Calibri" pitchFamily="34" charset="0"/>
              </a:rPr>
              <a:t> пользовались клинописью? (</a:t>
            </a:r>
            <a:r>
              <a:rPr lang="ru-RU" sz="3600">
                <a:latin typeface="Calibri" pitchFamily="34" charset="0"/>
                <a:sym typeface="Wingdings" pitchFamily="2" charset="2"/>
              </a:rPr>
              <a:t>)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29500" y="314325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ДА</a:t>
            </a:r>
          </a:p>
        </p:txBody>
      </p:sp>
      <p:pic>
        <p:nvPicPr>
          <p:cNvPr id="21509" name="Рисунок 6" descr="Рисунок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571750"/>
            <a:ext cx="37988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6357938" y="5715000"/>
            <a:ext cx="428625" cy="50006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19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Какие виды систем счисления </a:t>
            </a:r>
          </a:p>
          <a:p>
            <a:r>
              <a:rPr lang="ru-RU" sz="3600">
                <a:latin typeface="Calibri" pitchFamily="34" charset="0"/>
              </a:rPr>
              <a:t>вы знаете?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43500" y="3786188"/>
            <a:ext cx="3571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Позиционные, непозиционные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4" name="Picture 4" descr="i_matemat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1928813"/>
            <a:ext cx="2643188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2357438" y="285750"/>
            <a:ext cx="63531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 какой системе счисления</a:t>
            </a:r>
          </a:p>
          <a:p>
            <a:r>
              <a:rPr lang="ru-RU" sz="3600">
                <a:latin typeface="Calibri" pitchFamily="34" charset="0"/>
              </a:rPr>
              <a:t> в качестве цифр используются </a:t>
            </a:r>
          </a:p>
          <a:p>
            <a:r>
              <a:rPr lang="ru-RU" sz="3600">
                <a:latin typeface="Calibri" pitchFamily="34" charset="0"/>
              </a:rPr>
              <a:t>некоторые буквы?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43500" y="3786188"/>
            <a:ext cx="3571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Римская система счисления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8" name="Picture 3" descr="C:\Users\admin\AppData\Local\Microsoft\Windows\Temporary Internet Files\Content.IE5\BV9E9SI7\MC900198304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2428875"/>
            <a:ext cx="2357437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2214563" y="357188"/>
            <a:ext cx="55038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 какой системе счисления</a:t>
            </a:r>
          </a:p>
          <a:p>
            <a:r>
              <a:rPr lang="ru-RU" sz="3600">
                <a:latin typeface="Calibri" pitchFamily="34" charset="0"/>
              </a:rPr>
              <a:t> кодируется информация </a:t>
            </a:r>
          </a:p>
          <a:p>
            <a:r>
              <a:rPr lang="ru-RU" sz="3600">
                <a:latin typeface="Calibri" pitchFamily="34" charset="0"/>
              </a:rPr>
              <a:t>в компьютере?</a:t>
            </a: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00813" y="3714750"/>
            <a:ext cx="2428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Двоичной системе счисления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2" name="Picture 3" descr="C:\Users\admin\AppData\Local\Microsoft\Windows\Temporary Internet Files\Content.IE5\OD8K581G\MP90040194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286000"/>
            <a:ext cx="3143250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2087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Верно ли, что арабские цифры</a:t>
            </a:r>
          </a:p>
          <a:p>
            <a:r>
              <a:rPr lang="ru-RU" sz="3600">
                <a:latin typeface="Calibri" pitchFamily="34" charset="0"/>
              </a:rPr>
              <a:t> удобны для сложных </a:t>
            </a:r>
          </a:p>
          <a:p>
            <a:r>
              <a:rPr lang="ru-RU" sz="3600">
                <a:latin typeface="Calibri" pitchFamily="34" charset="0"/>
              </a:rPr>
              <a:t>арифметических расчетов?</a:t>
            </a: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286125"/>
            <a:ext cx="928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ДА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6" name="Picture 2" descr="C:\Users\admin\AppData\Local\Microsoft\Windows\Temporary Internet Files\Content.IE5\BV9E9SI7\MM900285289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286000"/>
            <a:ext cx="2600325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2238" y="66675"/>
            <a:ext cx="2457451" cy="1566863"/>
          </a:xfrm>
          <a:prstGeom prst="rect">
            <a:avLst/>
          </a:prstGeom>
          <a:noFill/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9532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Какая система счисления – </a:t>
            </a:r>
          </a:p>
          <a:p>
            <a:r>
              <a:rPr lang="ru-RU" sz="3200" i="1">
                <a:latin typeface="Calibri" pitchFamily="34" charset="0"/>
              </a:rPr>
              <a:t>десятичная, двоичная, восьмеричная,</a:t>
            </a:r>
          </a:p>
          <a:p>
            <a:r>
              <a:rPr lang="ru-RU" sz="3600" i="1">
                <a:latin typeface="Calibri" pitchFamily="34" charset="0"/>
              </a:rPr>
              <a:t> </a:t>
            </a:r>
            <a:r>
              <a:rPr lang="ru-RU" sz="3200" i="1">
                <a:latin typeface="Calibri" pitchFamily="34" charset="0"/>
              </a:rPr>
              <a:t>римская</a:t>
            </a:r>
            <a:r>
              <a:rPr lang="ru-RU" sz="3600" i="1">
                <a:latin typeface="Calibri" pitchFamily="34" charset="0"/>
              </a:rPr>
              <a:t>- </a:t>
            </a:r>
            <a:r>
              <a:rPr lang="ru-RU" sz="3600">
                <a:latin typeface="Calibri" pitchFamily="34" charset="0"/>
              </a:rPr>
              <a:t>позиционная?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43500" y="3643313"/>
            <a:ext cx="400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10-я, 2-я, 8-ричная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30" name="Picture 2" descr="C:\Users\admin\AppData\Local\Microsoft\Windows\Temporary Internet Files\Content.IE5\KU64003N\MC900332680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2428875"/>
            <a:ext cx="3071812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66675"/>
            <a:ext cx="2457451" cy="1566863"/>
          </a:xfrm>
          <a:prstGeom prst="rect">
            <a:avLst/>
          </a:prstGeom>
          <a:noFill/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2643188" y="428625"/>
            <a:ext cx="56721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latin typeface="Calibri" pitchFamily="34" charset="0"/>
              </a:rPr>
              <a:t>Укажите алфавит двоичной </a:t>
            </a:r>
          </a:p>
          <a:p>
            <a:r>
              <a:rPr lang="ru-RU" sz="3600" dirty="0">
                <a:latin typeface="Calibri" pitchFamily="34" charset="0"/>
              </a:rPr>
              <a:t>системы счисления?</a:t>
            </a: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286125"/>
            <a:ext cx="928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0, 1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4" name="Picture 2" descr="C:\Users\admin\AppData\Local\Microsoft\Windows\Temporary Internet Files\Content.IE5\OD8K581G\MC900295585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2214563"/>
            <a:ext cx="3440113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134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Сравните числа: </a:t>
            </a:r>
            <a:r>
              <a:rPr lang="en-US" sz="3600">
                <a:latin typeface="Calibri" pitchFamily="34" charset="0"/>
              </a:rPr>
              <a:t>V</a:t>
            </a:r>
            <a:r>
              <a:rPr lang="ru-RU" sz="3600">
                <a:latin typeface="Calibri" pitchFamily="34" charset="0"/>
              </a:rPr>
              <a:t> </a:t>
            </a:r>
            <a:r>
              <a:rPr lang="en-US" sz="3600">
                <a:latin typeface="Calibri" pitchFamily="34" charset="0"/>
              </a:rPr>
              <a:t>V</a:t>
            </a:r>
            <a:r>
              <a:rPr lang="ru-RU" sz="3600">
                <a:latin typeface="Calibri" pitchFamily="34" charset="0"/>
              </a:rPr>
              <a:t> </a:t>
            </a:r>
            <a:r>
              <a:rPr lang="en-US" sz="3600">
                <a:latin typeface="Calibri" pitchFamily="34" charset="0"/>
              </a:rPr>
              <a:t>V  *  </a:t>
            </a:r>
            <a:r>
              <a:rPr lang="ru-RU" sz="3600">
                <a:latin typeface="Calibri" pitchFamily="34" charset="0"/>
              </a:rPr>
              <a:t>555?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86500" y="3786188"/>
            <a:ext cx="2000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alibri" pitchFamily="34" charset="0"/>
              </a:rPr>
              <a:t>VVV&lt;555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8" name="Picture 2" descr="C:\Users\admin\AppData\Local\Microsoft\Windows\Temporary Internet Files\Content.IE5\KU64003N\MC900295556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2071688"/>
            <a:ext cx="40703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1428750" y="214313"/>
            <a:ext cx="70834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Какая система счисления использована</a:t>
            </a:r>
          </a:p>
          <a:p>
            <a:r>
              <a:rPr lang="ru-RU" sz="3200" dirty="0">
                <a:latin typeface="Calibri" pitchFamily="34" charset="0"/>
              </a:rPr>
              <a:t>в четверостишии?</a:t>
            </a:r>
          </a:p>
          <a:p>
            <a:r>
              <a:rPr lang="ru-RU" sz="2800" i="1" dirty="0">
                <a:latin typeface="Calibri" pitchFamily="34" charset="0"/>
              </a:rPr>
              <a:t>«На кресле толстый кот Мартын сидел,</a:t>
            </a:r>
          </a:p>
          <a:p>
            <a:r>
              <a:rPr lang="ru-RU" sz="2800" i="1" dirty="0">
                <a:latin typeface="Calibri" pitchFamily="34" charset="0"/>
              </a:rPr>
              <a:t>Своими 10 глазами он смотрел.</a:t>
            </a:r>
          </a:p>
          <a:p>
            <a:r>
              <a:rPr lang="ru-RU" sz="2800" i="1" dirty="0">
                <a:latin typeface="Calibri" pitchFamily="34" charset="0"/>
              </a:rPr>
              <a:t>Вдруг на 100 своих он лап вскочил,</a:t>
            </a:r>
          </a:p>
          <a:p>
            <a:r>
              <a:rPr lang="ru-RU" sz="2800" i="1" dirty="0">
                <a:latin typeface="Calibri" pitchFamily="34" charset="0"/>
              </a:rPr>
              <a:t>На подоконник быстро тело приземлил»</a:t>
            </a: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57875" y="3786188"/>
            <a:ext cx="307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Двоичная с.с.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702" name="Picture 3" descr="C:\Users\admin\AppData\Local\Microsoft\Windows\Temporary Internet Files\Content.IE5\KU64003N\MM900296996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71813"/>
            <a:ext cx="2541588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3693"/>
            <a:ext cx="9144000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400" b="1" dirty="0">
                <a:solidFill>
                  <a:schemeClr val="tx2">
                    <a:lumMod val="75000"/>
                  </a:schemeClr>
                </a:solidFill>
              </a:rPr>
              <a:t> «Я окончил курс университета 24 лет от роду. </a:t>
            </a:r>
            <a:endParaRPr lang="ru-RU" sz="3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60" y="4509120"/>
            <a:ext cx="3096344" cy="21984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2060" y="550492"/>
            <a:ext cx="885698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Спустя год, 25-летним молодым человеком, </a:t>
            </a:r>
            <a:endParaRPr lang="ru-RU" sz="34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060" y="3145758"/>
            <a:ext cx="850676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Спустя </a:t>
            </a:r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несколько лет у нас уже было 5 детей. Жалованья я получал в месяц 50 рублей…»</a:t>
            </a:r>
            <a:endParaRPr lang="ru-RU" sz="34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49808" y="1113446"/>
            <a:ext cx="664438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я женился на 19-летней девушке. </a:t>
            </a:r>
            <a:endParaRPr lang="ru-RU" sz="3400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384078" y="1640969"/>
            <a:ext cx="105492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Незначительная разница в возрасте – всего </a:t>
            </a:r>
            <a:endParaRPr lang="ru-RU" sz="34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6 </a:t>
            </a:r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лет – способствовала тому, что мы жили </a:t>
            </a:r>
            <a:endParaRPr lang="ru-RU" sz="34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общими </a:t>
            </a:r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интересами и мечтами. </a:t>
            </a:r>
            <a:endParaRPr lang="ru-RU" sz="3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3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0" y="-292100"/>
            <a:ext cx="2457450" cy="1566863"/>
          </a:xfrm>
          <a:prstGeom prst="rect">
            <a:avLst/>
          </a:prstGeom>
          <a:noFill/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1519238" y="285750"/>
            <a:ext cx="76247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latin typeface="Calibri" pitchFamily="34" charset="0"/>
              </a:rPr>
              <a:t>Назовите наибольшее двузначное </a:t>
            </a:r>
          </a:p>
          <a:p>
            <a:r>
              <a:rPr lang="ru-RU" sz="3600" dirty="0">
                <a:latin typeface="Calibri" pitchFamily="34" charset="0"/>
              </a:rPr>
              <a:t>число в 8-ричной системе счисления?</a:t>
            </a: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143250"/>
            <a:ext cx="928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77</a:t>
            </a:r>
            <a:r>
              <a:rPr lang="ru-RU" sz="1600">
                <a:latin typeface="Calibri" pitchFamily="34" charset="0"/>
              </a:rPr>
              <a:t>8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6" name="Picture 3" descr="C:\Users\admin\AppData\Local\Microsoft\Windows\Temporary Internet Files\Content.IE5\IBI87IUX\MC900433145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2071688"/>
            <a:ext cx="3771900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167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Какой числовой эквивалент  у </a:t>
            </a:r>
          </a:p>
          <a:p>
            <a:r>
              <a:rPr lang="ru-RU" sz="3600">
                <a:latin typeface="Calibri" pitchFamily="34" charset="0"/>
              </a:rPr>
              <a:t>цифры 6 в числе 3650?</a:t>
            </a:r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143250"/>
            <a:ext cx="1857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6 сотен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50" name="Picture 13" descr="D:\Лаборатория\АЛ\Рисунки\Рисунки Web\Color_WMF\XMAS\ELFLIST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714500"/>
            <a:ext cx="246856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403648" y="353438"/>
            <a:ext cx="786240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latin typeface="Calibri" pitchFamily="34" charset="0"/>
              </a:rPr>
              <a:t>Укажите алфавит </a:t>
            </a:r>
            <a:r>
              <a:rPr lang="ru-RU" sz="3600" dirty="0" smtClean="0">
                <a:latin typeface="Calibri" pitchFamily="34" charset="0"/>
              </a:rPr>
              <a:t>шестнадцатеричной  </a:t>
            </a:r>
            <a:endParaRPr lang="ru-RU" sz="3600" dirty="0">
              <a:latin typeface="Calibri" pitchFamily="34" charset="0"/>
            </a:endParaRPr>
          </a:p>
          <a:p>
            <a:r>
              <a:rPr lang="ru-RU" sz="3600" dirty="0">
                <a:latin typeface="Calibri" pitchFamily="34" charset="0"/>
              </a:rPr>
              <a:t>системы счисления?</a:t>
            </a:r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4211637" y="3003352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52120" y="2881114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</a:rPr>
              <a:t>0,1,2,3,4,5,6,7,8,9,</a:t>
            </a:r>
            <a:r>
              <a:rPr lang="en-US" sz="3600" dirty="0" smtClean="0">
                <a:latin typeface="Calibri" pitchFamily="34" charset="0"/>
              </a:rPr>
              <a:t>A,B,C,D,E,F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4" name="Picture 2" descr="C:\Users\admin\AppData\Local\Microsoft\Windows\Temporary Internet Files\Content.IE5\KU64003N\MP900309392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143125"/>
            <a:ext cx="24257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33794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071813"/>
            <a:ext cx="185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А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1676400" y="357188"/>
            <a:ext cx="72469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Какой латинской буквой </a:t>
            </a:r>
          </a:p>
          <a:p>
            <a:r>
              <a:rPr lang="ru-RU" sz="3600">
                <a:latin typeface="Calibri" pitchFamily="34" charset="0"/>
              </a:rPr>
              <a:t>обозначается число 10 в 16-ричной </a:t>
            </a:r>
          </a:p>
          <a:p>
            <a:r>
              <a:rPr lang="ru-RU" sz="3600">
                <a:latin typeface="Calibri" pitchFamily="34" charset="0"/>
              </a:rPr>
              <a:t>системе счисления? </a:t>
            </a:r>
          </a:p>
        </p:txBody>
      </p:sp>
      <p:pic>
        <p:nvPicPr>
          <p:cNvPr id="33798" name="Рисунок 4" descr="kniga_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2786063"/>
            <a:ext cx="340201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071813"/>
            <a:ext cx="1857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latin typeface="Calibri" pitchFamily="34" charset="0"/>
              </a:rPr>
              <a:t>10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1676400" y="357188"/>
            <a:ext cx="65995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Calibri" pitchFamily="34" charset="0"/>
              </a:rPr>
              <a:t>Назовите основание десятичной</a:t>
            </a:r>
          </a:p>
          <a:p>
            <a:r>
              <a:rPr lang="ru-RU" sz="3600" dirty="0" smtClean="0">
                <a:latin typeface="Calibri" pitchFamily="34" charset="0"/>
              </a:rPr>
              <a:t> системы счисления?</a:t>
            </a:r>
            <a:endParaRPr lang="ru-RU" sz="3600" dirty="0">
              <a:latin typeface="Calibri" pitchFamily="34" charset="0"/>
            </a:endParaRPr>
          </a:p>
        </p:txBody>
      </p:sp>
      <p:pic>
        <p:nvPicPr>
          <p:cNvPr id="11" name="Picture 3" descr="C:\Users\admin\AppData\Local\Microsoft\Windows\Temporary Internet Files\Content.IE5\IBI87IUX\MC900433145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938" y="2617698"/>
            <a:ext cx="3771900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86625" y="3143250"/>
            <a:ext cx="1857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3 (0,1,2)</a:t>
            </a: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5" name="Picture 4" descr="i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643188"/>
            <a:ext cx="23129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1676400" y="357188"/>
            <a:ext cx="7585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Какое количество цифр используется </a:t>
            </a:r>
          </a:p>
          <a:p>
            <a:r>
              <a:rPr lang="ru-RU" sz="3600">
                <a:latin typeface="Calibri" pitchFamily="34" charset="0"/>
              </a:rPr>
              <a:t>в троичной системе счисления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2763" y="66675"/>
            <a:ext cx="2457451" cy="1566863"/>
          </a:xfrm>
          <a:prstGeom prst="rect">
            <a:avLst/>
          </a:prstGeom>
          <a:noFill/>
        </p:spPr>
      </p:pic>
      <p:sp>
        <p:nvSpPr>
          <p:cNvPr id="36866" name="TextBox 4"/>
          <p:cNvSpPr txBox="1">
            <a:spLocks noChangeArrowheads="1"/>
          </p:cNvSpPr>
          <p:nvPr/>
        </p:nvSpPr>
        <p:spPr bwMode="auto">
          <a:xfrm>
            <a:off x="5223505" y="3219539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88224" y="3143249"/>
            <a:ext cx="2448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</a:rPr>
              <a:t>десятичная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6858000" y="5500688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1835696" y="477818"/>
            <a:ext cx="67442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Какая система </a:t>
            </a:r>
            <a:r>
              <a:rPr lang="ru-RU" sz="2800" dirty="0">
                <a:latin typeface="Calibri" pitchFamily="34" charset="0"/>
              </a:rPr>
              <a:t>счисления </a:t>
            </a:r>
            <a:r>
              <a:rPr lang="ru-RU" sz="2800" dirty="0" smtClean="0">
                <a:latin typeface="Calibri" pitchFamily="34" charset="0"/>
              </a:rPr>
              <a:t>используется чаще остальных?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6" t="28350" r="7077" b="26502"/>
          <a:stretch/>
        </p:blipFill>
        <p:spPr>
          <a:xfrm>
            <a:off x="611560" y="2705583"/>
            <a:ext cx="381642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01" y="0"/>
            <a:ext cx="2911599" cy="36009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03673" y="23355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2 </a:t>
            </a:r>
            <a:r>
              <a:rPr lang="ru-RU" b="1" dirty="0">
                <a:solidFill>
                  <a:srgbClr val="C00000"/>
                </a:solidFill>
              </a:rPr>
              <a:t>этап «Художники»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10 </a:t>
            </a:r>
            <a:r>
              <a:rPr lang="ru-RU" b="1" dirty="0">
                <a:solidFill>
                  <a:srgbClr val="C00000"/>
                </a:solidFill>
              </a:rPr>
              <a:t>мин.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230"/>
            <a:ext cx="7427168" cy="504056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Работа </a:t>
            </a:r>
            <a:r>
              <a:rPr lang="ru-RU" b="1" dirty="0"/>
              <a:t>в </a:t>
            </a:r>
            <a:r>
              <a:rPr lang="ru-RU" b="1" dirty="0" smtClean="0"/>
              <a:t>парах</a:t>
            </a:r>
          </a:p>
          <a:p>
            <a:pPr marL="0" indent="0" algn="just">
              <a:buNone/>
            </a:pPr>
            <a:r>
              <a:rPr lang="ru-RU" dirty="0" smtClean="0"/>
              <a:t>На </a:t>
            </a:r>
            <a:r>
              <a:rPr lang="ru-RU" dirty="0"/>
              <a:t>каждой парте у вас лежат листочки с системой координат </a:t>
            </a:r>
            <a:r>
              <a:rPr lang="ru-RU" b="1" dirty="0"/>
              <a:t>(приложение 2</a:t>
            </a:r>
            <a:r>
              <a:rPr lang="ru-RU" b="1" dirty="0" smtClean="0"/>
              <a:t>)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Переведите </a:t>
            </a:r>
            <a:r>
              <a:rPr lang="ru-RU" dirty="0"/>
              <a:t>точки в десятичную систему, отметьте и последовательно соедините их на координатной </a:t>
            </a:r>
            <a:r>
              <a:rPr lang="ru-RU" dirty="0" smtClean="0"/>
              <a:t>плоскости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75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89040"/>
            <a:ext cx="8229600" cy="2655168"/>
          </a:xfrm>
        </p:spPr>
        <p:txBody>
          <a:bodyPr/>
          <a:lstStyle/>
          <a:p>
            <a:pPr algn="just"/>
            <a:r>
              <a:rPr lang="ru-RU" sz="3200" dirty="0"/>
              <a:t>Поставьте баллы в оценочный </a:t>
            </a:r>
            <a:r>
              <a:rPr lang="ru-RU" sz="3200" dirty="0" smtClean="0"/>
              <a:t>лист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Рисунок совпал-3балла, </a:t>
            </a:r>
            <a:r>
              <a:rPr lang="ru-RU" sz="3200" dirty="0"/>
              <a:t>рисунок </a:t>
            </a:r>
            <a:r>
              <a:rPr lang="ru-RU" sz="3200" dirty="0" smtClean="0"/>
              <a:t>частично совпал-2балла, </a:t>
            </a:r>
            <a:r>
              <a:rPr lang="ru-RU" sz="3200" dirty="0"/>
              <a:t>рисунок не </a:t>
            </a:r>
            <a:r>
              <a:rPr lang="ru-RU" sz="3200" dirty="0" smtClean="0"/>
              <a:t>совпал-1 балл</a:t>
            </a:r>
            <a:endParaRPr lang="ru-RU" sz="3200" dirty="0"/>
          </a:p>
        </p:txBody>
      </p:sp>
      <p:pic>
        <p:nvPicPr>
          <p:cNvPr id="5" name="Объект 4" descr="https://arhivurokov.ru/multiurok/html/2017/03/15/s_58c8d1808c6ea/img_s586808_2_1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1" r="1" b="45235"/>
          <a:stretch/>
        </p:blipFill>
        <p:spPr bwMode="auto">
          <a:xfrm>
            <a:off x="1331640" y="260648"/>
            <a:ext cx="5974730" cy="3338474"/>
          </a:xfrm>
          <a:prstGeom prst="rect">
            <a:avLst/>
          </a:prstGeom>
          <a:noFill/>
          <a:ln>
            <a:solidFill>
              <a:srgbClr val="FF33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076056" y="836712"/>
            <a:ext cx="504825" cy="9525"/>
          </a:xfrm>
          <a:prstGeom prst="line">
            <a:avLst/>
          </a:prstGeom>
          <a:ln>
            <a:solidFill>
              <a:srgbClr val="F78D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93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2272" y="293351"/>
            <a:ext cx="9468544" cy="1143000"/>
          </a:xfrm>
        </p:spPr>
        <p:txBody>
          <a:bodyPr/>
          <a:lstStyle/>
          <a:p>
            <a:pPr lvl="0" indent="450850" eaLnBrk="0" hangingPunct="0"/>
            <a:r>
              <a:rPr lang="ru-RU" altLang="ru-RU" sz="40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 </a:t>
            </a:r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этап</a:t>
            </a:r>
            <a:b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40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«Числовой лабиринт» </a:t>
            </a:r>
            <a:r>
              <a:rPr lang="ru-RU" alt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7 </a:t>
            </a:r>
            <a:r>
              <a:rPr lang="ru-RU" altLang="ru-RU" sz="40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мин.</a:t>
            </a:r>
            <a:r>
              <a:rPr lang="ru-RU" altLang="ru-RU" sz="40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sz="40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84984"/>
            <a:ext cx="9147087" cy="4525963"/>
          </a:xfrm>
        </p:spPr>
        <p:txBody>
          <a:bodyPr/>
          <a:lstStyle/>
          <a:p>
            <a:r>
              <a:rPr lang="ru-RU" altLang="ru-RU" sz="2400" b="1" dirty="0">
                <a:latin typeface="Arial "/>
                <a:ea typeface="Times New Roman" panose="02020603050405020304" pitchFamily="18" charset="0"/>
              </a:rPr>
              <a:t>Переведите числа, </a:t>
            </a:r>
            <a:r>
              <a:rPr lang="ru-RU" altLang="ru-RU" sz="2400" dirty="0">
                <a:latin typeface="Arial "/>
                <a:ea typeface="Times New Roman" panose="02020603050405020304" pitchFamily="18" charset="0"/>
              </a:rPr>
              <a:t>записанные в различных системах счисления, </a:t>
            </a:r>
            <a:r>
              <a:rPr lang="ru-RU" altLang="ru-RU" sz="2400" b="1" dirty="0">
                <a:latin typeface="Arial "/>
                <a:ea typeface="Times New Roman" panose="02020603050405020304" pitchFamily="18" charset="0"/>
              </a:rPr>
              <a:t>в десятичную </a:t>
            </a:r>
            <a:r>
              <a:rPr lang="ru-RU" altLang="ru-RU" sz="2400" dirty="0">
                <a:latin typeface="Arial "/>
                <a:ea typeface="Times New Roman" panose="02020603050405020304" pitchFamily="18" charset="0"/>
              </a:rPr>
              <a:t>систему счисления; </a:t>
            </a:r>
            <a:endParaRPr lang="en-US" altLang="ru-RU" sz="2400" dirty="0" smtClean="0">
              <a:latin typeface="Arial "/>
              <a:ea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Arial "/>
                <a:ea typeface="Times New Roman" panose="02020603050405020304" pitchFamily="18" charset="0"/>
              </a:rPr>
              <a:t>затем </a:t>
            </a:r>
            <a:r>
              <a:rPr lang="ru-RU" altLang="ru-RU" sz="2400" dirty="0">
                <a:latin typeface="Arial "/>
                <a:ea typeface="Times New Roman" panose="02020603050405020304" pitchFamily="18" charset="0"/>
              </a:rPr>
              <a:t>полученные после вычисления числа </a:t>
            </a:r>
            <a:r>
              <a:rPr lang="ru-RU" altLang="ru-RU" sz="2400" b="1" dirty="0">
                <a:latin typeface="Arial "/>
                <a:ea typeface="Times New Roman" panose="02020603050405020304" pitchFamily="18" charset="0"/>
              </a:rPr>
              <a:t>замените буквами</a:t>
            </a:r>
            <a:r>
              <a:rPr lang="ru-RU" altLang="ru-RU" sz="2400" dirty="0">
                <a:latin typeface="Arial "/>
                <a:ea typeface="Times New Roman" panose="02020603050405020304" pitchFamily="18" charset="0"/>
              </a:rPr>
              <a:t> русского алфавита, которые </a:t>
            </a:r>
            <a:r>
              <a:rPr lang="ru-RU" altLang="ru-RU" sz="2400" dirty="0" smtClean="0">
                <a:latin typeface="Arial "/>
                <a:ea typeface="Times New Roman" panose="02020603050405020304" pitchFamily="18" charset="0"/>
              </a:rPr>
              <a:t>имеют</a:t>
            </a:r>
          </a:p>
          <a:p>
            <a:pPr marL="0" indent="357188">
              <a:buNone/>
            </a:pPr>
            <a:r>
              <a:rPr lang="ru-RU" altLang="ru-RU" sz="2400" dirty="0" smtClean="0">
                <a:latin typeface="Arial "/>
                <a:ea typeface="Times New Roman" panose="02020603050405020304" pitchFamily="18" charset="0"/>
              </a:rPr>
              <a:t>соответствующие порядковые </a:t>
            </a:r>
            <a:r>
              <a:rPr lang="ru-RU" altLang="ru-RU" sz="2400" dirty="0">
                <a:latin typeface="Arial "/>
                <a:ea typeface="Times New Roman" panose="02020603050405020304" pitchFamily="18" charset="0"/>
              </a:rPr>
              <a:t>номера; </a:t>
            </a:r>
            <a:endParaRPr lang="ru-RU" altLang="ru-RU" sz="2400" dirty="0" smtClean="0">
              <a:latin typeface="Arial "/>
              <a:ea typeface="Times New Roman" panose="02020603050405020304" pitchFamily="18" charset="0"/>
            </a:endParaRPr>
          </a:p>
          <a:p>
            <a:r>
              <a:rPr lang="ru-RU" altLang="ru-RU" sz="2400" b="1" dirty="0" smtClean="0">
                <a:latin typeface="Arial "/>
                <a:ea typeface="Times New Roman" panose="02020603050405020304" pitchFamily="18" charset="0"/>
              </a:rPr>
              <a:t>запишите </a:t>
            </a:r>
            <a:r>
              <a:rPr lang="ru-RU" altLang="ru-RU" sz="2400" b="1" dirty="0">
                <a:latin typeface="Arial "/>
                <a:ea typeface="Times New Roman" panose="02020603050405020304" pitchFamily="18" charset="0"/>
              </a:rPr>
              <a:t>полученное слово</a:t>
            </a:r>
            <a:r>
              <a:rPr lang="ru-RU" altLang="ru-RU" sz="2400" b="1" dirty="0" smtClean="0">
                <a:latin typeface="Arial 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b="1" dirty="0">
              <a:solidFill>
                <a:schemeClr val="tx2"/>
              </a:solidFill>
              <a:latin typeface="Arial "/>
            </a:endParaRPr>
          </a:p>
        </p:txBody>
      </p:sp>
      <p:pic>
        <p:nvPicPr>
          <p:cNvPr id="1025" name="Picture 1" descr="http://festival.1september.ru/articles/571838/img4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98707"/>
            <a:ext cx="5295124" cy="134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47664" y="292494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АБВГДЕЁЖЗИЙКЛМНОПРСТУФХЦЧШЩЪЫЬЭЮЯ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5877272"/>
            <a:ext cx="5295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altLang="ru-RU" sz="2400" dirty="0">
                <a:solidFill>
                  <a:schemeClr val="tx2"/>
                </a:solidFill>
                <a:latin typeface="Arial "/>
                <a:ea typeface="Times New Roman" panose="02020603050405020304" pitchFamily="18" charset="0"/>
              </a:rPr>
              <a:t>Задание оценивается 8-ю </a:t>
            </a:r>
            <a:r>
              <a:rPr lang="ru-RU" altLang="ru-RU" sz="2400" dirty="0" smtClean="0">
                <a:solidFill>
                  <a:schemeClr val="tx2"/>
                </a:solidFill>
                <a:latin typeface="Arial "/>
                <a:ea typeface="Times New Roman" panose="02020603050405020304" pitchFamily="18" charset="0"/>
              </a:rPr>
              <a:t>баллами </a:t>
            </a:r>
            <a:r>
              <a:rPr lang="ru-RU" altLang="ru-RU" sz="2400" dirty="0">
                <a:solidFill>
                  <a:schemeClr val="tx2"/>
                </a:solidFill>
                <a:latin typeface="Arial "/>
                <a:ea typeface="Times New Roman" panose="02020603050405020304" pitchFamily="18" charset="0"/>
              </a:rPr>
              <a:t>За каждое </a:t>
            </a:r>
            <a:r>
              <a:rPr lang="ru-RU" altLang="ru-RU" sz="2400" b="1" dirty="0">
                <a:solidFill>
                  <a:schemeClr val="tx2"/>
                </a:solidFill>
                <a:latin typeface="Arial "/>
                <a:ea typeface="Times New Roman" panose="02020603050405020304" pitchFamily="18" charset="0"/>
              </a:rPr>
              <a:t>число 1 </a:t>
            </a:r>
            <a:r>
              <a:rPr lang="ru-RU" altLang="ru-RU" sz="2400" b="1" dirty="0" smtClean="0">
                <a:solidFill>
                  <a:schemeClr val="tx2"/>
                </a:solidFill>
                <a:latin typeface="Arial "/>
                <a:ea typeface="Times New Roman" panose="02020603050405020304" pitchFamily="18" charset="0"/>
              </a:rPr>
              <a:t>балл</a:t>
            </a:r>
            <a:endParaRPr lang="ru-RU" altLang="ru-RU" sz="2400" b="1" dirty="0">
              <a:solidFill>
                <a:schemeClr val="tx2"/>
              </a:solidFill>
              <a:latin typeface="Arial 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/>
          <a:lstStyle/>
          <a:p>
            <a:r>
              <a:rPr lang="ru-RU" sz="5000" b="1" dirty="0">
                <a:solidFill>
                  <a:srgbClr val="FF0000"/>
                </a:solidFill>
              </a:rPr>
              <a:t>«Системы счисления»</a:t>
            </a:r>
            <a:endParaRPr lang="ru-RU" sz="5000" b="1" dirty="0" smtClean="0">
              <a:solidFill>
                <a:srgbClr val="FF0000"/>
              </a:solidFill>
            </a:endParaRPr>
          </a:p>
        </p:txBody>
      </p:sp>
      <p:pic>
        <p:nvPicPr>
          <p:cNvPr id="15362" name="Рисунок 3" descr="aluno0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3373016"/>
            <a:ext cx="18573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4103687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7504" y="1483136"/>
            <a:ext cx="8928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750"/>
              </a:spcAft>
            </a:pP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урока: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закрепить,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повторить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и систематизировать знаний, умения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теме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“Системы счисления”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/>
              <a:t>ДИСКОВОД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345666"/>
            <a:ext cx="8229600" cy="247687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>
                <a:latin typeface="Arial "/>
                <a:ea typeface="Times New Roman" panose="02020603050405020304" pitchFamily="18" charset="0"/>
              </a:rPr>
              <a:t/>
            </a:r>
            <a:br>
              <a:rPr lang="ru-RU" altLang="ru-RU" dirty="0">
                <a:latin typeface="Arial "/>
                <a:ea typeface="Times New Roman" panose="02020603050405020304" pitchFamily="18" charset="0"/>
              </a:rPr>
            </a:br>
            <a:r>
              <a:rPr lang="ru-RU" altLang="ru-RU" dirty="0">
                <a:latin typeface="Arial "/>
                <a:ea typeface="Times New Roman" panose="02020603050405020304" pitchFamily="18" charset="0"/>
              </a:rPr>
              <a:t>Задание оценивается 8-ю баллами. За каждое </a:t>
            </a:r>
            <a:r>
              <a:rPr lang="ru-RU" altLang="ru-RU" b="1" dirty="0">
                <a:latin typeface="Arial "/>
                <a:ea typeface="Times New Roman" panose="02020603050405020304" pitchFamily="18" charset="0"/>
              </a:rPr>
              <a:t>число 1 балл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tx2"/>
                </a:solidFill>
                <a:latin typeface="Arial "/>
              </a:rPr>
              <a:t>Поставьте баллы в оценочный лист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18886"/>
            <a:ext cx="4969861" cy="327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444025" cy="1763978"/>
          </a:xfrm>
        </p:spPr>
        <p:txBody>
          <a:bodyPr/>
          <a:lstStyle/>
          <a:p>
            <a:pPr lvl="0"/>
            <a:r>
              <a:rPr lang="ru-RU" altLang="ru-RU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4 </a:t>
            </a:r>
            <a:r>
              <a:rPr lang="ru-RU" altLang="ru-RU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этап «Загадка поэта» 5 мин.</a:t>
            </a:r>
            <a:r>
              <a:rPr lang="ru-RU" altLang="ru-RU" sz="40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sz="40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560840" cy="5472608"/>
          </a:xfrm>
        </p:spPr>
        <p:txBody>
          <a:bodyPr/>
          <a:lstStyle/>
          <a:p>
            <a:pPr marL="0" lvl="0" indent="450850" algn="ctr" eaLnBrk="0" hangingPunct="0">
              <a:spcBef>
                <a:spcPct val="0"/>
              </a:spcBef>
              <a:buNone/>
            </a:pPr>
            <a:r>
              <a:rPr lang="ru-RU" altLang="ru-RU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Прочитайте </a:t>
            </a:r>
            <a:r>
              <a:rPr lang="ru-RU" altLang="ru-RU" dirty="0">
                <a:latin typeface="Arial" panose="020B0604020202020204" pitchFamily="34" charset="0"/>
                <a:ea typeface="Times New Roman" panose="02020603050405020304" pitchFamily="18" charset="0"/>
              </a:rPr>
              <a:t>шуточное стихотворение А. Н. Старикова “Необыкновенная девочка” и попробуйте разгадать загадку поэта</a:t>
            </a:r>
            <a:r>
              <a:rPr lang="ru-RU" altLang="ru-RU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altLang="ru-RU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eaLnBrk="0" hangingPunct="0">
              <a:spcBef>
                <a:spcPct val="0"/>
              </a:spcBef>
              <a:buNone/>
            </a:pPr>
            <a:endParaRPr lang="en-US" altLang="ru-RU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450850" eaLnBrk="0" hangingPunct="0">
              <a:spcBef>
                <a:spcPct val="0"/>
              </a:spcBef>
              <a:buNone/>
            </a:pPr>
            <a:r>
              <a:rPr lang="ru-RU" altLang="ru-RU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08" t="12649" r="-16604" b="15020"/>
          <a:stretch/>
        </p:blipFill>
        <p:spPr>
          <a:xfrm>
            <a:off x="4788024" y="2997589"/>
            <a:ext cx="3814137" cy="35460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92" t="35125" r="4871"/>
          <a:stretch/>
        </p:blipFill>
        <p:spPr>
          <a:xfrm>
            <a:off x="1187624" y="2996952"/>
            <a:ext cx="2160240" cy="354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4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0" b="13301"/>
          <a:stretch/>
        </p:blipFill>
        <p:spPr>
          <a:xfrm>
            <a:off x="-1" y="-4954"/>
            <a:ext cx="7524329" cy="5306162"/>
          </a:xfrm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493" b="14478"/>
          <a:stretch/>
        </p:blipFill>
        <p:spPr bwMode="auto">
          <a:xfrm>
            <a:off x="7524328" y="0"/>
            <a:ext cx="1619672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493" b="14478"/>
          <a:stretch/>
        </p:blipFill>
        <p:spPr bwMode="auto">
          <a:xfrm rot="5400000">
            <a:off x="3793604" y="1507604"/>
            <a:ext cx="1556791" cy="914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58579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ctr" eaLnBrk="0" hangingPunct="0"/>
            <a:r>
              <a:rPr lang="ru-RU" alt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В</a:t>
            </a:r>
            <a:r>
              <a:rPr lang="ru-RU" alt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ыпишите </a:t>
            </a:r>
            <a:r>
              <a:rPr lang="ru-RU" alt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упомянутые в стихотворении числа и переведите их в нужную систему </a:t>
            </a:r>
            <a:r>
              <a:rPr lang="ru-RU" alt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счисления</a:t>
            </a:r>
            <a:endParaRPr lang="ru-RU" altLang="ru-RU" sz="16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6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493" b="14478"/>
          <a:stretch/>
        </p:blipFill>
        <p:spPr bwMode="auto">
          <a:xfrm rot="5400000">
            <a:off x="1088741" y="-1197259"/>
            <a:ext cx="6858000" cy="925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08" t="12649" r="-16604" b="15020"/>
          <a:stretch/>
        </p:blipFill>
        <p:spPr>
          <a:xfrm>
            <a:off x="5574981" y="16025"/>
            <a:ext cx="5327319" cy="381642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260648"/>
            <a:ext cx="5184576" cy="634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Ей было 12 лет, </a:t>
            </a:r>
            <a:br>
              <a:rPr lang="ru-RU" sz="2000" b="1" dirty="0"/>
            </a:br>
            <a:r>
              <a:rPr lang="ru-RU" sz="2000" b="1" dirty="0"/>
              <a:t>Она в 5  класс ходила, </a:t>
            </a:r>
            <a:br>
              <a:rPr lang="ru-RU" sz="2000" b="1" dirty="0"/>
            </a:br>
            <a:r>
              <a:rPr lang="ru-RU" sz="2000" b="1" dirty="0"/>
              <a:t>В портфеле по четыре книги носила. </a:t>
            </a:r>
            <a:br>
              <a:rPr lang="ru-RU" sz="2000" b="1" dirty="0"/>
            </a:br>
            <a:r>
              <a:rPr lang="ru-RU" sz="2000" b="1" dirty="0"/>
              <a:t>Все это правда, а не </a:t>
            </a:r>
            <a:r>
              <a:rPr lang="ru-RU" sz="2000" b="1" dirty="0" smtClean="0"/>
              <a:t>бред.</a:t>
            </a:r>
          </a:p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Когда, пыля двумя ногами, </a:t>
            </a:r>
            <a:br>
              <a:rPr lang="ru-RU" sz="2000" b="1" dirty="0"/>
            </a:br>
            <a:r>
              <a:rPr lang="ru-RU" sz="2000" b="1" dirty="0"/>
              <a:t>Она шагала по дороге, </a:t>
            </a:r>
            <a:br>
              <a:rPr lang="ru-RU" sz="2000" b="1" dirty="0"/>
            </a:br>
            <a:r>
              <a:rPr lang="ru-RU" sz="2000" b="1" dirty="0"/>
              <a:t>За ней всегда бежал щенок </a:t>
            </a:r>
            <a:br>
              <a:rPr lang="ru-RU" sz="2000" b="1" dirty="0"/>
            </a:br>
            <a:r>
              <a:rPr lang="ru-RU" sz="2000" b="1" dirty="0"/>
              <a:t>С одним хвостом, зато </a:t>
            </a:r>
            <a:r>
              <a:rPr lang="ru-RU" sz="2000" b="1" dirty="0" err="1"/>
              <a:t>четырехногий</a:t>
            </a:r>
            <a:r>
              <a:rPr lang="ru-RU" sz="2000" b="1" dirty="0" smtClean="0"/>
              <a:t>.</a:t>
            </a:r>
          </a:p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Она ловила каждый звук </a:t>
            </a:r>
            <a:br>
              <a:rPr lang="ru-RU" sz="2000" b="1" dirty="0"/>
            </a:br>
            <a:r>
              <a:rPr lang="ru-RU" sz="2000" b="1" dirty="0"/>
              <a:t>Своими двумя ушами, </a:t>
            </a:r>
            <a:br>
              <a:rPr lang="ru-RU" sz="2000" b="1" dirty="0"/>
            </a:br>
            <a:r>
              <a:rPr lang="ru-RU" sz="2000" b="1" dirty="0"/>
              <a:t>И две загорелые руки </a:t>
            </a:r>
            <a:br>
              <a:rPr lang="ru-RU" sz="2000" b="1" dirty="0"/>
            </a:br>
            <a:r>
              <a:rPr lang="ru-RU" sz="2000" b="1" dirty="0"/>
              <a:t>Портфель  и поводок держали</a:t>
            </a:r>
            <a:r>
              <a:rPr lang="ru-RU" sz="2000" b="1" dirty="0" smtClean="0"/>
              <a:t>.</a:t>
            </a:r>
          </a:p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И двое темно-синих глаз </a:t>
            </a:r>
            <a:br>
              <a:rPr lang="ru-RU" sz="2000" b="1" dirty="0"/>
            </a:br>
            <a:r>
              <a:rPr lang="ru-RU" sz="2000" b="1" dirty="0"/>
              <a:t>Рассматривали мир привычно … </a:t>
            </a:r>
            <a:br>
              <a:rPr lang="ru-RU" sz="2000" b="1" dirty="0"/>
            </a:br>
            <a:r>
              <a:rPr lang="ru-RU" sz="2000" b="1" dirty="0"/>
              <a:t>Но станет все совсем обычным, </a:t>
            </a:r>
            <a:br>
              <a:rPr lang="ru-RU" sz="2000" b="1" dirty="0"/>
            </a:br>
            <a:r>
              <a:rPr lang="ru-RU" sz="2000" b="1" dirty="0"/>
              <a:t>Когда поймете наш рассказ.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4301754"/>
            <a:ext cx="35690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</a:t>
            </a:r>
            <a:r>
              <a:rPr lang="ru-RU" b="1" dirty="0" smtClean="0"/>
              <a:t>равните </a:t>
            </a:r>
            <a:r>
              <a:rPr lang="ru-RU" b="1" dirty="0"/>
              <a:t>свои ответы и </a:t>
            </a:r>
            <a:r>
              <a:rPr lang="ru-RU" b="1" dirty="0" smtClean="0">
                <a:solidFill>
                  <a:schemeClr val="tx2"/>
                </a:solidFill>
              </a:rPr>
              <a:t>поставьте </a:t>
            </a:r>
            <a:r>
              <a:rPr lang="ru-RU" b="1" dirty="0">
                <a:solidFill>
                  <a:schemeClr val="tx2"/>
                </a:solidFill>
              </a:rPr>
              <a:t>баллы в оценочный </a:t>
            </a:r>
            <a:r>
              <a:rPr lang="ru-RU" b="1" dirty="0" smtClean="0">
                <a:solidFill>
                  <a:schemeClr val="tx2"/>
                </a:solidFill>
              </a:rPr>
              <a:t>лист</a:t>
            </a:r>
          </a:p>
          <a:p>
            <a:endParaRPr lang="ru-RU" b="1" dirty="0"/>
          </a:p>
          <a:p>
            <a:r>
              <a:rPr lang="ru-RU" b="1" dirty="0" smtClean="0"/>
              <a:t> </a:t>
            </a:r>
            <a:r>
              <a:rPr lang="ru-RU" b="1" dirty="0"/>
              <a:t>Максимальное количество баллов: </a:t>
            </a:r>
            <a:r>
              <a:rPr lang="ru-RU" b="1" dirty="0" smtClean="0"/>
              <a:t>8 </a:t>
            </a:r>
          </a:p>
          <a:p>
            <a:r>
              <a:rPr lang="ru-RU" b="1" dirty="0" smtClean="0"/>
              <a:t>За </a:t>
            </a:r>
            <a:r>
              <a:rPr lang="ru-RU" b="1" dirty="0"/>
              <a:t>один правильный ответ </a:t>
            </a:r>
            <a:endParaRPr lang="ru-RU" b="1" dirty="0" smtClean="0"/>
          </a:p>
          <a:p>
            <a:r>
              <a:rPr lang="ru-RU" b="1" i="1" dirty="0" smtClean="0"/>
              <a:t>1 бал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155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Посчитайте итоговое количество </a:t>
            </a:r>
            <a:r>
              <a:rPr lang="ru-RU" dirty="0"/>
              <a:t>набранных баллов и выставите оценки в оценочных </a:t>
            </a:r>
            <a:r>
              <a:rPr lang="ru-RU" dirty="0" smtClean="0"/>
              <a:t>листах</a:t>
            </a:r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ctr">
              <a:buNone/>
            </a:pPr>
            <a:r>
              <a:rPr lang="ru-RU" b="1" i="1" dirty="0" smtClean="0"/>
              <a:t>Критерии </a:t>
            </a:r>
            <a:r>
              <a:rPr lang="ru-RU" b="1" i="1" dirty="0"/>
              <a:t>оценивания: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Оценка 5 = </a:t>
            </a:r>
            <a:r>
              <a:rPr lang="ru-RU" b="1" dirty="0" smtClean="0"/>
              <a:t>18-23 </a:t>
            </a:r>
            <a:r>
              <a:rPr lang="ru-RU" b="1" dirty="0"/>
              <a:t>баллов;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Оценка 4 = </a:t>
            </a:r>
            <a:r>
              <a:rPr lang="ru-RU" b="1" dirty="0" smtClean="0"/>
              <a:t>11 </a:t>
            </a:r>
            <a:r>
              <a:rPr lang="ru-RU" b="1" dirty="0"/>
              <a:t>-</a:t>
            </a:r>
            <a:r>
              <a:rPr lang="ru-RU" b="1" dirty="0" smtClean="0"/>
              <a:t>17 </a:t>
            </a:r>
            <a:r>
              <a:rPr lang="ru-RU" b="1" dirty="0"/>
              <a:t>баллов;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Оценка 3= </a:t>
            </a:r>
            <a:r>
              <a:rPr lang="ru-RU" b="1" dirty="0" smtClean="0"/>
              <a:t>4-10 баллов.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8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10497"/>
            <a:ext cx="8229600" cy="2497832"/>
          </a:xfrm>
        </p:spPr>
        <p:txBody>
          <a:bodyPr/>
          <a:lstStyle/>
          <a:p>
            <a:pPr lvl="0" indent="450850" eaLnBrk="0" hangingPunct="0"/>
            <a: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Свои </a:t>
            </a:r>
            <a:r>
              <a:rPr lang="ru-RU" alt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впечатления после урока оцените с помощью листа настроения с обратной </a:t>
            </a:r>
            <a: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стороны.</a:t>
            </a:r>
            <a:b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Обведите </a:t>
            </a:r>
            <a:r>
              <a:rPr lang="ru-RU" alt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в </a:t>
            </a:r>
            <a:r>
              <a:rPr lang="ru-RU" alt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круг.</a:t>
            </a:r>
            <a:r>
              <a:rPr lang="ru-RU" altLang="ru-RU" sz="40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altLang="ru-RU" sz="40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5" name="Рисунок 4" descr="http://auto-prima.ru/images/user_file_548451844961e_1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80001"/>
            <a:ext cx="8229600" cy="198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55576" y="4496941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62636" y="2156502"/>
            <a:ext cx="2451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(Приложение 2)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</a:t>
            </a:r>
            <a:r>
              <a:rPr lang="ru-RU" sz="3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</a:t>
            </a:r>
            <a:r>
              <a:rPr lang="ru-RU" sz="3800" b="1" dirty="0">
                <a:latin typeface="Times New Roman" panose="02020603050405020304" pitchFamily="18" charset="0"/>
              </a:rPr>
              <a:t> </a:t>
            </a:r>
            <a:endParaRPr lang="ru-RU" sz="3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spcAft>
                <a:spcPts val="75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кроссворд, состоящий из 10 слов по теме «Системы счисления» 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6" t="28350" r="7077" b="26502"/>
          <a:stretch/>
        </p:blipFill>
        <p:spPr>
          <a:xfrm>
            <a:off x="1403648" y="3212381"/>
            <a:ext cx="381642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8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5157192"/>
            <a:ext cx="4474840" cy="1143000"/>
          </a:xfrm>
        </p:spPr>
        <p:txBody>
          <a:bodyPr/>
          <a:lstStyle/>
          <a:p>
            <a:r>
              <a:rPr lang="ru-RU" sz="2400" dirty="0" smtClean="0"/>
              <a:t>французский математик Пьер Симон Лаплас </a:t>
            </a:r>
            <a:r>
              <a:rPr lang="ru-RU" sz="2400" dirty="0"/>
              <a:t>(1749-1827)</a:t>
            </a:r>
            <a:endParaRPr lang="ru-RU" sz="2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78397"/>
            <a:ext cx="4186808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/>
              <a:t>«Мысль выражать все числа немногими знаками, придавая им, кроме значения по форме, еще значение по месту, настолько проста, что именно из-за этой простоты трудно оценить, насколько она удивительна».</a:t>
            </a:r>
            <a:r>
              <a:rPr lang="ru-RU" b="1" i="1" dirty="0"/>
              <a:t> </a:t>
            </a:r>
            <a:endParaRPr lang="ru-RU" dirty="0"/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3" t="27299" r="24790" b="9051"/>
          <a:stretch/>
        </p:blipFill>
        <p:spPr>
          <a:xfrm>
            <a:off x="4867790" y="765918"/>
            <a:ext cx="3595228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1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/>
          <a:lstStyle/>
          <a:p>
            <a:r>
              <a:rPr lang="ru-RU" sz="6400" dirty="0">
                <a:solidFill>
                  <a:srgbClr val="C00000"/>
                </a:solidFill>
              </a:rPr>
              <a:t>Спасибо </a:t>
            </a:r>
            <a:r>
              <a:rPr lang="ru-RU" sz="6400" dirty="0" smtClean="0">
                <a:solidFill>
                  <a:srgbClr val="C00000"/>
                </a:solidFill>
              </a:rPr>
              <a:t>за урок!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95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ru-RU" dirty="0" smtClean="0"/>
              <a:t>Этапы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43000"/>
            <a:ext cx="8964487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 1 </a:t>
            </a:r>
            <a:r>
              <a:rPr lang="ru-RU" b="1" dirty="0"/>
              <a:t>этап Разминка «Раз-вопрос, два - вопрос» </a:t>
            </a:r>
            <a:endParaRPr lang="ru-RU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 2 </a:t>
            </a:r>
            <a:r>
              <a:rPr lang="ru-RU" b="1" dirty="0"/>
              <a:t>этап «Художники» </a:t>
            </a:r>
            <a:endParaRPr lang="ru-RU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 3 </a:t>
            </a:r>
            <a:r>
              <a:rPr lang="ru-RU" b="1" dirty="0"/>
              <a:t>этап «Числовой лабиринт» </a:t>
            </a:r>
            <a:endParaRPr lang="ru-RU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 4 </a:t>
            </a:r>
            <a:r>
              <a:rPr lang="ru-RU" b="1" dirty="0"/>
              <a:t>этап «Загадка поэта» </a:t>
            </a: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ценочные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листы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приложение1) – заполняются студентами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1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647" y="227013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1 этап Разминка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Раз-вопрос, два - вопрос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 </a:t>
            </a:r>
            <a:r>
              <a:rPr lang="ru-RU" dirty="0"/>
              <a:t>К</a:t>
            </a:r>
            <a:r>
              <a:rPr lang="ru-RU" dirty="0" smtClean="0"/>
              <a:t>аждый студент </a:t>
            </a:r>
            <a:r>
              <a:rPr lang="ru-RU" dirty="0"/>
              <a:t>выбирает № вопроса и отвечает на </a:t>
            </a:r>
            <a:r>
              <a:rPr lang="ru-RU" dirty="0" smtClean="0"/>
              <a:t>него</a:t>
            </a:r>
            <a:r>
              <a:rPr lang="ru-RU" b="1" dirty="0" smtClean="0"/>
              <a:t>, </a:t>
            </a:r>
            <a:r>
              <a:rPr lang="ru-RU" dirty="0" smtClean="0"/>
              <a:t>если </a:t>
            </a:r>
            <a:r>
              <a:rPr lang="ru-RU" dirty="0"/>
              <a:t>отвечающий не смог ответить на </a:t>
            </a:r>
            <a:r>
              <a:rPr lang="ru-RU" dirty="0" smtClean="0"/>
              <a:t>вопрос, то отвечает следующий студент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/>
              <a:t>каждый верный ответ – </a:t>
            </a:r>
            <a:r>
              <a:rPr lang="ru-RU" b="1" dirty="0"/>
              <a:t>1 </a:t>
            </a:r>
            <a:r>
              <a:rPr lang="ru-RU" b="1" dirty="0" smtClean="0"/>
              <a:t>балл</a:t>
            </a:r>
            <a:endParaRPr lang="ru-RU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листе ответов отмечаете верно отвеченный вами </a:t>
            </a:r>
            <a:r>
              <a:rPr lang="ru-RU" dirty="0" smtClean="0"/>
              <a:t>вопрос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2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2075"/>
            <a:ext cx="9144000" cy="704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428625"/>
          <a:ext cx="8229600" cy="594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3" action="ppaction://hlinksldjump"/>
                        </a:rPr>
                        <a:t>1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4" action="ppaction://hlinksldjump"/>
                        </a:rPr>
                        <a:t>2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5" action="ppaction://hlinksldjump"/>
                        </a:rPr>
                        <a:t>3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6" action="ppaction://hlinksldjump"/>
                        </a:rPr>
                        <a:t>4</a:t>
                      </a:r>
                      <a:endParaRPr lang="ru-RU" sz="7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7" action="ppaction://hlinksldjump"/>
                        </a:rPr>
                        <a:t>5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8" action="ppaction://hlinksldjump"/>
                        </a:rPr>
                        <a:t>6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9" action="ppaction://hlinksldjump"/>
                        </a:rPr>
                        <a:t>7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0" action="ppaction://hlinksldjump"/>
                        </a:rPr>
                        <a:t>8</a:t>
                      </a:r>
                      <a:endParaRPr lang="ru-RU" sz="7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1" action="ppaction://hlinksldjump"/>
                        </a:rPr>
                        <a:t>9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2" action="ppaction://hlinksldjump"/>
                        </a:rPr>
                        <a:t>10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3" action="ppaction://hlinksldjump"/>
                        </a:rPr>
                        <a:t>11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4" action="ppaction://hlinksldjump"/>
                        </a:rPr>
                        <a:t>12</a:t>
                      </a:r>
                      <a:endParaRPr lang="ru-RU" sz="7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5" action="ppaction://hlinksldjump"/>
                        </a:rPr>
                        <a:t>13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6" action="ppaction://hlinksldjump"/>
                        </a:rPr>
                        <a:t>14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7" action="ppaction://hlinksldjump"/>
                        </a:rPr>
                        <a:t>15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8" action="ppaction://hlinksldjump"/>
                        </a:rPr>
                        <a:t>16</a:t>
                      </a:r>
                      <a:endParaRPr lang="ru-RU" sz="7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19" action="ppaction://hlinksldjump"/>
                        </a:rPr>
                        <a:t>17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20" action="ppaction://hlinksldjump"/>
                        </a:rPr>
                        <a:t>18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21" action="ppaction://hlinksldjump"/>
                        </a:rPr>
                        <a:t>19</a:t>
                      </a:r>
                      <a:endParaRPr lang="ru-RU" sz="7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22" action="ppaction://hlinksldjump"/>
                        </a:rPr>
                        <a:t>20</a:t>
                      </a:r>
                      <a:endParaRPr lang="ru-RU" sz="7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1214438" y="214313"/>
            <a:ext cx="7358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 </a:t>
            </a:r>
            <a:r>
              <a:rPr lang="ru-RU" sz="3600">
                <a:latin typeface="Calibri" pitchFamily="34" charset="0"/>
              </a:rPr>
              <a:t>Верно ли, что в древности считали в</a:t>
            </a:r>
          </a:p>
          <a:p>
            <a:r>
              <a:rPr lang="ru-RU" sz="3600">
                <a:latin typeface="Calibri" pitchFamily="34" charset="0"/>
              </a:rPr>
              <a:t> двоичной системе счисления?</a:t>
            </a: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139700"/>
            <a:ext cx="1524000" cy="1201738"/>
          </a:xfrm>
          <a:prstGeom prst="rect">
            <a:avLst/>
          </a:prstGeom>
          <a:noFill/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pic>
        <p:nvPicPr>
          <p:cNvPr id="17412" name="Picture 42" descr="r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643188"/>
            <a:ext cx="3455988" cy="2536825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29500" y="314325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НЕТ</a:t>
            </a:r>
          </a:p>
        </p:txBody>
      </p:sp>
      <p:sp>
        <p:nvSpPr>
          <p:cNvPr id="10" name="Управляющая кнопка: назад 9">
            <a:hlinkClick r:id="rId4" action="ppaction://hlinksldjump" highlightClick="1"/>
          </p:cNvPr>
          <p:cNvSpPr/>
          <p:nvPr/>
        </p:nvSpPr>
        <p:spPr>
          <a:xfrm>
            <a:off x="7358063" y="5643563"/>
            <a:ext cx="571500" cy="64293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397000" y="357188"/>
            <a:ext cx="7747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Верно ли, что на Руси не было</a:t>
            </a:r>
          </a:p>
          <a:p>
            <a:r>
              <a:rPr lang="ru-RU" sz="3600">
                <a:latin typeface="Calibri" pitchFamily="34" charset="0"/>
              </a:rPr>
              <a:t> специальных обозначений для цифр, </a:t>
            </a:r>
          </a:p>
          <a:p>
            <a:r>
              <a:rPr lang="ru-RU" sz="3600">
                <a:latin typeface="Calibri" pitchFamily="34" charset="0"/>
              </a:rPr>
              <a:t>а пользовались буквами с «титлом»?</a:t>
            </a:r>
          </a:p>
        </p:txBody>
      </p:sp>
      <p:pic>
        <p:nvPicPr>
          <p:cNvPr id="18435" name="Picture 26" descr="азбука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2571750" cy="407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29500" y="314325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ДА</a:t>
            </a:r>
          </a:p>
        </p:txBody>
      </p:sp>
      <p:sp>
        <p:nvSpPr>
          <p:cNvPr id="7" name="Управляющая кнопка: назад 6">
            <a:hlinkClick r:id="rId4" action="ppaction://hlinksldjump" highlightClick="1"/>
          </p:cNvPr>
          <p:cNvSpPr/>
          <p:nvPr/>
        </p:nvSpPr>
        <p:spPr>
          <a:xfrm>
            <a:off x="7286625" y="5786438"/>
            <a:ext cx="500063" cy="50006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" y="66675"/>
            <a:ext cx="1992313" cy="1566863"/>
          </a:xfrm>
          <a:prstGeom prst="rect">
            <a:avLst/>
          </a:prstGeom>
          <a:noFill/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676400" y="357188"/>
            <a:ext cx="65436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Верно ли, что число 34263 </a:t>
            </a:r>
          </a:p>
          <a:p>
            <a:r>
              <a:rPr lang="ru-RU" sz="3600">
                <a:latin typeface="Calibri" pitchFamily="34" charset="0"/>
              </a:rPr>
              <a:t>может быть записано в </a:t>
            </a:r>
          </a:p>
          <a:p>
            <a:r>
              <a:rPr lang="ru-RU" sz="3600">
                <a:latin typeface="Calibri" pitchFamily="34" charset="0"/>
              </a:rPr>
              <a:t>пятеричной системе счисления?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6143625" y="3214688"/>
            <a:ext cx="1144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Ответ: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29500" y="314325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НЕТ</a:t>
            </a:r>
          </a:p>
        </p:txBody>
      </p:sp>
      <p:pic>
        <p:nvPicPr>
          <p:cNvPr id="19461" name="Picture 68" descr="a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357438"/>
            <a:ext cx="30003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назад 7">
            <a:hlinkClick r:id="rId4" action="ppaction://hlinksldjump" highlightClick="1"/>
          </p:cNvPr>
          <p:cNvSpPr/>
          <p:nvPr/>
        </p:nvSpPr>
        <p:spPr>
          <a:xfrm>
            <a:off x="7286625" y="5715000"/>
            <a:ext cx="500063" cy="5715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764</Words>
  <Application>Microsoft Office PowerPoint</Application>
  <PresentationFormat>Экран (4:3)</PresentationFormat>
  <Paragraphs>180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Arial 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«Системы счисления»</vt:lpstr>
      <vt:lpstr>Этапы урока</vt:lpstr>
      <vt:lpstr>1 этап Разминка  «Раз-вопрос, два - вопрос»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2 этап «Художники»  10 мин. </vt:lpstr>
      <vt:lpstr>Поставьте баллы в оценочный лист  Рисунок совпал-3балла, рисунок частично совпал-2балла, рисунок не совпал-1 балл</vt:lpstr>
      <vt:lpstr>3 этап  «Числовой лабиринт» 7 мин.  </vt:lpstr>
      <vt:lpstr>ДИСКОВОД</vt:lpstr>
      <vt:lpstr>4 этап «Загадка поэта» 5 мин.  </vt:lpstr>
      <vt:lpstr>Презентация PowerPoint</vt:lpstr>
      <vt:lpstr>Презентация PowerPoint</vt:lpstr>
      <vt:lpstr>Презентация PowerPoint</vt:lpstr>
      <vt:lpstr> Свои впечатления после урока оцените с помощью листа настроения с обратной стороны. Обведите в круг. </vt:lpstr>
      <vt:lpstr>Домашнее задание </vt:lpstr>
      <vt:lpstr>французский математик Пьер Симон Лаплас (1749-1827)</vt:lpstr>
      <vt:lpstr>Спасибо за урок!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admin</dc:creator>
  <cp:lastModifiedBy>admin</cp:lastModifiedBy>
  <cp:revision>39</cp:revision>
  <dcterms:created xsi:type="dcterms:W3CDTF">2010-09-20T07:20:12Z</dcterms:created>
  <dcterms:modified xsi:type="dcterms:W3CDTF">2017-11-06T07:39:53Z</dcterms:modified>
</cp:coreProperties>
</file>