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2" r:id="rId6"/>
    <p:sldId id="263" r:id="rId7"/>
    <p:sldId id="265" r:id="rId8"/>
    <p:sldId id="264" r:id="rId9"/>
    <p:sldId id="267" r:id="rId10"/>
    <p:sldId id="261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C90B3E-EBAB-4864-A2CF-CC99F8C839FE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E45CBC-07BB-488D-8B7F-543A2890A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91" y="0"/>
            <a:ext cx="9059617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7200800" cy="178544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Исторический фольклор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1812 года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705167"/>
            <a:ext cx="4824535" cy="922114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Еще одна группа песен рассказывает о героях </a:t>
            </a:r>
            <a:r>
              <a:rPr lang="ru-RU" sz="2700" dirty="0"/>
              <a:t>Отечественной войны 1812 года </a:t>
            </a:r>
            <a:r>
              <a:rPr lang="ru-RU" sz="2700" dirty="0" smtClean="0"/>
              <a:t>– это </a:t>
            </a:r>
            <a:r>
              <a:rPr lang="ru-RU" sz="2700" dirty="0"/>
              <a:t>Кутузов и Платов</a:t>
            </a:r>
            <a:r>
              <a:rPr lang="ru-RU" sz="2700" dirty="0" smtClean="0"/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52536" y="2060848"/>
            <a:ext cx="4608512" cy="4608511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Это два разных характера. Кутузов  — руководитель народной войны, опытный, умный, рассудительный и храбрый полководец; он разгадывал все планы неприятеля — «знал все </a:t>
            </a:r>
            <a:r>
              <a:rPr lang="ru-RU" dirty="0" err="1"/>
              <a:t>вывертки</a:t>
            </a:r>
            <a:r>
              <a:rPr lang="ru-RU" dirty="0"/>
              <a:t> </a:t>
            </a:r>
            <a:r>
              <a:rPr lang="ru-RU" dirty="0" err="1"/>
              <a:t>французски</a:t>
            </a:r>
            <a:r>
              <a:rPr lang="ru-RU" dirty="0"/>
              <a:t>». Он полностью уверен в народной победе и хорошо знает пути к ней, поэтому при получении грозного письма от французского короля, требовавшего сдаться без бою, он успокаивает испугавшегося русского царя: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980728"/>
            <a:ext cx="4392488" cy="56886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dirty="0" smtClean="0"/>
              <a:t>А </a:t>
            </a:r>
            <a:r>
              <a:rPr lang="ru-RU" sz="2000" dirty="0"/>
              <a:t>мы встретим злодея </a:t>
            </a:r>
            <a:r>
              <a:rPr lang="ru-RU" sz="2000" dirty="0" err="1"/>
              <a:t>середи</a:t>
            </a:r>
            <a:r>
              <a:rPr lang="ru-RU" sz="2000" dirty="0"/>
              <a:t> пути,</a:t>
            </a:r>
          </a:p>
          <a:p>
            <a:pPr>
              <a:buNone/>
            </a:pPr>
            <a:r>
              <a:rPr lang="ru-RU" sz="2000" dirty="0"/>
              <a:t> </a:t>
            </a:r>
            <a:r>
              <a:rPr lang="ru-RU" sz="2000" dirty="0" err="1"/>
              <a:t>Середи</a:t>
            </a:r>
            <a:r>
              <a:rPr lang="ru-RU" sz="2000" dirty="0"/>
              <a:t> пути, на своей земли,</a:t>
            </a:r>
          </a:p>
          <a:p>
            <a:pPr>
              <a:buNone/>
            </a:pPr>
            <a:r>
              <a:rPr lang="ru-RU" sz="2000" dirty="0"/>
              <a:t> А мы столики поставим ему — пушки медные,</a:t>
            </a:r>
          </a:p>
          <a:p>
            <a:pPr>
              <a:buNone/>
            </a:pPr>
            <a:r>
              <a:rPr lang="ru-RU" sz="2000" dirty="0"/>
              <a:t> А мы скатерти ему </a:t>
            </a:r>
            <a:r>
              <a:rPr lang="ru-RU" sz="2000" dirty="0" err="1"/>
              <a:t>постелим</a:t>
            </a:r>
            <a:r>
              <a:rPr lang="ru-RU" sz="2000" dirty="0"/>
              <a:t> — вольны пули,</a:t>
            </a:r>
          </a:p>
          <a:p>
            <a:pPr>
              <a:buNone/>
            </a:pPr>
            <a:r>
              <a:rPr lang="ru-RU" sz="2000" dirty="0"/>
              <a:t> На закусочку поставим — каленых </a:t>
            </a:r>
            <a:r>
              <a:rPr lang="ru-RU" sz="2000" dirty="0" err="1"/>
              <a:t>картеч</a:t>
            </a:r>
            <a:r>
              <a:rPr lang="ru-RU" sz="2000" dirty="0"/>
              <a:t>;</a:t>
            </a:r>
          </a:p>
          <a:p>
            <a:pPr>
              <a:buNone/>
            </a:pPr>
            <a:r>
              <a:rPr lang="ru-RU" sz="2000" dirty="0"/>
              <a:t> Угощать его будут — </a:t>
            </a:r>
            <a:r>
              <a:rPr lang="ru-RU" sz="2000" dirty="0" err="1"/>
              <a:t>канонерушки</a:t>
            </a:r>
            <a:r>
              <a:rPr lang="ru-RU" sz="2000" dirty="0"/>
              <a:t>,</a:t>
            </a:r>
          </a:p>
          <a:p>
            <a:pPr>
              <a:buNone/>
            </a:pPr>
            <a:r>
              <a:rPr lang="ru-RU" sz="2000" dirty="0"/>
              <a:t> Провожать его будут — всё </a:t>
            </a:r>
            <a:r>
              <a:rPr lang="ru-RU" sz="2000" dirty="0" err="1"/>
              <a:t>козачушки</a:t>
            </a:r>
            <a:r>
              <a:rPr lang="ru-RU" sz="2000" dirty="0"/>
              <a:t>. </a:t>
            </a:r>
          </a:p>
        </p:txBody>
      </p:sp>
      <p:pic>
        <p:nvPicPr>
          <p:cNvPr id="5" name="Рисунок 4" descr="кутуз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1" y="332656"/>
            <a:ext cx="3312369" cy="374441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88640"/>
            <a:ext cx="4495800" cy="64807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О </a:t>
            </a:r>
            <a:r>
              <a:rPr lang="ru-RU" dirty="0"/>
              <a:t>Платове записано много песен среди казаков. Особенно интересна песня о том, как Платов побывал «в гостях» у французов и беседовал с недогадливым Наполеоном. Песня построена на художественном вымысле, но этот поэтический вымысел применен для оценки совершенно реальных событий. Народное мужество и оптимизм — характерные черты образа Платова.</a:t>
            </a:r>
          </a:p>
          <a:p>
            <a:pPr>
              <a:buNone/>
            </a:pPr>
            <a:r>
              <a:rPr lang="ru-RU" dirty="0" smtClean="0"/>
              <a:t>        Во </a:t>
            </a:r>
            <a:r>
              <a:rPr lang="ru-RU" dirty="0"/>
              <a:t>многих песнях Платов и Кутузов выступают совместно, и атаман всегда является помощником фельдмаршала. Платов - ловкий и отважный разведчик, смельчак-партизан, бесстрашный удалой донской атаман. Будучи всегда готовым к подвигу, он своим примером воодушевляет казачьи полки, на боевом коне гордо разъезжает на виду у неприятеля, побеждает всех французов. Он показан властным командиром грозных и гибких боевых соединений, хорошим организатором казачьих масс.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244280" cy="60486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Солдаты </a:t>
            </a:r>
            <a:r>
              <a:rPr lang="ru-RU" dirty="0"/>
              <a:t>говорят:</a:t>
            </a:r>
          </a:p>
          <a:p>
            <a:pPr>
              <a:buNone/>
            </a:pPr>
            <a:r>
              <a:rPr lang="ru-RU" dirty="0"/>
              <a:t> От своих чистых сердец</a:t>
            </a:r>
          </a:p>
          <a:p>
            <a:pPr>
              <a:buNone/>
            </a:pPr>
            <a:r>
              <a:rPr lang="ru-RU" dirty="0"/>
              <a:t> Совьем Платову венец.  </a:t>
            </a:r>
          </a:p>
          <a:p>
            <a:pPr>
              <a:buNone/>
            </a:pPr>
            <a:r>
              <a:rPr lang="ru-RU" dirty="0"/>
              <a:t>«Добрый молодец», он  подбадривает русское войско:</a:t>
            </a:r>
          </a:p>
          <a:p>
            <a:pPr>
              <a:buNone/>
            </a:pPr>
            <a:r>
              <a:rPr lang="ru-RU" dirty="0"/>
              <a:t> Посмелее поступайте</a:t>
            </a:r>
          </a:p>
          <a:p>
            <a:pPr>
              <a:buNone/>
            </a:pPr>
            <a:r>
              <a:rPr lang="ru-RU" dirty="0"/>
              <a:t> Со французом воевать! </a:t>
            </a:r>
          </a:p>
        </p:txBody>
      </p:sp>
      <p:pic>
        <p:nvPicPr>
          <p:cNvPr id="5" name="Рисунок 4" descr="пла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8896" y="476672"/>
            <a:ext cx="3888432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Легенды и предания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507288" cy="5289451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sz="7200" dirty="0" smtClean="0"/>
              <a:t>И </a:t>
            </a:r>
            <a:r>
              <a:rPr lang="ru-RU" sz="7200" dirty="0"/>
              <a:t>исторические песни, и предания – это фольклорные жанры, берущие своё начало в устном народном творчестве, однако легенды и предания – это сравнительно недавно утвердившиеся народные творения. Война 1812 года дала этому жанру новые темы и образы. Героями легенд и преданий стали русские и французские солдаты, а события, о которых рассказываются в них, это:</a:t>
            </a:r>
          </a:p>
          <a:p>
            <a:pPr>
              <a:buNone/>
            </a:pPr>
            <a:r>
              <a:rPr lang="ru-RU" sz="7200" dirty="0"/>
              <a:t>- появление населенных пунктов с новыми названиями: </a:t>
            </a:r>
            <a:r>
              <a:rPr lang="ru-RU" sz="7200" dirty="0" err="1"/>
              <a:t>Лукая</a:t>
            </a:r>
            <a:r>
              <a:rPr lang="ru-RU" sz="7200" dirty="0"/>
              <a:t>, </a:t>
            </a:r>
            <a:r>
              <a:rPr lang="ru-RU" sz="7200" dirty="0" err="1"/>
              <a:t>Жанвиль</a:t>
            </a:r>
            <a:r>
              <a:rPr lang="ru-RU" sz="7200" dirty="0"/>
              <a:t>, Головы;</a:t>
            </a:r>
          </a:p>
          <a:p>
            <a:pPr>
              <a:buNone/>
            </a:pPr>
            <a:r>
              <a:rPr lang="ru-RU" sz="7200" dirty="0"/>
              <a:t>- смекалка русского солдата;</a:t>
            </a:r>
          </a:p>
          <a:p>
            <a:pPr>
              <a:buNone/>
            </a:pPr>
            <a:r>
              <a:rPr lang="ru-RU" sz="7200" dirty="0"/>
              <a:t>- участие в войне крестьян;</a:t>
            </a:r>
          </a:p>
          <a:p>
            <a:pPr>
              <a:buFontTx/>
              <a:buChar char="-"/>
            </a:pPr>
            <a:r>
              <a:rPr lang="ru-RU" sz="7200" dirty="0" smtClean="0"/>
              <a:t>влияние </a:t>
            </a:r>
            <a:r>
              <a:rPr lang="ru-RU" sz="7200" dirty="0"/>
              <a:t>русского языка на </a:t>
            </a:r>
            <a:r>
              <a:rPr lang="ru-RU" sz="7200" dirty="0" err="1" smtClean="0"/>
              <a:t>французски</a:t>
            </a:r>
            <a:endParaRPr lang="ru-RU" sz="7200" dirty="0" smtClean="0"/>
          </a:p>
          <a:p>
            <a:pPr>
              <a:buFontTx/>
              <a:buChar char="-"/>
            </a:pPr>
            <a:r>
              <a:rPr lang="ru-RU" sz="7200" dirty="0"/>
              <a:t> 18 марта 1814 года русские войска взяли </a:t>
            </a:r>
            <a:r>
              <a:rPr lang="ru-RU" sz="7200" dirty="0" smtClean="0"/>
              <a:t>Париж. </a:t>
            </a:r>
            <a:r>
              <a:rPr lang="ru-RU" sz="7200" dirty="0"/>
              <a:t>В фольклоре сохранилась легенда о том, как в Париж вошли гвардейцы Казачьего полка под командованием атамана Платова. Будто бы, боясь, что во время форсирования Сены может попортиться форменная одежда, в которой они собирались поразить парижанок, они разделись донага, переплыли Сену и в таком виде предстали перед изумлённой толпой горожан, собравшихся встречать русских воинов на набережной.</a:t>
            </a:r>
          </a:p>
          <a:p>
            <a:pPr>
              <a:buNone/>
            </a:pPr>
            <a:r>
              <a:rPr lang="ru-RU" sz="7200" dirty="0" smtClean="0"/>
              <a:t>             Существует </a:t>
            </a:r>
            <a:r>
              <a:rPr lang="ru-RU" sz="7200" dirty="0"/>
              <a:t>и другая легенда, связанная с русскими казаками. Будто бы благодаря им во Франции появилось широко известное название небольших ресторанчиков «бистро». Якобы это казаки, забегая в парижские уличные кафе, торопливо выкрикивали русское: «Быстро, быстро!» В конце концов русское «быстро» трансформировалось во французское «бистро».</a:t>
            </a:r>
          </a:p>
          <a:p>
            <a:pPr>
              <a:buNone/>
            </a:pPr>
            <a:r>
              <a:rPr lang="ru-RU" sz="7200" dirty="0"/>
              <a:t> </a:t>
            </a:r>
            <a:r>
              <a:rPr lang="ru-RU" sz="7200" dirty="0" smtClean="0"/>
              <a:t>           Эти </a:t>
            </a:r>
            <a:r>
              <a:rPr lang="ru-RU" sz="7200" dirty="0"/>
              <a:t>и другие легенды и предания говорят о том, насколько глубоко вошла война 1812 года в жизнь всех слоёв населения России</a:t>
            </a:r>
            <a:r>
              <a:rPr lang="ru-RU" sz="7200" dirty="0" smtClean="0"/>
              <a:t>.</a:t>
            </a:r>
            <a:endParaRPr lang="ru-RU" sz="7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7647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Пословицы и поговорки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764704"/>
            <a:ext cx="8291264" cy="590465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/>
              <a:t>    </a:t>
            </a:r>
            <a:r>
              <a:rPr lang="ru-RU" sz="5600" dirty="0"/>
              <a:t>Пословица представляет собой логически законченную фразу, образное изречение, </a:t>
            </a:r>
            <a:r>
              <a:rPr lang="ru-RU" sz="5600" dirty="0" smtClean="0"/>
              <a:t>несущее поучительный </a:t>
            </a:r>
            <a:r>
              <a:rPr lang="ru-RU" sz="5600" dirty="0"/>
              <a:t>смысл и в большинстве случаев имеющее ритмическую организацию.</a:t>
            </a:r>
          </a:p>
          <a:p>
            <a:pPr>
              <a:buNone/>
            </a:pPr>
            <a:r>
              <a:rPr lang="ru-RU" sz="5600" dirty="0"/>
              <a:t>    </a:t>
            </a:r>
            <a:r>
              <a:rPr lang="ru-RU" sz="5600" dirty="0" smtClean="0"/>
              <a:t>  </a:t>
            </a:r>
            <a:r>
              <a:rPr lang="ru-RU" sz="5600" dirty="0" smtClean="0"/>
              <a:t>Народ </a:t>
            </a:r>
            <a:r>
              <a:rPr lang="ru-RU" sz="5600" dirty="0"/>
              <a:t>сразу же дал свою оценку нашествию французов: «Нашествие двунадесяти языков». </a:t>
            </a:r>
            <a:r>
              <a:rPr lang="ru-RU" sz="5600" dirty="0" smtClean="0"/>
              <a:t>Так кратко </a:t>
            </a:r>
            <a:r>
              <a:rPr lang="ru-RU" sz="5600" dirty="0"/>
              <a:t>и ёмко подчёркивалась огромная сила захватчиков. Но русский солдат ничем не уступает французу, - так считал </a:t>
            </a:r>
            <a:r>
              <a:rPr lang="ru-RU" sz="5600" dirty="0" smtClean="0"/>
              <a:t>народ.</a:t>
            </a:r>
            <a:endParaRPr lang="ru-RU" sz="5600" dirty="0"/>
          </a:p>
          <a:p>
            <a:pPr>
              <a:buNone/>
            </a:pPr>
            <a:r>
              <a:rPr lang="ru-RU" sz="5600" dirty="0"/>
              <a:t>       </a:t>
            </a:r>
            <a:r>
              <a:rPr lang="ru-RU" sz="5600" dirty="0" smtClean="0"/>
              <a:t> </a:t>
            </a:r>
            <a:r>
              <a:rPr lang="ru-RU" sz="5600" dirty="0"/>
              <a:t> Француз боек, а русский стоек.</a:t>
            </a:r>
          </a:p>
          <a:p>
            <a:pPr>
              <a:buNone/>
            </a:pPr>
            <a:r>
              <a:rPr lang="ru-RU" sz="5600" dirty="0"/>
              <a:t>       </a:t>
            </a:r>
            <a:r>
              <a:rPr lang="ru-RU" sz="5600" dirty="0" smtClean="0"/>
              <a:t> </a:t>
            </a:r>
            <a:r>
              <a:rPr lang="ru-RU" sz="5600" dirty="0"/>
              <a:t> Русский солдат не знает преград</a:t>
            </a:r>
          </a:p>
          <a:p>
            <a:pPr>
              <a:buNone/>
            </a:pPr>
            <a:r>
              <a:rPr lang="ru-RU" sz="5600" dirty="0"/>
              <a:t>       </a:t>
            </a:r>
            <a:r>
              <a:rPr lang="ru-RU" sz="5600" dirty="0" smtClean="0"/>
              <a:t> </a:t>
            </a:r>
            <a:r>
              <a:rPr lang="ru-RU" sz="5600" dirty="0"/>
              <a:t> Русский солдат умом и силой богат</a:t>
            </a:r>
          </a:p>
          <a:p>
            <a:pPr>
              <a:buNone/>
            </a:pPr>
            <a:r>
              <a:rPr lang="ru-RU" sz="5600" dirty="0"/>
              <a:t>       </a:t>
            </a:r>
            <a:r>
              <a:rPr lang="ru-RU" sz="5600" dirty="0" smtClean="0"/>
              <a:t> </a:t>
            </a:r>
            <a:r>
              <a:rPr lang="ru-RU" sz="5600" dirty="0"/>
              <a:t> Солдату честь дороже жизни</a:t>
            </a:r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Во </a:t>
            </a:r>
            <a:r>
              <a:rPr lang="ru-RU" sz="5600" dirty="0"/>
              <a:t>многих пословицах подчёркивается храбрость, сила и мужество русского воина.</a:t>
            </a:r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Руби </a:t>
            </a:r>
            <a:r>
              <a:rPr lang="ru-RU" sz="5600" dirty="0"/>
              <a:t>пехоту. Вались на штык. Иди напролом!</a:t>
            </a:r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На </a:t>
            </a:r>
            <a:r>
              <a:rPr lang="ru-RU" sz="5600" dirty="0"/>
              <a:t>латника по </a:t>
            </a:r>
            <a:r>
              <a:rPr lang="ru-RU" sz="5600" dirty="0" smtClean="0"/>
              <a:t>ратнику.</a:t>
            </a:r>
            <a:endParaRPr lang="ru-RU" sz="5600" dirty="0"/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Мало </a:t>
            </a:r>
            <a:r>
              <a:rPr lang="ru-RU" sz="5600" dirty="0"/>
              <a:t>штыка, так вот те приклада!</a:t>
            </a:r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На </a:t>
            </a:r>
            <a:r>
              <a:rPr lang="ru-RU" sz="5600" dirty="0"/>
              <a:t>француза и вилы </a:t>
            </a:r>
            <a:r>
              <a:rPr lang="ru-RU" sz="5600" dirty="0" smtClean="0"/>
              <a:t>ружьё.</a:t>
            </a:r>
            <a:endParaRPr lang="ru-RU" sz="5600" dirty="0"/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Оценивая </a:t>
            </a:r>
            <a:r>
              <a:rPr lang="ru-RU" sz="5600" dirty="0"/>
              <a:t>сражение под Бородиным, другие битвы, отступление и </a:t>
            </a:r>
            <a:r>
              <a:rPr lang="ru-RU" sz="5600" dirty="0" smtClean="0"/>
              <a:t>бегство Наполеона</a:t>
            </a:r>
            <a:r>
              <a:rPr lang="ru-RU" sz="5600" dirty="0"/>
              <a:t>, народ говорил:</a:t>
            </a:r>
          </a:p>
          <a:p>
            <a:pPr>
              <a:buNone/>
            </a:pPr>
            <a:r>
              <a:rPr lang="ru-RU" sz="5600" dirty="0"/>
              <a:t>       </a:t>
            </a:r>
            <a:r>
              <a:rPr lang="ru-RU" sz="5600" dirty="0" smtClean="0"/>
              <a:t> </a:t>
            </a:r>
            <a:r>
              <a:rPr lang="ru-RU" sz="5600" dirty="0"/>
              <a:t> Был не опалён Наполеон, а из Москвы вышел опалён</a:t>
            </a:r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Докалывай </a:t>
            </a:r>
            <a:r>
              <a:rPr lang="ru-RU" sz="5600" dirty="0"/>
              <a:t>француза вилами!</a:t>
            </a:r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Наступил </a:t>
            </a:r>
            <a:r>
              <a:rPr lang="ru-RU" sz="5600" dirty="0"/>
              <a:t>на землю русскую, да </a:t>
            </a:r>
            <a:r>
              <a:rPr lang="ru-RU" sz="5600" dirty="0" smtClean="0"/>
              <a:t>оступился.</a:t>
            </a:r>
            <a:endParaRPr lang="ru-RU" sz="5600" dirty="0"/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Отогрелся </a:t>
            </a:r>
            <a:r>
              <a:rPr lang="ru-RU" sz="5600" dirty="0"/>
              <a:t>в Москве, да замёрз на </a:t>
            </a:r>
            <a:r>
              <a:rPr lang="ru-RU" sz="5600" dirty="0" smtClean="0"/>
              <a:t>Березине.</a:t>
            </a:r>
            <a:endParaRPr lang="ru-RU" sz="5600" dirty="0"/>
          </a:p>
          <a:p>
            <a:pPr>
              <a:buNone/>
            </a:pPr>
            <a:r>
              <a:rPr lang="ru-RU" sz="5600" dirty="0"/>
              <a:t>       </a:t>
            </a:r>
            <a:r>
              <a:rPr lang="ru-RU" sz="5600" dirty="0" smtClean="0"/>
              <a:t> </a:t>
            </a:r>
            <a:r>
              <a:rPr lang="ru-RU" sz="5600" dirty="0"/>
              <a:t> Сам себя сжёг француз, сам и </a:t>
            </a:r>
            <a:r>
              <a:rPr lang="ru-RU" sz="5600" dirty="0" smtClean="0"/>
              <a:t>поморозил.</a:t>
            </a:r>
            <a:endParaRPr lang="ru-RU" sz="5600" dirty="0"/>
          </a:p>
          <a:p>
            <a:pPr>
              <a:buNone/>
            </a:pPr>
            <a:r>
              <a:rPr lang="ru-RU" sz="5600" dirty="0"/>
              <a:t>        </a:t>
            </a:r>
            <a:r>
              <a:rPr lang="ru-RU" sz="5600" dirty="0" smtClean="0"/>
              <a:t> Голодный </a:t>
            </a:r>
            <a:r>
              <a:rPr lang="ru-RU" sz="5600" dirty="0"/>
              <a:t>француз и вороне рад</a:t>
            </a:r>
          </a:p>
          <a:p>
            <a:pPr>
              <a:buNone/>
            </a:pPr>
            <a:r>
              <a:rPr lang="ru-RU" sz="5600" dirty="0"/>
              <a:t>     </a:t>
            </a:r>
            <a:r>
              <a:rPr lang="ru-RU" sz="5600" dirty="0" smtClean="0"/>
              <a:t>  </a:t>
            </a:r>
            <a:r>
              <a:rPr lang="ru-RU" sz="5600" dirty="0"/>
              <a:t>  Высоко оценивал народ роль Кутузова в разгроме Наполеона. «Приехал Кутузов бить французов», </a:t>
            </a:r>
            <a:r>
              <a:rPr lang="ru-RU" sz="5600" dirty="0" smtClean="0"/>
              <a:t>-говорили </a:t>
            </a:r>
            <a:r>
              <a:rPr lang="ru-RU" sz="5600" dirty="0"/>
              <a:t>в Петербурге сразу после назначения его командующим русскими войсками. Позже значение этой поговорки расширилось. Так стали говорить вообще обо всех, на кого возлагали большие надежды и ожидания. А говоря о его мастерстве полководца, народ отмечал, </a:t>
            </a:r>
            <a:r>
              <a:rPr lang="ru-RU" sz="5600" dirty="0" smtClean="0"/>
              <a:t>что именно </a:t>
            </a:r>
            <a:r>
              <a:rPr lang="ru-RU" sz="5600" dirty="0"/>
              <a:t>под его руководством русские одерживали и физические, и моральные победы.</a:t>
            </a:r>
          </a:p>
          <a:p>
            <a:pPr>
              <a:buNone/>
            </a:pPr>
            <a:r>
              <a:rPr lang="ru-RU" sz="5600" dirty="0"/>
              <a:t>      </a:t>
            </a:r>
            <a:r>
              <a:rPr lang="ru-RU" sz="5600" dirty="0" smtClean="0"/>
              <a:t>  </a:t>
            </a:r>
            <a:r>
              <a:rPr lang="ru-RU" sz="5600" dirty="0"/>
              <a:t> Таким образом, пословицы – яркое свидетельство мужества, храбрости, стойкости русского солдата, его высокого патриотизма.</a:t>
            </a:r>
          </a:p>
          <a:p>
            <a:endParaRPr lang="ru-RU" sz="5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560840" cy="1426170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Исторический фольклор – это идеальное выражение русской души и истинное отражение судьбы народа, то есть своеобразный синтез исторического и поэтического материала. </a:t>
            </a:r>
          </a:p>
        </p:txBody>
      </p:sp>
      <p:pic>
        <p:nvPicPr>
          <p:cNvPr id="5" name="Содержимое 4" descr="фол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204864"/>
            <a:ext cx="4752528" cy="40324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2132856"/>
            <a:ext cx="4032448" cy="4392488"/>
          </a:xfrm>
        </p:spPr>
        <p:txBody>
          <a:bodyPr>
            <a:normAutofit fontScale="47500" lnSpcReduction="20000"/>
          </a:bodyPr>
          <a:lstStyle/>
          <a:p>
            <a:r>
              <a:rPr lang="ru-RU" sz="3600" dirty="0"/>
              <a:t>Передаваясь из поколения в поколение, отражая подлинные события, рассказывая о настроениях и думах живых людей, чувствовавших ответственность за судьбу своей Родины, произведения устного народного творчества явились проводником от наших предков к нам – молодому поколению. А мы, в свою очередь, чтобы быть достойными приемниками истории, культуры, ценностей и традиций своего народа, должны сохранить и передать следующим поколениям этот драгоценный дар наших предков.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ой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88640"/>
            <a:ext cx="8928992" cy="6480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964488" cy="63367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Основным событием 1812 года стала война между Российской и Французской империями на территории России.  Она нашла </a:t>
            </a:r>
            <a:r>
              <a:rPr lang="ru-RU" dirty="0"/>
              <a:t>отражение в произведениях различных фольклорных жанров: исторических песнях, легендах и преданиях, пословицах, что подтверждает неразрывную связь устного народного творчества с историей русского народа.</a:t>
            </a:r>
          </a:p>
          <a:p>
            <a:pPr>
              <a:buNone/>
            </a:pPr>
            <a:r>
              <a:rPr lang="ru-RU" dirty="0" smtClean="0"/>
              <a:t>     Знакомясь </a:t>
            </a:r>
            <a:r>
              <a:rPr lang="ru-RU" dirty="0"/>
              <a:t>с произведениями устного народного творчества о войне 1812 года, понимаешь, насколько велико уважение русского человека к воинам, защищавшим свою Родину, её свободу и независимость.</a:t>
            </a:r>
          </a:p>
          <a:p>
            <a:pPr>
              <a:buNone/>
            </a:pPr>
            <a:r>
              <a:rPr lang="ru-RU" dirty="0" smtClean="0"/>
              <a:t>     Произведения </a:t>
            </a:r>
            <a:r>
              <a:rPr lang="ru-RU" dirty="0"/>
              <a:t>русского фольклора о войне 1812 года воспитывают в </a:t>
            </a:r>
            <a:r>
              <a:rPr lang="ru-RU" dirty="0" smtClean="0"/>
              <a:t>нас</a:t>
            </a:r>
            <a:r>
              <a:rPr lang="ru-RU" dirty="0"/>
              <a:t>, сегодняшних гражданах России, любовь к своей стране, глубокую благодарность её защитникам, составляющим честь и славу Родины.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Песни о войне 1812 года  условно можно разделить на несколько групп</a:t>
            </a:r>
            <a:r>
              <a:rPr lang="ru-RU" sz="3100" dirty="0" smtClean="0"/>
              <a:t>.</a:t>
            </a:r>
            <a:endParaRPr lang="ru-RU" dirty="0"/>
          </a:p>
        </p:txBody>
      </p:sp>
      <p:pic>
        <p:nvPicPr>
          <p:cNvPr id="5" name="Содержимое 4" descr="вой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7363" y="1656418"/>
            <a:ext cx="4598653" cy="393437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196752"/>
            <a:ext cx="4608512" cy="53285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         В песнях первой группы  можно проследить путь русской армии в  Отечественной войне,  сюда </a:t>
            </a:r>
            <a:r>
              <a:rPr lang="ru-RU" dirty="0" smtClean="0"/>
              <a:t>можно</a:t>
            </a:r>
            <a:r>
              <a:rPr lang="ru-RU" dirty="0"/>
              <a:t> </a:t>
            </a:r>
            <a:r>
              <a:rPr lang="ru-RU" dirty="0" smtClean="0"/>
              <a:t>включить </a:t>
            </a:r>
            <a:r>
              <a:rPr lang="ru-RU" dirty="0"/>
              <a:t>песни о войне и битвах 1812 года:  "Ан, вот хвалится француз","Француз", "О разорении Москвы французами", "Казаки на фронте Отечественной воины 1812 года", "Разорена путь-дорожка от Можайска до Москвы", "Канун Бородина", «Бородинский бой», Француз в Москве», "Освобождение Смоленска", "Поход за Вислу", "Под Парижем", "Казаки проклинают французскую сторону", "Дон после </a:t>
            </a:r>
            <a:r>
              <a:rPr lang="ru-RU" dirty="0" smtClean="0"/>
              <a:t>войны"и т.д.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/>
              <a:t> В них говорится  о неисчислимых бедствиях, которые принесла война, о кровопролитных сражениях и разорениях.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4426"/>
            <a:ext cx="4248472" cy="45719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 песне " Разорена путь-дороженька от Можайска до Москвы" реалистично изображается наступление неисчислимого вражеского войска: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404664"/>
            <a:ext cx="4211960" cy="58326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Не </a:t>
            </a:r>
            <a:r>
              <a:rPr lang="ru-RU" sz="1600" dirty="0"/>
              <a:t>пыль во поле пылит,</a:t>
            </a:r>
          </a:p>
          <a:p>
            <a:pPr>
              <a:buNone/>
            </a:pPr>
            <a:r>
              <a:rPr lang="ru-RU" sz="1600" dirty="0"/>
              <a:t> Не дубровушка шумит:</a:t>
            </a:r>
          </a:p>
          <a:p>
            <a:pPr>
              <a:buNone/>
            </a:pPr>
            <a:r>
              <a:rPr lang="ru-RU" sz="1600" dirty="0" smtClean="0"/>
              <a:t> Француз с армией валит.</a:t>
            </a:r>
          </a:p>
          <a:p>
            <a:pPr>
              <a:buNone/>
            </a:pPr>
            <a:r>
              <a:rPr lang="ru-RU" sz="1600" dirty="0"/>
              <a:t> Он валит-таки валит,</a:t>
            </a:r>
          </a:p>
          <a:p>
            <a:pPr>
              <a:buNone/>
            </a:pPr>
            <a:r>
              <a:rPr lang="ru-RU" sz="1600" dirty="0"/>
              <a:t> Сам подваливает.</a:t>
            </a:r>
          </a:p>
          <a:p>
            <a:pPr>
              <a:buNone/>
            </a:pPr>
            <a:r>
              <a:rPr lang="ru-RU" sz="1600" dirty="0"/>
              <a:t> Русские генералы говорят врагу-французу:</a:t>
            </a:r>
          </a:p>
          <a:p>
            <a:pPr>
              <a:buNone/>
            </a:pPr>
            <a:r>
              <a:rPr lang="ru-RU" sz="1600" dirty="0"/>
              <a:t> Не бывать тебе, злодею,</a:t>
            </a:r>
          </a:p>
          <a:p>
            <a:pPr>
              <a:buNone/>
            </a:pPr>
            <a:r>
              <a:rPr lang="ru-RU" sz="1600" dirty="0"/>
              <a:t> В нашей каменной Москве.</a:t>
            </a:r>
          </a:p>
          <a:p>
            <a:pPr>
              <a:buNone/>
            </a:pPr>
            <a:r>
              <a:rPr lang="ru-RU" sz="1600" dirty="0"/>
              <a:t>Как у нас ли во России</a:t>
            </a:r>
          </a:p>
          <a:p>
            <a:pPr>
              <a:buNone/>
            </a:pPr>
            <a:r>
              <a:rPr lang="ru-RU" sz="1600" dirty="0"/>
              <a:t>Есть получше Парижа —</a:t>
            </a:r>
          </a:p>
          <a:p>
            <a:pPr>
              <a:buNone/>
            </a:pPr>
            <a:r>
              <a:rPr lang="ru-RU" sz="1600" dirty="0"/>
              <a:t>Есть получше, пославнее, —</a:t>
            </a:r>
          </a:p>
          <a:p>
            <a:pPr>
              <a:buNone/>
            </a:pPr>
            <a:r>
              <a:rPr lang="ru-RU" sz="1600" dirty="0" err="1"/>
              <a:t>Распрекрасна</a:t>
            </a:r>
            <a:r>
              <a:rPr lang="ru-RU" sz="1600" dirty="0"/>
              <a:t> жизнь-Москва;</a:t>
            </a:r>
          </a:p>
          <a:p>
            <a:pPr>
              <a:buNone/>
            </a:pPr>
            <a:r>
              <a:rPr lang="ru-RU" sz="1600" dirty="0" err="1"/>
              <a:t>Распрекрасна</a:t>
            </a:r>
            <a:r>
              <a:rPr lang="ru-RU" sz="1600" dirty="0"/>
              <a:t> жизнь-Москва:</a:t>
            </a:r>
          </a:p>
          <a:p>
            <a:pPr>
              <a:buNone/>
            </a:pPr>
            <a:r>
              <a:rPr lang="ru-RU" sz="1600" dirty="0"/>
              <a:t>Москва чисто убрана;</a:t>
            </a:r>
          </a:p>
          <a:p>
            <a:pPr>
              <a:buNone/>
            </a:pPr>
            <a:r>
              <a:rPr lang="ru-RU" sz="1600" dirty="0"/>
              <a:t>Москва чисто убрана:</a:t>
            </a:r>
          </a:p>
          <a:p>
            <a:pPr>
              <a:buNone/>
            </a:pPr>
            <a:r>
              <a:rPr lang="ru-RU" sz="1600" dirty="0" err="1" smtClean="0"/>
              <a:t>Дикарёчком</a:t>
            </a:r>
            <a:r>
              <a:rPr lang="ru-RU" sz="1600" dirty="0" smtClean="0"/>
              <a:t> </a:t>
            </a:r>
            <a:r>
              <a:rPr lang="ru-RU" sz="1600" dirty="0"/>
              <a:t> выстлана;</a:t>
            </a:r>
          </a:p>
          <a:p>
            <a:pPr>
              <a:buNone/>
            </a:pPr>
            <a:r>
              <a:rPr lang="ru-RU" sz="1600" dirty="0"/>
              <a:t>Диким камнем выстлана,</a:t>
            </a:r>
          </a:p>
          <a:p>
            <a:pPr>
              <a:buNone/>
            </a:pPr>
            <a:r>
              <a:rPr lang="ru-RU" sz="1600" dirty="0" smtClean="0"/>
              <a:t>Жёлтым </a:t>
            </a:r>
            <a:r>
              <a:rPr lang="ru-RU" sz="1600" dirty="0"/>
              <a:t>песком сыпана;</a:t>
            </a:r>
          </a:p>
          <a:p>
            <a:pPr>
              <a:buNone/>
            </a:pPr>
            <a:r>
              <a:rPr lang="ru-RU" sz="1600" dirty="0" smtClean="0"/>
              <a:t>Жёлтым </a:t>
            </a:r>
            <a:r>
              <a:rPr lang="ru-RU" sz="1600" dirty="0"/>
              <a:t>песком </a:t>
            </a:r>
            <a:r>
              <a:rPr lang="ru-RU" sz="1600" dirty="0" smtClean="0"/>
              <a:t>сыпана.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oscow18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1652" y="332656"/>
            <a:ext cx="9223299" cy="60776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Вторая группа песен рассказывает о пребывании врага в Москве.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8136904" cy="492514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smtClean="0"/>
              <a:t>  В </a:t>
            </a:r>
            <a:r>
              <a:rPr lang="ru-RU" dirty="0" smtClean="0"/>
              <a:t>песне "О разорении Москвы французом" русские люди тяжело </a:t>
            </a:r>
            <a:r>
              <a:rPr lang="ru-RU" dirty="0" smtClean="0"/>
              <a:t>    переживали </a:t>
            </a:r>
            <a:r>
              <a:rPr lang="ru-RU" dirty="0" smtClean="0"/>
              <a:t>вынужденное отступление из Москвы. Москва "славна", "</a:t>
            </a:r>
            <a:r>
              <a:rPr lang="ru-RU" dirty="0" err="1" smtClean="0"/>
              <a:t>новакаменна</a:t>
            </a:r>
            <a:r>
              <a:rPr lang="ru-RU" dirty="0" smtClean="0"/>
              <a:t>" разорена, и виноват в этом несчастье "неприятель </a:t>
            </a:r>
            <a:r>
              <a:rPr lang="ru-RU" dirty="0" smtClean="0"/>
              <a:t>вор- француз</a:t>
            </a:r>
            <a:r>
              <a:rPr lang="ru-RU" dirty="0" smtClean="0"/>
              <a:t>", который заряжал "пушки </a:t>
            </a:r>
            <a:r>
              <a:rPr lang="ru-RU" dirty="0" err="1" smtClean="0"/>
              <a:t>медненьки</a:t>
            </a:r>
            <a:r>
              <a:rPr lang="ru-RU" dirty="0" smtClean="0"/>
              <a:t>"," ружья светленьки", стрелял, палил в Москву.</a:t>
            </a:r>
          </a:p>
          <a:p>
            <a:pPr>
              <a:buNone/>
            </a:pPr>
            <a:r>
              <a:rPr lang="ru-RU" dirty="0" smtClean="0"/>
              <a:t>        "Как на горочке стояла Москва"-  в этой песне столица  России названа " матушкой  Москвой, разоренной с краю до конца",  а "разорил Москву </a:t>
            </a:r>
            <a:r>
              <a:rPr lang="ru-RU" dirty="0" smtClean="0"/>
              <a:t> неприятель </a:t>
            </a:r>
            <a:r>
              <a:rPr lang="ru-RU" dirty="0" smtClean="0"/>
              <a:t>злой, неприятель злой, француз молодой".</a:t>
            </a:r>
          </a:p>
          <a:p>
            <a:pPr>
              <a:buNone/>
            </a:pPr>
            <a:r>
              <a:rPr lang="ru-RU" dirty="0" smtClean="0"/>
              <a:t>         В следующем произведении "Ночь темна была" рассказывается, что «все </a:t>
            </a:r>
            <a:r>
              <a:rPr lang="ru-RU" dirty="0" err="1" smtClean="0"/>
              <a:t>солдатушки</a:t>
            </a:r>
            <a:r>
              <a:rPr lang="ru-RU" dirty="0" smtClean="0"/>
              <a:t> призадумались, призадумавшись, — горько </a:t>
            </a:r>
            <a:r>
              <a:rPr lang="ru-RU" dirty="0" err="1" smtClean="0"/>
              <a:t>всплакали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dirty="0" smtClean="0"/>
              <a:t>         О чем же они </a:t>
            </a:r>
            <a:r>
              <a:rPr lang="ru-RU" dirty="0" err="1" smtClean="0"/>
              <a:t>всплакали</a:t>
            </a:r>
            <a:r>
              <a:rPr lang="ru-RU" dirty="0" smtClean="0"/>
              <a:t>? «Не отцов родных оплакивали,  И не жен младых, и не детушек; Как оплакивали мать родимую, Мать родимую, мать кормилицу,  Златоглавую Москву-матушку, Разоренную </a:t>
            </a:r>
            <a:r>
              <a:rPr lang="ru-RU" dirty="0" err="1" smtClean="0"/>
              <a:t>Бонапартием</a:t>
            </a:r>
            <a:r>
              <a:rPr lang="ru-RU" dirty="0" smtClean="0"/>
              <a:t>!»</a:t>
            </a:r>
          </a:p>
          <a:p>
            <a:pPr>
              <a:buNone/>
            </a:pPr>
            <a:r>
              <a:rPr lang="ru-RU" dirty="0" smtClean="0"/>
              <a:t>         После тяжелых и кровопролитных боев русским пришлось оставить Москву. С болью и негодованием говорится в песнях о разорении Москвы неприятелем. Когда «вор-француз» «стрелял, палил в </a:t>
            </a:r>
            <a:r>
              <a:rPr lang="ru-RU" dirty="0" err="1" smtClean="0"/>
              <a:t>каменнуславну</a:t>
            </a:r>
            <a:r>
              <a:rPr lang="ru-RU" dirty="0" smtClean="0"/>
              <a:t> Москву», то «</a:t>
            </a:r>
            <a:r>
              <a:rPr lang="ru-RU" dirty="0" err="1" smtClean="0"/>
              <a:t>потрясалася</a:t>
            </a:r>
            <a:r>
              <a:rPr lang="ru-RU" dirty="0" smtClean="0"/>
              <a:t> </a:t>
            </a:r>
            <a:r>
              <a:rPr lang="ru-RU" dirty="0" err="1" smtClean="0"/>
              <a:t>мать-сыра</a:t>
            </a:r>
            <a:r>
              <a:rPr lang="ru-RU" dirty="0" smtClean="0"/>
              <a:t> земля». А когда он взрывал кремлевские стены, то «</a:t>
            </a:r>
            <a:r>
              <a:rPr lang="ru-RU" dirty="0" err="1" smtClean="0"/>
              <a:t>мать-сыра</a:t>
            </a:r>
            <a:r>
              <a:rPr lang="ru-RU" dirty="0" smtClean="0"/>
              <a:t> земля </a:t>
            </a:r>
            <a:r>
              <a:rPr lang="ru-RU" dirty="0" err="1" smtClean="0"/>
              <a:t>расступилася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О РАЗОРЕНИИ МОСКВЫ ФРАНЦУЗАМИ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980728"/>
            <a:ext cx="5987008" cy="514543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Был </a:t>
            </a:r>
            <a:r>
              <a:rPr lang="ru-RU" i="1" dirty="0"/>
              <a:t>на горке, на горе,</a:t>
            </a:r>
          </a:p>
          <a:p>
            <a:pPr>
              <a:buNone/>
            </a:pPr>
            <a:r>
              <a:rPr lang="ru-RU" i="1" dirty="0"/>
              <a:t>Видел </a:t>
            </a:r>
            <a:r>
              <a:rPr lang="ru-RU" i="1" dirty="0" err="1"/>
              <a:t>нову</a:t>
            </a:r>
            <a:r>
              <a:rPr lang="ru-RU" i="1" dirty="0"/>
              <a:t> </a:t>
            </a:r>
            <a:r>
              <a:rPr lang="ru-RU" i="1" dirty="0" err="1"/>
              <a:t>каменну</a:t>
            </a:r>
            <a:r>
              <a:rPr lang="ru-RU" i="1" dirty="0"/>
              <a:t> Москву.</a:t>
            </a:r>
          </a:p>
          <a:p>
            <a:pPr>
              <a:buNone/>
            </a:pPr>
            <a:r>
              <a:rPr lang="ru-RU" i="1" dirty="0"/>
              <a:t>Москва славна разорёна до конца.</a:t>
            </a:r>
          </a:p>
          <a:p>
            <a:pPr>
              <a:buNone/>
            </a:pPr>
            <a:r>
              <a:rPr lang="ru-RU" i="1" dirty="0"/>
              <a:t>Разорил Москву.</a:t>
            </a:r>
          </a:p>
          <a:p>
            <a:pPr>
              <a:buNone/>
            </a:pPr>
            <a:r>
              <a:rPr lang="ru-RU" i="1" dirty="0"/>
              <a:t>Неприятель вор-француз.</a:t>
            </a:r>
          </a:p>
          <a:p>
            <a:pPr>
              <a:buNone/>
            </a:pPr>
            <a:r>
              <a:rPr lang="ru-RU" i="1" dirty="0"/>
              <a:t>Не один разорил —</a:t>
            </a:r>
          </a:p>
          <a:p>
            <a:pPr>
              <a:buNone/>
            </a:pPr>
            <a:r>
              <a:rPr lang="ru-RU" i="1" dirty="0"/>
              <a:t>Со всей армией,</a:t>
            </a:r>
          </a:p>
          <a:p>
            <a:pPr>
              <a:buNone/>
            </a:pPr>
            <a:r>
              <a:rPr lang="ru-RU" i="1" dirty="0"/>
              <a:t>Со всей армией,</a:t>
            </a:r>
          </a:p>
          <a:p>
            <a:pPr>
              <a:buNone/>
            </a:pPr>
            <a:r>
              <a:rPr lang="ru-RU" i="1" dirty="0"/>
              <a:t>С конной гвардией</a:t>
            </a:r>
          </a:p>
          <a:p>
            <a:pPr>
              <a:buNone/>
            </a:pPr>
            <a:r>
              <a:rPr lang="ru-RU" i="1" dirty="0"/>
              <a:t>Разорил Москву.</a:t>
            </a:r>
          </a:p>
          <a:p>
            <a:pPr>
              <a:buNone/>
            </a:pPr>
            <a:r>
              <a:rPr lang="ru-RU" i="1" dirty="0"/>
              <a:t>Заряжал француз</a:t>
            </a:r>
          </a:p>
          <a:p>
            <a:pPr>
              <a:buNone/>
            </a:pPr>
            <a:r>
              <a:rPr lang="ru-RU" i="1" dirty="0"/>
              <a:t>Ружья светленькие,</a:t>
            </a:r>
          </a:p>
          <a:p>
            <a:pPr>
              <a:buNone/>
            </a:pPr>
            <a:r>
              <a:rPr lang="ru-RU" i="1" dirty="0"/>
              <a:t>Пушки </a:t>
            </a:r>
            <a:r>
              <a:rPr lang="ru-RU" i="1" dirty="0" err="1"/>
              <a:t>медненькие</a:t>
            </a:r>
            <a:r>
              <a:rPr lang="ru-RU" i="1" dirty="0"/>
              <a:t>.</a:t>
            </a:r>
          </a:p>
          <a:p>
            <a:pPr>
              <a:buNone/>
            </a:pPr>
            <a:r>
              <a:rPr lang="ru-RU" i="1" dirty="0"/>
              <a:t>Он стрелял, палил</a:t>
            </a:r>
          </a:p>
          <a:p>
            <a:pPr>
              <a:buNone/>
            </a:pPr>
            <a:r>
              <a:rPr lang="ru-RU" i="1" dirty="0"/>
              <a:t>В </a:t>
            </a:r>
            <a:r>
              <a:rPr lang="ru-RU" i="1" dirty="0" err="1"/>
              <a:t>каменну</a:t>
            </a:r>
            <a:r>
              <a:rPr lang="ru-RU" i="1" dirty="0"/>
              <a:t> </a:t>
            </a:r>
            <a:r>
              <a:rPr lang="ru-RU" i="1" dirty="0" err="1"/>
              <a:t>славну</a:t>
            </a:r>
            <a:r>
              <a:rPr lang="ru-RU" i="1" dirty="0"/>
              <a:t> Москву.</a:t>
            </a:r>
          </a:p>
          <a:p>
            <a:pPr>
              <a:buNone/>
            </a:pPr>
            <a:r>
              <a:rPr lang="ru-RU" i="1" dirty="0" err="1"/>
              <a:t>Потрясалася</a:t>
            </a:r>
            <a:r>
              <a:rPr lang="ru-RU" i="1" dirty="0"/>
              <a:t> </a:t>
            </a:r>
            <a:r>
              <a:rPr lang="ru-RU" i="1" dirty="0" err="1"/>
              <a:t>мать-сырая</a:t>
            </a:r>
            <a:r>
              <a:rPr lang="ru-RU" i="1" dirty="0"/>
              <a:t> земля...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Третья группа песни </a:t>
            </a:r>
            <a:r>
              <a:rPr lang="ru-RU" sz="2800" dirty="0"/>
              <a:t>запечатлели такие крупные события войны, как бои под Смоленском, изгнание французов из России, переправу их через Березину, поход за Вислу, битву под Лейпцигом, взятие Парижа и др.</a:t>
            </a:r>
          </a:p>
        </p:txBody>
      </p:sp>
      <p:pic>
        <p:nvPicPr>
          <p:cNvPr id="4" name="Содержимое 3" descr="отступ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204864"/>
            <a:ext cx="6480719" cy="431285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ВОССИЯЛО, ВОССИЯЛО КРАСНОЕ СОЛНЦЕ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764704"/>
            <a:ext cx="5770984" cy="59046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900" i="1" dirty="0" smtClean="0"/>
              <a:t>Воссияло</a:t>
            </a:r>
            <a:r>
              <a:rPr lang="ru-RU" sz="900" i="1" dirty="0"/>
              <a:t>, воссияло</a:t>
            </a:r>
          </a:p>
          <a:p>
            <a:pPr>
              <a:buNone/>
            </a:pPr>
            <a:r>
              <a:rPr lang="ru-RU" sz="900" i="1" dirty="0"/>
              <a:t>Красное солнце, —</a:t>
            </a:r>
          </a:p>
          <a:p>
            <a:pPr>
              <a:buNone/>
            </a:pPr>
            <a:r>
              <a:rPr lang="ru-RU" sz="900" i="1" dirty="0"/>
              <a:t>Воссияла, вот бы, у Кутузова</a:t>
            </a:r>
          </a:p>
          <a:p>
            <a:pPr>
              <a:buNone/>
            </a:pPr>
            <a:r>
              <a:rPr lang="ru-RU" sz="900" i="1" dirty="0"/>
              <a:t>Вострая сабля.</a:t>
            </a:r>
          </a:p>
          <a:p>
            <a:pPr>
              <a:buNone/>
            </a:pPr>
            <a:r>
              <a:rPr lang="ru-RU" sz="900" i="1" dirty="0"/>
              <a:t>Казаки вот, скажем, француза</a:t>
            </a:r>
          </a:p>
          <a:p>
            <a:pPr>
              <a:buNone/>
            </a:pPr>
            <a:r>
              <a:rPr lang="ru-RU" sz="900" i="1" dirty="0"/>
              <a:t>Они порубали,</a:t>
            </a:r>
          </a:p>
          <a:p>
            <a:pPr>
              <a:buNone/>
            </a:pPr>
            <a:r>
              <a:rPr lang="ru-RU" sz="900" i="1" dirty="0"/>
              <a:t>Да </a:t>
            </a:r>
            <a:r>
              <a:rPr lang="ru-RU" sz="900" i="1" dirty="0" err="1"/>
              <a:t>французскова</a:t>
            </a:r>
            <a:r>
              <a:rPr lang="ru-RU" sz="900" i="1" dirty="0"/>
              <a:t> </a:t>
            </a:r>
            <a:r>
              <a:rPr lang="ru-RU" sz="900" i="1" dirty="0" err="1"/>
              <a:t>маёра</a:t>
            </a:r>
            <a:endParaRPr lang="ru-RU" sz="900" i="1" dirty="0"/>
          </a:p>
          <a:p>
            <a:pPr>
              <a:buNone/>
            </a:pPr>
            <a:r>
              <a:rPr lang="ru-RU" sz="900" i="1" dirty="0"/>
              <a:t>Они у плен взяли;</a:t>
            </a:r>
          </a:p>
          <a:p>
            <a:pPr>
              <a:buNone/>
            </a:pPr>
            <a:r>
              <a:rPr lang="ru-RU" sz="900" i="1" dirty="0"/>
              <a:t>Повели </a:t>
            </a:r>
            <a:r>
              <a:rPr lang="ru-RU" sz="900" i="1" dirty="0" err="1"/>
              <a:t>этова</a:t>
            </a:r>
            <a:r>
              <a:rPr lang="ru-RU" sz="900" i="1" dirty="0"/>
              <a:t> </a:t>
            </a:r>
            <a:r>
              <a:rPr lang="ru-RU" sz="900" i="1" dirty="0" err="1"/>
              <a:t>маёрика</a:t>
            </a:r>
            <a:endParaRPr lang="ru-RU" sz="900" i="1" dirty="0"/>
          </a:p>
          <a:p>
            <a:pPr>
              <a:buNone/>
            </a:pPr>
            <a:r>
              <a:rPr lang="ru-RU" sz="900" i="1" dirty="0"/>
              <a:t>К нашему Кутузову.</a:t>
            </a:r>
          </a:p>
          <a:p>
            <a:pPr>
              <a:buNone/>
            </a:pPr>
            <a:r>
              <a:rPr lang="ru-RU" sz="900" i="1" dirty="0" smtClean="0"/>
              <a:t>Да и стал </a:t>
            </a:r>
            <a:r>
              <a:rPr lang="ru-RU" sz="900" i="1" dirty="0" err="1" smtClean="0"/>
              <a:t>жа</a:t>
            </a:r>
            <a:r>
              <a:rPr lang="ru-RU" sz="900" i="1" dirty="0" smtClean="0"/>
              <a:t> </a:t>
            </a:r>
            <a:r>
              <a:rPr lang="ru-RU" sz="900" i="1" dirty="0" err="1" smtClean="0"/>
              <a:t>этова</a:t>
            </a:r>
            <a:r>
              <a:rPr lang="ru-RU" sz="900" i="1" dirty="0" smtClean="0"/>
              <a:t> </a:t>
            </a:r>
            <a:r>
              <a:rPr lang="ru-RU" sz="900" i="1" dirty="0" err="1" smtClean="0"/>
              <a:t>маёрика</a:t>
            </a:r>
            <a:r>
              <a:rPr lang="ru-RU" sz="900" i="1" dirty="0" smtClean="0"/>
              <a:t>,</a:t>
            </a:r>
          </a:p>
          <a:p>
            <a:pPr>
              <a:buNone/>
            </a:pPr>
            <a:r>
              <a:rPr lang="ru-RU" sz="900" i="1" dirty="0" smtClean="0"/>
              <a:t>Стал </a:t>
            </a:r>
            <a:r>
              <a:rPr lang="ru-RU" sz="900" i="1" dirty="0"/>
              <a:t>он пытать-спрашивать:</a:t>
            </a:r>
          </a:p>
          <a:p>
            <a:pPr>
              <a:buNone/>
            </a:pPr>
            <a:r>
              <a:rPr lang="ru-RU" sz="900" i="1" dirty="0"/>
              <a:t>«Ты скажи, скажи, </a:t>
            </a:r>
            <a:r>
              <a:rPr lang="ru-RU" sz="900" i="1" dirty="0" err="1"/>
              <a:t>маёрик</a:t>
            </a:r>
            <a:r>
              <a:rPr lang="ru-RU" sz="900" i="1" dirty="0"/>
              <a:t>,</a:t>
            </a:r>
          </a:p>
          <a:p>
            <a:pPr>
              <a:buNone/>
            </a:pPr>
            <a:r>
              <a:rPr lang="ru-RU" sz="900" i="1" dirty="0"/>
              <a:t>Скажи всею </a:t>
            </a:r>
            <a:r>
              <a:rPr lang="ru-RU" sz="900" i="1" dirty="0" err="1"/>
              <a:t>правдицу</a:t>
            </a:r>
            <a:r>
              <a:rPr lang="ru-RU" sz="900" i="1" dirty="0"/>
              <a:t>, —</a:t>
            </a:r>
          </a:p>
          <a:p>
            <a:pPr>
              <a:buNone/>
            </a:pPr>
            <a:r>
              <a:rPr lang="ru-RU" sz="900" i="1" dirty="0"/>
              <a:t>Да и сколько у вас </a:t>
            </a:r>
            <a:r>
              <a:rPr lang="ru-RU" sz="900" i="1" dirty="0" err="1"/>
              <a:t>всево</a:t>
            </a:r>
            <a:r>
              <a:rPr lang="ru-RU" sz="900" i="1" dirty="0"/>
              <a:t> войска,</a:t>
            </a:r>
          </a:p>
          <a:p>
            <a:pPr>
              <a:buNone/>
            </a:pPr>
            <a:r>
              <a:rPr lang="ru-RU" sz="900" i="1" dirty="0" err="1"/>
              <a:t>Всево</a:t>
            </a:r>
            <a:r>
              <a:rPr lang="ru-RU" sz="900" i="1" dirty="0"/>
              <a:t> сколько у француза?»</a:t>
            </a:r>
          </a:p>
          <a:p>
            <a:pPr>
              <a:buNone/>
            </a:pPr>
            <a:r>
              <a:rPr lang="ru-RU" sz="900" i="1" dirty="0"/>
              <a:t>«Да у нас-то, у нас, у француза,</a:t>
            </a:r>
          </a:p>
          <a:p>
            <a:pPr>
              <a:buNone/>
            </a:pPr>
            <a:r>
              <a:rPr lang="ru-RU" sz="900" i="1" dirty="0" err="1"/>
              <a:t>Всево</a:t>
            </a:r>
            <a:r>
              <a:rPr lang="ru-RU" sz="900" i="1" dirty="0"/>
              <a:t> войска много.</a:t>
            </a:r>
          </a:p>
          <a:p>
            <a:pPr>
              <a:buNone/>
            </a:pPr>
            <a:r>
              <a:rPr lang="ru-RU" sz="900" i="1" dirty="0"/>
              <a:t>Уж и много у нас войска, много,</a:t>
            </a:r>
          </a:p>
          <a:p>
            <a:pPr>
              <a:buNone/>
            </a:pPr>
            <a:r>
              <a:rPr lang="ru-RU" sz="900" i="1" dirty="0"/>
              <a:t>Много сорок тысячей,</a:t>
            </a:r>
          </a:p>
          <a:p>
            <a:pPr>
              <a:buNone/>
            </a:pPr>
            <a:r>
              <a:rPr lang="ru-RU" sz="900" i="1" dirty="0"/>
              <a:t>Да со всеми-то </a:t>
            </a:r>
            <a:r>
              <a:rPr lang="ru-RU" sz="900" i="1" dirty="0" err="1"/>
              <a:t>батальёнами</a:t>
            </a:r>
            <a:endParaRPr lang="ru-RU" sz="900" i="1" dirty="0"/>
          </a:p>
          <a:p>
            <a:pPr>
              <a:buNone/>
            </a:pPr>
            <a:r>
              <a:rPr lang="ru-RU" sz="900" i="1" dirty="0" err="1"/>
              <a:t>Всево</a:t>
            </a:r>
            <a:r>
              <a:rPr lang="ru-RU" sz="900" i="1" dirty="0"/>
              <a:t> сметы нету!»</a:t>
            </a:r>
          </a:p>
          <a:p>
            <a:pPr>
              <a:buNone/>
            </a:pPr>
            <a:r>
              <a:rPr lang="ru-RU" sz="900" i="1" dirty="0"/>
              <a:t>«Ну и, врешь </a:t>
            </a:r>
            <a:r>
              <a:rPr lang="ru-RU" sz="900" i="1" dirty="0" err="1"/>
              <a:t>жа</a:t>
            </a:r>
            <a:r>
              <a:rPr lang="ru-RU" sz="900" i="1" dirty="0"/>
              <a:t>, </a:t>
            </a:r>
            <a:r>
              <a:rPr lang="ru-RU" sz="900" i="1" dirty="0" err="1"/>
              <a:t>врешь</a:t>
            </a:r>
            <a:r>
              <a:rPr lang="ru-RU" sz="900" i="1" dirty="0"/>
              <a:t>, </a:t>
            </a:r>
            <a:r>
              <a:rPr lang="ru-RU" sz="900" i="1" dirty="0" err="1"/>
              <a:t>шельма-маёрик</a:t>
            </a:r>
            <a:r>
              <a:rPr lang="ru-RU" sz="900" i="1" dirty="0"/>
              <a:t>,</a:t>
            </a:r>
          </a:p>
          <a:p>
            <a:pPr>
              <a:buNone/>
            </a:pPr>
            <a:r>
              <a:rPr lang="ru-RU" sz="900" i="1" dirty="0"/>
              <a:t>Врешь ты, </a:t>
            </a:r>
            <a:r>
              <a:rPr lang="ru-RU" sz="900" i="1" dirty="0" err="1"/>
              <a:t>облыгаешь</a:t>
            </a:r>
            <a:r>
              <a:rPr lang="ru-RU" sz="900" i="1" dirty="0"/>
              <a:t>,</a:t>
            </a:r>
          </a:p>
          <a:p>
            <a:pPr>
              <a:buNone/>
            </a:pPr>
            <a:r>
              <a:rPr lang="ru-RU" sz="900" i="1" dirty="0"/>
              <a:t>Да мене </a:t>
            </a:r>
            <a:r>
              <a:rPr lang="ru-RU" sz="900" i="1" dirty="0" err="1"/>
              <a:t>жа</a:t>
            </a:r>
            <a:r>
              <a:rPr lang="ru-RU" sz="900" i="1" dirty="0"/>
              <a:t> ты, мене, Кутузова,</a:t>
            </a:r>
          </a:p>
          <a:p>
            <a:pPr>
              <a:buNone/>
            </a:pPr>
            <a:r>
              <a:rPr lang="ru-RU" sz="900" i="1" dirty="0" err="1"/>
              <a:t>Маёрик</a:t>
            </a:r>
            <a:r>
              <a:rPr lang="ru-RU" sz="900" i="1" dirty="0"/>
              <a:t>, пугаешь!</a:t>
            </a:r>
          </a:p>
          <a:p>
            <a:pPr>
              <a:buNone/>
            </a:pPr>
            <a:r>
              <a:rPr lang="ru-RU" sz="900" i="1" dirty="0"/>
              <a:t>Только я </a:t>
            </a:r>
            <a:r>
              <a:rPr lang="ru-RU" sz="900" i="1" dirty="0" err="1"/>
              <a:t>твово-то</a:t>
            </a:r>
            <a:r>
              <a:rPr lang="ru-RU" sz="900" i="1" dirty="0"/>
              <a:t> </a:t>
            </a:r>
            <a:r>
              <a:rPr lang="ru-RU" sz="900" i="1" dirty="0" err="1"/>
              <a:t>пугальица</a:t>
            </a:r>
            <a:endParaRPr lang="ru-RU" sz="900" i="1" dirty="0"/>
          </a:p>
          <a:p>
            <a:pPr>
              <a:buNone/>
            </a:pPr>
            <a:r>
              <a:rPr lang="ru-RU" sz="900" i="1" dirty="0"/>
              <a:t>Ничуточки не </a:t>
            </a:r>
            <a:r>
              <a:rPr lang="ru-RU" sz="900" i="1" dirty="0" err="1"/>
              <a:t>боюся</a:t>
            </a:r>
            <a:r>
              <a:rPr lang="ru-RU" sz="900" i="1" dirty="0"/>
              <a:t>,</a:t>
            </a:r>
          </a:p>
          <a:p>
            <a:pPr>
              <a:buNone/>
            </a:pPr>
            <a:r>
              <a:rPr lang="ru-RU" sz="900" i="1" dirty="0"/>
              <a:t>Я до города до Парижа</a:t>
            </a:r>
          </a:p>
          <a:p>
            <a:pPr>
              <a:buNone/>
            </a:pPr>
            <a:r>
              <a:rPr lang="ru-RU" sz="900" i="1" dirty="0"/>
              <a:t>Скоро </a:t>
            </a:r>
            <a:r>
              <a:rPr lang="ru-RU" sz="900" i="1" dirty="0" err="1"/>
              <a:t>доберуся</a:t>
            </a:r>
            <a:r>
              <a:rPr lang="ru-RU" sz="900" i="1" dirty="0"/>
              <a:t>,</a:t>
            </a:r>
          </a:p>
          <a:p>
            <a:pPr>
              <a:buNone/>
            </a:pPr>
            <a:r>
              <a:rPr lang="ru-RU" sz="900" i="1" dirty="0" err="1"/>
              <a:t>Сы</a:t>
            </a:r>
            <a:r>
              <a:rPr lang="ru-RU" sz="900" i="1" dirty="0"/>
              <a:t> донскими-то я казаками</a:t>
            </a:r>
          </a:p>
          <a:p>
            <a:pPr>
              <a:buNone/>
            </a:pPr>
            <a:r>
              <a:rPr lang="ru-RU" sz="900" i="1" dirty="0"/>
              <a:t>Вот </a:t>
            </a:r>
            <a:r>
              <a:rPr lang="ru-RU" sz="900" i="1" dirty="0" err="1"/>
              <a:t>распоряжуся</a:t>
            </a:r>
            <a:r>
              <a:rPr lang="ru-RU" sz="900" i="1" dirty="0"/>
              <a:t>,</a:t>
            </a:r>
          </a:p>
          <a:p>
            <a:pPr>
              <a:buNone/>
            </a:pPr>
            <a:r>
              <a:rPr lang="ru-RU" sz="900" i="1" dirty="0"/>
              <a:t>Да и всею, вот бы, своей </a:t>
            </a:r>
            <a:r>
              <a:rPr lang="ru-RU" sz="900" i="1" dirty="0" err="1"/>
              <a:t>славушкой</a:t>
            </a:r>
            <a:endParaRPr lang="ru-RU" sz="900" i="1" dirty="0"/>
          </a:p>
          <a:p>
            <a:pPr>
              <a:buNone/>
            </a:pPr>
            <a:r>
              <a:rPr lang="ru-RU" sz="900" i="1" dirty="0"/>
              <a:t>Вот сам </a:t>
            </a:r>
            <a:r>
              <a:rPr lang="ru-RU" sz="900" i="1" dirty="0" err="1"/>
              <a:t>поделюся</a:t>
            </a:r>
            <a:r>
              <a:rPr lang="ru-RU" sz="900" i="1" dirty="0" smtClean="0"/>
              <a:t>!»</a:t>
            </a:r>
            <a:endParaRPr lang="ru-RU" sz="9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753</Words>
  <Application>Microsoft Office PowerPoint</Application>
  <PresentationFormat>Экран (4:3)</PresentationFormat>
  <Paragraphs>165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Исторический фольклор  1812 года</vt:lpstr>
      <vt:lpstr>Исторический фольклор – это идеальное выражение русской души и истинное отражение судьбы народа, то есть своеобразный синтез исторического и поэтического материала. </vt:lpstr>
      <vt:lpstr> </vt:lpstr>
      <vt:lpstr>Песни о войне 1812 года  условно можно разделить на несколько групп.</vt:lpstr>
      <vt:lpstr>В песне " Разорена путь-дороженька от Можайска до Москвы" реалистично изображается наступление неисчислимого вражеского войска:</vt:lpstr>
      <vt:lpstr>Вторая группа песен рассказывает о пребывании врага в Москве.</vt:lpstr>
      <vt:lpstr>О РАЗОРЕНИИ МОСКВЫ ФРАНЦУЗАМИ</vt:lpstr>
      <vt:lpstr>Третья группа песни запечатлели такие крупные события войны, как бои под Смоленском, изгнание французов из России, переправу их через Березину, поход за Вислу, битву под Лейпцигом, взятие Парижа и др.</vt:lpstr>
      <vt:lpstr>ВОССИЯЛО, ВОССИЯЛО КРАСНОЕ СОЛНЦЕ</vt:lpstr>
      <vt:lpstr>Еще одна группа песен рассказывает о героях Отечественной войны 1812 года – это Кутузов и Платов. </vt:lpstr>
      <vt:lpstr> </vt:lpstr>
      <vt:lpstr>Легенды и предания</vt:lpstr>
      <vt:lpstr>Пословицы и поговорки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Амирян Лана Львовна</cp:lastModifiedBy>
  <cp:revision>6</cp:revision>
  <dcterms:created xsi:type="dcterms:W3CDTF">2019-05-12T18:27:39Z</dcterms:created>
  <dcterms:modified xsi:type="dcterms:W3CDTF">2019-05-14T08:07:39Z</dcterms:modified>
</cp:coreProperties>
</file>