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1" r:id="rId1"/>
  </p:sldMasterIdLst>
  <p:notesMasterIdLst>
    <p:notesMasterId r:id="rId18"/>
  </p:notesMasterIdLst>
  <p:sldIdLst>
    <p:sldId id="362" r:id="rId2"/>
    <p:sldId id="379" r:id="rId3"/>
    <p:sldId id="298" r:id="rId4"/>
    <p:sldId id="304" r:id="rId5"/>
    <p:sldId id="340" r:id="rId6"/>
    <p:sldId id="315" r:id="rId7"/>
    <p:sldId id="338" r:id="rId8"/>
    <p:sldId id="365" r:id="rId9"/>
    <p:sldId id="319" r:id="rId10"/>
    <p:sldId id="321" r:id="rId11"/>
    <p:sldId id="305" r:id="rId12"/>
    <p:sldId id="354" r:id="rId13"/>
    <p:sldId id="353" r:id="rId14"/>
    <p:sldId id="361" r:id="rId15"/>
    <p:sldId id="347" r:id="rId16"/>
    <p:sldId id="38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66FF33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60"/>
  </p:normalViewPr>
  <p:slideViewPr>
    <p:cSldViewPr>
      <p:cViewPr varScale="1">
        <p:scale>
          <a:sx n="108" d="100"/>
          <a:sy n="108" d="100"/>
        </p:scale>
        <p:origin x="169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5385F-EE2C-4A0E-B1AA-DCC3C08063D8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5E446-A17C-4463-A186-A122B33C0E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000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C26A-1C0C-46D1-B80A-4CB4E858E79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BB90-0680-4BB0-9EAE-81190AE60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595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C26A-1C0C-46D1-B80A-4CB4E858E79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BB90-0680-4BB0-9EAE-81190AE60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48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C26A-1C0C-46D1-B80A-4CB4E858E79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BB90-0680-4BB0-9EAE-81190AE60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7641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C26A-1C0C-46D1-B80A-4CB4E858E79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BB90-0680-4BB0-9EAE-81190AE60F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1104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C26A-1C0C-46D1-B80A-4CB4E858E79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BB90-0680-4BB0-9EAE-81190AE60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753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C26A-1C0C-46D1-B80A-4CB4E858E79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BB90-0680-4BB0-9EAE-81190AE60F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6591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C26A-1C0C-46D1-B80A-4CB4E858E79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BB90-0680-4BB0-9EAE-81190AE60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450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C26A-1C0C-46D1-B80A-4CB4E858E79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BB90-0680-4BB0-9EAE-81190AE60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265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C26A-1C0C-46D1-B80A-4CB4E858E79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BB90-0680-4BB0-9EAE-81190AE60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70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C26A-1C0C-46D1-B80A-4CB4E858E79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BB90-0680-4BB0-9EAE-81190AE60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858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C26A-1C0C-46D1-B80A-4CB4E858E79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BB90-0680-4BB0-9EAE-81190AE60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433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C26A-1C0C-46D1-B80A-4CB4E858E79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BB90-0680-4BB0-9EAE-81190AE60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022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C26A-1C0C-46D1-B80A-4CB4E858E79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BB90-0680-4BB0-9EAE-81190AE60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860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C26A-1C0C-46D1-B80A-4CB4E858E79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BB90-0680-4BB0-9EAE-81190AE60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872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C26A-1C0C-46D1-B80A-4CB4E858E79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BB90-0680-4BB0-9EAE-81190AE60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47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C26A-1C0C-46D1-B80A-4CB4E858E79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BB90-0680-4BB0-9EAE-81190AE60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279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C26A-1C0C-46D1-B80A-4CB4E858E79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BB90-0680-4BB0-9EAE-81190AE60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932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624C26A-1C0C-46D1-B80A-4CB4E858E79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709BB90-0680-4BB0-9EAE-81190AE60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580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  <p:sldLayoutId id="2147483863" r:id="rId12"/>
    <p:sldLayoutId id="2147483864" r:id="rId13"/>
    <p:sldLayoutId id="2147483865" r:id="rId14"/>
    <p:sldLayoutId id="2147483866" r:id="rId15"/>
    <p:sldLayoutId id="2147483867" r:id="rId16"/>
    <p:sldLayoutId id="214748386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3.gif"/><Relationship Id="rId5" Type="http://schemas.openxmlformats.org/officeDocument/2006/relationships/image" Target="../media/image28.png"/><Relationship Id="rId10" Type="http://schemas.openxmlformats.org/officeDocument/2006/relationships/image" Target="../media/image18.gif"/><Relationship Id="rId4" Type="http://schemas.openxmlformats.org/officeDocument/2006/relationships/image" Target="../media/image27.jpeg"/><Relationship Id="rId9" Type="http://schemas.openxmlformats.org/officeDocument/2006/relationships/image" Target="../media/image3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image" Target="../media/image20.gif"/><Relationship Id="rId7" Type="http://schemas.openxmlformats.org/officeDocument/2006/relationships/image" Target="../media/image23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1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jizz.gadiscommunity.com/themes/sexy4/images/b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0185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786997" y="2507221"/>
            <a:ext cx="486924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ГБУ дополнительного образования</a:t>
            </a:r>
          </a:p>
          <a:p>
            <a:pPr algn="ctr">
              <a:defRPr/>
            </a:pPr>
            <a:r>
              <a:rPr lang="ru-RU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Центр гражданского и патриотического</a:t>
            </a:r>
          </a:p>
          <a:p>
            <a:pPr algn="ctr">
              <a:defRPr/>
            </a:pPr>
            <a:r>
              <a:rPr lang="ru-RU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воспитания</a:t>
            </a:r>
            <a:r>
              <a:rPr lang="en-US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</a:t>
            </a:r>
            <a:r>
              <a:rPr lang="ru-RU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детей и молодежи</a:t>
            </a:r>
          </a:p>
          <a:p>
            <a:pPr algn="ctr">
              <a:defRPr/>
            </a:pPr>
            <a:r>
              <a:rPr lang="ru-RU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Невского района</a:t>
            </a:r>
          </a:p>
          <a:p>
            <a:pPr algn="ctr">
              <a:defRPr/>
            </a:pPr>
            <a:r>
              <a:rPr lang="ru-RU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Санкт-Петербурга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373696" y="481608"/>
            <a:ext cx="6324600" cy="1219200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rgbClr val="C00000"/>
          </a:solidFill>
          <a:ln w="76200"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987824" y="404664"/>
            <a:ext cx="3096344" cy="9207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«Взлёт» </a:t>
            </a:r>
            <a:endParaRPr lang="en-US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pic>
        <p:nvPicPr>
          <p:cNvPr id="8" name="Picture 12" descr="&amp;Kcy;&amp;ocy;&amp;rcy;&amp;acy;&amp;bcy;&amp;lcy;&amp;icy;&amp;kcy; &amp;ncy;&amp;acy; &amp;shcy;&amp;pcy;&amp;icy;&amp;lcy;&amp;iecy; &amp;Acy;&amp;dcy;&amp;mcy;&amp;icy;&amp;rcy;&amp;acy;&amp;lcy;&amp;tcy;&amp;iecy;&amp;jcy;&amp;scy;&amp;tcy;&amp;v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140968"/>
            <a:ext cx="201622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C:\Documents and Settings\Виктор\Мои документы\Загрузки\0_879ae_b24e65b8_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361159">
            <a:off x="7842886" y="363181"/>
            <a:ext cx="8128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314" name="Picture 2" descr="C:\Documents and Settings\Виктор\Мои документы\Загрузки\33c46d98a3b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://img13.nnm.ru/9/b/a/f/1/6dad54ecc994649a6a3dac7c86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1421003" cy="1421003"/>
          </a:xfrm>
          <a:prstGeom prst="rect">
            <a:avLst/>
          </a:prstGeom>
          <a:noFill/>
        </p:spPr>
      </p:pic>
      <p:pic>
        <p:nvPicPr>
          <p:cNvPr id="4" name="Picture 2" descr="http://im3-tub-ru.yandex.net/i?id=4881432-38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47317" y="2307338"/>
            <a:ext cx="1872208" cy="108012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79712" y="2204864"/>
            <a:ext cx="4608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>
              <a:solidFill>
                <a:schemeClr val="bg1"/>
              </a:solidFill>
            </a:endParaRP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Конституция СССР принималась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 в 1924, 1936 и 1977 годах</a:t>
            </a:r>
          </a:p>
        </p:txBody>
      </p:sp>
      <p:pic>
        <p:nvPicPr>
          <p:cNvPr id="66562" name="Picture 2" descr="http://upload.wikimedia.org/wikipedia/commons/thumb/7/7d/COA_Russian_SFSR_1920-1978.svg/100px-COA_Russian_SFSR_1920-1978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332656"/>
            <a:ext cx="1384767" cy="144016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419872" y="836712"/>
            <a:ext cx="311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Конституция РСФСР принята в 1918 году</a:t>
            </a:r>
          </a:p>
        </p:txBody>
      </p:sp>
      <p:pic>
        <p:nvPicPr>
          <p:cNvPr id="10" name="Picture 2" descr="http://upload.wikimedia.org/wikipedia/commons/thumb/0/0c/Flag_of_Russian_SFSR.svg/600px-Flag_of_Russian_SFSR.svg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717032"/>
            <a:ext cx="1873181" cy="1053692"/>
          </a:xfrm>
          <a:prstGeom prst="rect">
            <a:avLst/>
          </a:prstGeom>
          <a:noFill/>
        </p:spPr>
      </p:pic>
      <p:pic>
        <p:nvPicPr>
          <p:cNvPr id="13" name="Picture 10" descr="&amp;Fcy;&amp;acy;&amp;jcy;&amp;lcy;:COA Russian Federation (1992).sv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157192"/>
            <a:ext cx="1368152" cy="1520168"/>
          </a:xfrm>
          <a:prstGeom prst="rect">
            <a:avLst/>
          </a:prstGeom>
          <a:noFill/>
        </p:spPr>
      </p:pic>
      <p:pic>
        <p:nvPicPr>
          <p:cNvPr id="66566" name="Picture 6" descr="&amp;Fcy;&amp;acy;&amp;jcy;&amp;lcy;:COA Russian SFSR.sv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544550"/>
            <a:ext cx="1296144" cy="1448489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814286" y="3789040"/>
            <a:ext cx="51433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Конституция РСФСР в составе СССР принималась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В 1925, 1937 и 1978 годах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07704" y="5036458"/>
            <a:ext cx="49685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  </a:t>
            </a:r>
            <a:r>
              <a:rPr lang="ru-RU" sz="2000" b="1" dirty="0">
                <a:solidFill>
                  <a:schemeClr val="bg1"/>
                </a:solidFill>
              </a:rPr>
              <a:t>25 декабря 1991 года РСФСР      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переименована В Российскую Федерацию, а с 21 августа в России появился красно-сине-белый флаг</a:t>
            </a:r>
          </a:p>
        </p:txBody>
      </p:sp>
      <p:pic>
        <p:nvPicPr>
          <p:cNvPr id="17" name="Picture 4" descr="&amp;pcy;&amp;iecy;&amp;chcy;&amp;acy;&amp;tcy;&amp;softcy; &amp;Rcy;&amp;Scy;&amp;Fcy;&amp;Scy;&amp;Rcy;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7544" y="332656"/>
            <a:ext cx="1440160" cy="144016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683568" y="177281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1918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195736" y="177281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1920</a:t>
            </a:r>
          </a:p>
        </p:txBody>
      </p:sp>
      <p:pic>
        <p:nvPicPr>
          <p:cNvPr id="20" name="Picture 8" descr="Flag-199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04248" y="5037178"/>
            <a:ext cx="1872208" cy="1248138"/>
          </a:xfrm>
          <a:prstGeom prst="rect">
            <a:avLst/>
          </a:prstGeom>
          <a:noFill/>
        </p:spPr>
      </p:pic>
      <p:pic>
        <p:nvPicPr>
          <p:cNvPr id="66568" name="Picture 8" descr="http://www.gerb.bel.ru/pages/russia/flag/f_1918_3.gif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908720"/>
            <a:ext cx="1874149" cy="986831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 descr="http://sites.google.com/site/msleibold/home/children_holding_hands_around_the_world.gif"/>
          <p:cNvSpPr>
            <a:spLocks noChangeAspect="1" noChangeArrowheads="1"/>
          </p:cNvSpPr>
          <p:nvPr/>
        </p:nvSpPr>
        <p:spPr bwMode="auto">
          <a:xfrm>
            <a:off x="155575" y="-2147888"/>
            <a:ext cx="4838700" cy="4486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8" name="AutoShape 4" descr="http://sites.google.com/site/msleibold/home/children_holding_hands_around_the_world.gif"/>
          <p:cNvSpPr>
            <a:spLocks noChangeAspect="1" noChangeArrowheads="1"/>
          </p:cNvSpPr>
          <p:nvPr/>
        </p:nvSpPr>
        <p:spPr bwMode="auto">
          <a:xfrm>
            <a:off x="155575" y="-2147888"/>
            <a:ext cx="4838700" cy="4486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0" name="AutoShape 6" descr="http://sites.google.com/site/msleibold/home/children_holding_hands_around_the_world.gif"/>
          <p:cNvSpPr>
            <a:spLocks noChangeAspect="1" noChangeArrowheads="1"/>
          </p:cNvSpPr>
          <p:nvPr/>
        </p:nvSpPr>
        <p:spPr bwMode="auto">
          <a:xfrm>
            <a:off x="155575" y="-2147888"/>
            <a:ext cx="4838700" cy="4486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99592" y="764704"/>
            <a:ext cx="40324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    Статья 43  Конституции РФ гласит: </a:t>
            </a:r>
          </a:p>
          <a:p>
            <a:r>
              <a:rPr lang="ru-RU" sz="2800" b="1" dirty="0">
                <a:solidFill>
                  <a:srgbClr val="FFFF00"/>
                </a:solidFill>
              </a:rPr>
              <a:t>Каждый имеет право на образование. Основное общее образование обязательно.</a:t>
            </a:r>
          </a:p>
        </p:txBody>
      </p:sp>
      <p:pic>
        <p:nvPicPr>
          <p:cNvPr id="9" name="Picture 5" descr="j01283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8292" y="95250"/>
            <a:ext cx="3035011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ttp://s49.radikal.ru/i124/1108/43/fe029c57103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3549" y="3306938"/>
            <a:ext cx="4219575" cy="2733676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628800"/>
            <a:ext cx="82809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Каждый ребенок в соответствии с нормами внутреннего и международного законодательства обладает следующими Правами и свободами в сфере общих гражданских и политических прав</a:t>
            </a:r>
            <a:r>
              <a:rPr lang="ru-RU" sz="2000" b="1" dirty="0">
                <a:solidFill>
                  <a:srgbClr val="FFFF00"/>
                </a:solidFill>
              </a:rPr>
              <a:t>:           </a:t>
            </a:r>
            <a:r>
              <a:rPr lang="ru-RU" sz="2800" b="1" dirty="0">
                <a:solidFill>
                  <a:srgbClr val="FFFF00"/>
                </a:solidFill>
              </a:rPr>
              <a:t>                                                       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347732"/>
            <a:ext cx="80648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ru-RU" sz="1600" b="1" dirty="0">
                <a:solidFill>
                  <a:schemeClr val="bg1"/>
                </a:solidFill>
              </a:rPr>
              <a:t>  с момента рождения — право на имя (фамилию), гражданство, изменение гражданства и имени (Конституция РФ, ст. 1, ст. 62);</a:t>
            </a:r>
          </a:p>
          <a:p>
            <a:pPr algn="just"/>
            <a:endParaRPr lang="ru-RU" sz="1600" b="1" dirty="0">
              <a:solidFill>
                <a:schemeClr val="bg1"/>
              </a:solidFill>
            </a:endParaRPr>
          </a:p>
          <a:p>
            <a:pPr algn="just">
              <a:buFont typeface="Arial" charset="0"/>
              <a:buChar char="•"/>
            </a:pPr>
            <a:r>
              <a:rPr lang="ru-RU" sz="1600" b="1" dirty="0">
                <a:solidFill>
                  <a:schemeClr val="bg1"/>
                </a:solidFill>
              </a:rPr>
              <a:t>  на уважение личного достоинства и защиту</a:t>
            </a:r>
          </a:p>
          <a:p>
            <a:pPr algn="just"/>
            <a:r>
              <a:rPr lang="ru-RU" sz="1600" b="1" dirty="0">
                <a:solidFill>
                  <a:schemeClr val="bg1"/>
                </a:solidFill>
              </a:rPr>
              <a:t>своих прав и законных интересов со стороны, прежде всего, своих родителей или лиц, их заменяющих, а также органов опеки и попечительства, органов, прокуратуры и судов (Семейный кодекс РФ, ст. 56);</a:t>
            </a:r>
          </a:p>
          <a:p>
            <a:pPr algn="just">
              <a:buFont typeface="Arial" charset="0"/>
              <a:buChar char="•"/>
            </a:pPr>
            <a:r>
              <a:rPr lang="ru-RU" sz="1600" b="1" dirty="0">
                <a:solidFill>
                  <a:schemeClr val="bg1"/>
                </a:solidFill>
              </a:rPr>
              <a:t>  на самостоятельное обращение за защитой</a:t>
            </a:r>
          </a:p>
          <a:p>
            <a:pPr algn="just"/>
            <a:r>
              <a:rPr lang="ru-RU" sz="1600" b="1" dirty="0">
                <a:solidFill>
                  <a:schemeClr val="bg1"/>
                </a:solidFill>
              </a:rPr>
              <a:t>своих прав в органы опеки и попечительства, а по достижении возраста 14 лет — в суд (Семейный кодекс РФ, ст. 56);</a:t>
            </a:r>
          </a:p>
          <a:p>
            <a:pPr algn="just"/>
            <a:endParaRPr lang="ru-RU" sz="1600" b="1" dirty="0">
              <a:solidFill>
                <a:schemeClr val="bg1"/>
              </a:solidFill>
            </a:endParaRPr>
          </a:p>
          <a:p>
            <a:pPr algn="just"/>
            <a:endParaRPr lang="ru-RU" sz="1600" b="1" dirty="0">
              <a:solidFill>
                <a:schemeClr val="bg1"/>
              </a:solidFill>
            </a:endParaRPr>
          </a:p>
          <a:p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6D8005-00A5-41CE-9D1D-5FDBC26A7DCF}"/>
              </a:ext>
            </a:extLst>
          </p:cNvPr>
          <p:cNvSpPr txBox="1"/>
          <p:nvPr/>
        </p:nvSpPr>
        <p:spPr>
          <a:xfrm>
            <a:off x="1979712" y="375920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Какими гражданскими и политическими правами обладает ребенок?</a:t>
            </a:r>
          </a:p>
        </p:txBody>
      </p:sp>
    </p:spTree>
  </p:cSld>
  <p:clrMapOvr>
    <a:masterClrMapping/>
  </p:clrMapOvr>
  <p:transition>
    <p:cover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16632"/>
            <a:ext cx="7344816" cy="920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endParaRPr lang="ru-RU" sz="1600" b="1" dirty="0">
              <a:solidFill>
                <a:schemeClr val="bg1"/>
              </a:solidFill>
            </a:endParaRPr>
          </a:p>
          <a:p>
            <a:pPr algn="just">
              <a:buFont typeface="Arial" charset="0"/>
              <a:buChar char="•"/>
            </a:pPr>
            <a:r>
              <a:rPr lang="ru-RU" sz="1600" b="1" dirty="0">
                <a:solidFill>
                  <a:schemeClr val="bg1"/>
                </a:solidFill>
              </a:rPr>
              <a:t>    на самостоятельное обращение за защитой </a:t>
            </a:r>
          </a:p>
          <a:p>
            <a:pPr algn="just"/>
            <a:r>
              <a:rPr lang="ru-RU" sz="1600" b="1" dirty="0">
                <a:solidFill>
                  <a:schemeClr val="bg1"/>
                </a:solidFill>
              </a:rPr>
              <a:t>своих прав в органы опеки и попечительства, а по достижении возраста 14 лет — в суд (Семейный кодекс РФ, ст. 56);</a:t>
            </a:r>
          </a:p>
          <a:p>
            <a:pPr algn="just">
              <a:buFont typeface="Arial" charset="0"/>
              <a:buChar char="•"/>
            </a:pPr>
            <a:r>
              <a:rPr lang="ru-RU" sz="1600" b="1" dirty="0">
                <a:solidFill>
                  <a:schemeClr val="bg1"/>
                </a:solidFill>
              </a:rPr>
              <a:t>    на защиту от незаконного употребления</a:t>
            </a:r>
          </a:p>
          <a:p>
            <a:pPr algn="just"/>
            <a:r>
              <a:rPr lang="ru-RU" sz="1600" b="1" dirty="0">
                <a:solidFill>
                  <a:schemeClr val="bg1"/>
                </a:solidFill>
              </a:rPr>
              <a:t>наркотических средств и психотропных веществ и привлечения к производству или торговле такими средствами и веществами (Конвенция о правах ребенка, 1989 г., ст. 33);</a:t>
            </a:r>
          </a:p>
          <a:p>
            <a:pPr algn="just">
              <a:buFont typeface="Arial" charset="0"/>
              <a:buChar char="•"/>
            </a:pPr>
            <a:r>
              <a:rPr lang="ru-RU" sz="1600" b="1" dirty="0">
                <a:solidFill>
                  <a:schemeClr val="bg1"/>
                </a:solidFill>
              </a:rPr>
              <a:t>    на защиту от экономической эксплуатации и</a:t>
            </a:r>
          </a:p>
          <a:p>
            <a:pPr algn="just"/>
            <a:r>
              <a:rPr lang="ru-RU" sz="1600" b="1" dirty="0">
                <a:solidFill>
                  <a:schemeClr val="bg1"/>
                </a:solidFill>
              </a:rPr>
              <a:t>работы, которая может служить препятствием в получении образования либо наносить ущерб здоровью (Конвенция о правах ребенка, 1989 г., ст. 32);</a:t>
            </a:r>
          </a:p>
          <a:p>
            <a:pPr algn="just">
              <a:buFont typeface="Arial" charset="0"/>
              <a:buChar char="•"/>
            </a:pPr>
            <a:r>
              <a:rPr lang="ru-RU" sz="1600" b="1" dirty="0">
                <a:solidFill>
                  <a:schemeClr val="bg1"/>
                </a:solidFill>
              </a:rPr>
              <a:t>   на свободу выражения мнений, которые должны</a:t>
            </a:r>
          </a:p>
          <a:p>
            <a:pPr algn="just"/>
            <a:r>
              <a:rPr lang="ru-RU" sz="1600" b="1" dirty="0">
                <a:solidFill>
                  <a:schemeClr val="bg1"/>
                </a:solidFill>
              </a:rPr>
              <a:t>внимательно рассматриваться с учетом возраста и зрелости; в ходе каждого судебного или административного разбирательства мнение ребенка, достигшего возраста 10 лет, обязательно учитывается при вынесении решения (за исключением случаев, когда это противоречит его интересам). При изменении имени и фамилии, восстановлении родительских прав, при усыновлении и отмене усыновления, при передаче в другую семью на воспитание органы опеки и попечительства или суд могут принять решение только с согласия ребенка, достигшего 10 лет. Учитывается мнение ребенка при решении вопросов о выборе образовательного учреждения, о месте жительства ребенка при раздельном проживании родителей (Конвенция о правах ребенка, 1989 г., Семейный кодекс РФ);</a:t>
            </a:r>
          </a:p>
          <a:p>
            <a:pPr algn="just"/>
            <a:endParaRPr lang="ru-RU" sz="1600" b="1" dirty="0">
              <a:solidFill>
                <a:schemeClr val="bg1"/>
              </a:solidFill>
            </a:endParaRPr>
          </a:p>
          <a:p>
            <a:pPr algn="just"/>
            <a:endParaRPr lang="ru-RU" sz="1600" b="1" dirty="0">
              <a:solidFill>
                <a:schemeClr val="bg1"/>
              </a:solidFill>
            </a:endParaRPr>
          </a:p>
          <a:p>
            <a:pPr algn="just"/>
            <a:r>
              <a:rPr lang="ru-RU" sz="1600" b="1" dirty="0">
                <a:solidFill>
                  <a:schemeClr val="bg1"/>
                </a:solidFill>
              </a:rPr>
              <a:t> </a:t>
            </a:r>
          </a:p>
          <a:p>
            <a:endParaRPr lang="ru-RU" sz="1600" b="1" dirty="0">
              <a:solidFill>
                <a:schemeClr val="bg1"/>
              </a:solidFill>
            </a:endParaRPr>
          </a:p>
          <a:p>
            <a:endParaRPr lang="ru-RU" sz="1600" b="1" dirty="0">
              <a:solidFill>
                <a:schemeClr val="bg1"/>
              </a:solidFill>
            </a:endParaRPr>
          </a:p>
          <a:p>
            <a:endParaRPr lang="ru-RU" sz="1600" b="1" dirty="0">
              <a:solidFill>
                <a:schemeClr val="bg1"/>
              </a:solidFill>
            </a:endParaRPr>
          </a:p>
          <a:p>
            <a:endParaRPr lang="ru-RU" sz="1600" b="1" dirty="0">
              <a:solidFill>
                <a:schemeClr val="bg1"/>
              </a:solidFill>
            </a:endParaRPr>
          </a:p>
          <a:p>
            <a:endParaRPr lang="ru-RU" sz="1600" b="1" dirty="0">
              <a:solidFill>
                <a:schemeClr val="bg1"/>
              </a:solidFill>
            </a:endParaRPr>
          </a:p>
          <a:p>
            <a:endParaRPr lang="ru-RU" sz="1600" b="1" dirty="0">
              <a:solidFill>
                <a:schemeClr val="bg1"/>
              </a:solidFill>
            </a:endParaRPr>
          </a:p>
          <a:p>
            <a:endParaRPr lang="ru-RU" sz="1600" b="1" dirty="0">
              <a:solidFill>
                <a:schemeClr val="bg1"/>
              </a:solidFill>
            </a:endParaRPr>
          </a:p>
          <a:p>
            <a:endParaRPr lang="ru-RU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over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332656"/>
            <a:ext cx="784887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ru-RU" sz="1600" b="1" dirty="0">
                <a:solidFill>
                  <a:schemeClr val="bg1"/>
                </a:solidFill>
              </a:rPr>
              <a:t>  на создание и участие в общественных молодежных и</a:t>
            </a:r>
          </a:p>
          <a:p>
            <a:pPr algn="just"/>
            <a:r>
              <a:rPr lang="ru-RU" sz="1600" b="1" dirty="0">
                <a:solidFill>
                  <a:schemeClr val="bg1"/>
                </a:solidFill>
              </a:rPr>
              <a:t>детских организациях с целью социального становления, развития и самореализации в общественной жизни и для защиты своих прав и интересов. Членами и участниками молодежных общественных объединений могут быть лица, достигшие 14 лет; детских общественных объединений — лица, достигшие 10 лет. Запрещается принуждение несовершеннолетних к вступлению в общественные, общественно-политические организации (объединения), движения и партии, к участию в агитационных кампаниях и политических акциях (Конституция РФ, ст. 30);</a:t>
            </a:r>
          </a:p>
          <a:p>
            <a:pPr algn="just">
              <a:buFont typeface="Arial" charset="0"/>
              <a:buChar char="•"/>
            </a:pPr>
            <a:r>
              <a:rPr lang="ru-RU" sz="1600" b="1" dirty="0">
                <a:solidFill>
                  <a:schemeClr val="bg1"/>
                </a:solidFill>
              </a:rPr>
              <a:t>   на свободный выезд, за пределы Российской Федерации и беспрепятственное возвращение. Как правило, несовершеннолетние выезжают совместно хотя бы с одним из родителей. Если выезд осуществляется без сопровождения, ребенок должен иметь при себе кроме паспорта нотариально оформленное согласие родителей. При несогласии одного из родителей вопрос разрешается в судебном порядке. Паспорт несовершеннолетнему для выезда за границу выдается по письменному заявлению хотя бы одного из родителей (Конституция РФ, ст. 27);</a:t>
            </a:r>
          </a:p>
          <a:p>
            <a:pPr>
              <a:buFont typeface="Arial" charset="0"/>
              <a:buChar char="•"/>
            </a:pPr>
            <a:r>
              <a:rPr lang="ru-RU" sz="1600" b="1" dirty="0">
                <a:solidFill>
                  <a:schemeClr val="bg1"/>
                </a:solidFill>
              </a:rPr>
              <a:t>  на доступ к информации и материалам, </a:t>
            </a:r>
          </a:p>
          <a:p>
            <a:r>
              <a:rPr lang="ru-RU" sz="1600" b="1" dirty="0">
                <a:solidFill>
                  <a:schemeClr val="bg1"/>
                </a:solidFill>
              </a:rPr>
              <a:t>особенно к тем, которые направлены на развитие ребенка или затрагивают его права, а также на защиту от информации, наносящей вред благополучию ребенка (Конституция РФ, ст. 24, Конвенция о правах ребенка, 1989 г., ст. 17);</a:t>
            </a:r>
          </a:p>
          <a:p>
            <a:pPr algn="just"/>
            <a:endParaRPr lang="ru-RU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over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692696"/>
            <a:ext cx="813690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Char char="•"/>
            </a:pPr>
            <a:endParaRPr lang="ru-RU" sz="1600" b="1" dirty="0">
              <a:solidFill>
                <a:schemeClr val="bg1"/>
              </a:solidFill>
            </a:endParaRPr>
          </a:p>
          <a:p>
            <a:pPr algn="just">
              <a:buFont typeface="Arial" charset="0"/>
              <a:buChar char="•"/>
            </a:pPr>
            <a:r>
              <a:rPr lang="ru-RU" sz="1600" b="1" dirty="0">
                <a:solidFill>
                  <a:schemeClr val="bg1"/>
                </a:solidFill>
              </a:rPr>
              <a:t> на участие в мирных собраниях, демонстрациях (организаторами и инициаторами этих акций могут выступать только совершеннолетние граждане, достигшие </a:t>
            </a:r>
          </a:p>
          <a:p>
            <a:pPr algn="just"/>
            <a:r>
              <a:rPr lang="ru-RU" sz="1600" b="1" dirty="0">
                <a:solidFill>
                  <a:schemeClr val="bg1"/>
                </a:solidFill>
              </a:rPr>
              <a:t>18-летнего возраста);</a:t>
            </a:r>
          </a:p>
          <a:p>
            <a:pPr algn="just"/>
            <a:endParaRPr lang="ru-RU" sz="1600" b="1" dirty="0">
              <a:solidFill>
                <a:schemeClr val="bg1"/>
              </a:solidFill>
            </a:endParaRPr>
          </a:p>
          <a:p>
            <a:pPr algn="just">
              <a:buFont typeface="Arial" charset="0"/>
              <a:buChar char="•"/>
            </a:pPr>
            <a:r>
              <a:rPr lang="ru-RU" sz="1600" b="1" dirty="0">
                <a:solidFill>
                  <a:schemeClr val="bg1"/>
                </a:solidFill>
              </a:rPr>
              <a:t>на свободу совести и вероисповедания под</a:t>
            </a:r>
          </a:p>
          <a:p>
            <a:pPr algn="just"/>
            <a:r>
              <a:rPr lang="ru-RU" sz="1600" b="1" dirty="0">
                <a:solidFill>
                  <a:schemeClr val="bg1"/>
                </a:solidFill>
              </a:rPr>
              <a:t>руководством родителей методами, согласующимися с развивающимися способностями ребенка и в соответствии с собственными убеждениями родителей (Конституция РФ, ст. 28, Конвенция о правах ребенка, 1989 г., ст. 14, Международный пакт об экономических, социальных и культурных правах, 19.12.1966 г., ст. 18).</a:t>
            </a:r>
          </a:p>
          <a:p>
            <a:endParaRPr lang="ru-RU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over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EB1725B-8398-4616-B66C-0B942C24B8CE}"/>
              </a:ext>
            </a:extLst>
          </p:cNvPr>
          <p:cNvSpPr txBox="1"/>
          <p:nvPr/>
        </p:nvSpPr>
        <p:spPr>
          <a:xfrm>
            <a:off x="503548" y="1988840"/>
            <a:ext cx="81369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24219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97B2B91-22E9-441D-BEC7-86342E78B80E}"/>
              </a:ext>
            </a:extLst>
          </p:cNvPr>
          <p:cNvSpPr txBox="1"/>
          <p:nvPr/>
        </p:nvSpPr>
        <p:spPr>
          <a:xfrm rot="10800000" flipV="1">
            <a:off x="611560" y="786190"/>
            <a:ext cx="8064896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Arial Narrow" panose="020B0606020202030204" pitchFamily="34" charset="0"/>
              </a:rPr>
              <a:t>Цели: </a:t>
            </a:r>
          </a:p>
          <a:p>
            <a:r>
              <a:rPr lang="ru-RU" sz="2000" dirty="0">
                <a:solidFill>
                  <a:schemeClr val="bg1"/>
                </a:solidFill>
                <a:latin typeface="Arial Narrow" panose="020B0606020202030204" pitchFamily="34" charset="0"/>
              </a:rPr>
              <a:t>- сформировать понятия «закон, порядок, право»; </a:t>
            </a:r>
          </a:p>
          <a:p>
            <a:r>
              <a:rPr lang="ru-RU" sz="2000" dirty="0">
                <a:solidFill>
                  <a:schemeClr val="bg1"/>
                </a:solidFill>
                <a:latin typeface="Arial Narrow" panose="020B0606020202030204" pitchFamily="34" charset="0"/>
              </a:rPr>
              <a:t>- дать представление о Конституции; </a:t>
            </a:r>
          </a:p>
          <a:p>
            <a:r>
              <a:rPr lang="ru-RU" sz="2000" dirty="0">
                <a:solidFill>
                  <a:schemeClr val="bg1"/>
                </a:solidFill>
                <a:latin typeface="Arial Narrow" panose="020B0606020202030204" pitchFamily="34" charset="0"/>
              </a:rPr>
              <a:t>- ознакомить учащихся с символикой: флагом, гербом, гимном;     - воспитывать гордость за свою страну, воспитание чувства уважения, гордости, патриотизма;</a:t>
            </a:r>
          </a:p>
          <a:p>
            <a:r>
              <a:rPr lang="ru-RU" sz="2000" dirty="0">
                <a:solidFill>
                  <a:schemeClr val="bg1"/>
                </a:solidFill>
                <a:latin typeface="Arial Narrow" panose="020B0606020202030204" pitchFamily="34" charset="0"/>
              </a:rPr>
              <a:t> - расширение кругозора и повышение общей культуры  учащихся;   </a:t>
            </a:r>
          </a:p>
          <a:p>
            <a:r>
              <a:rPr lang="ru-RU" sz="2000" dirty="0">
                <a:solidFill>
                  <a:schemeClr val="bg1"/>
                </a:solidFill>
                <a:latin typeface="Arial Narrow" panose="020B0606020202030204" pitchFamily="34" charset="0"/>
              </a:rPr>
              <a:t>  </a:t>
            </a:r>
          </a:p>
          <a:p>
            <a:r>
              <a:rPr lang="ru-RU" sz="2000" b="1" dirty="0">
                <a:solidFill>
                  <a:schemeClr val="bg1"/>
                </a:solidFill>
                <a:latin typeface="Arial Narrow" panose="020B0606020202030204" pitchFamily="34" charset="0"/>
              </a:rPr>
              <a:t>Задачи: </a:t>
            </a:r>
          </a:p>
          <a:p>
            <a:r>
              <a:rPr lang="ru-RU" sz="2000" dirty="0">
                <a:solidFill>
                  <a:schemeClr val="bg1"/>
                </a:solidFill>
                <a:latin typeface="Arial Narrow" panose="020B0606020202030204" pitchFamily="34" charset="0"/>
              </a:rPr>
              <a:t>• познакомить со значением государственных символов РФ; </a:t>
            </a:r>
          </a:p>
          <a:p>
            <a:r>
              <a:rPr lang="ru-RU" sz="2000" dirty="0">
                <a:solidFill>
                  <a:schemeClr val="bg1"/>
                </a:solidFill>
                <a:latin typeface="Arial Narrow" panose="020B0606020202030204" pitchFamily="34" charset="0"/>
              </a:rPr>
              <a:t>• развивать познавательные способности; </a:t>
            </a:r>
          </a:p>
          <a:p>
            <a:r>
              <a:rPr lang="ru-RU" sz="2000" dirty="0">
                <a:solidFill>
                  <a:schemeClr val="bg1"/>
                </a:solidFill>
                <a:latin typeface="Arial Narrow" panose="020B0606020202030204" pitchFamily="34" charset="0"/>
              </a:rPr>
              <a:t>•формировать гражданскую позицию, национально-нравственные устои учащихся; </a:t>
            </a:r>
          </a:p>
          <a:p>
            <a:r>
              <a:rPr lang="ru-RU" sz="2000" dirty="0">
                <a:solidFill>
                  <a:schemeClr val="bg1"/>
                </a:solidFill>
                <a:latin typeface="Arial Narrow" panose="020B0606020202030204" pitchFamily="34" charset="0"/>
              </a:rPr>
              <a:t>• воспитывать уважение к символам государства. 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84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&amp;fcy;&amp;lcy;&amp;acy;&amp;gcy;, &amp;rcy;&amp;ocy;&amp;scy;&amp;scy;&amp;icy;&amp;yacy;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4286"/>
          </a:xfrm>
          <a:prstGeom prst="rect">
            <a:avLst/>
          </a:prstGeom>
          <a:noFill/>
        </p:spPr>
      </p:pic>
      <p:pic>
        <p:nvPicPr>
          <p:cNvPr id="15366" name="Picture 6" descr="http://vyborg.tv/image/texts/d2/4f/1a/340/38314717b9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340768"/>
            <a:ext cx="4675484" cy="394299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3933056"/>
            <a:ext cx="835292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12 декабря – День Конституции РФ</a:t>
            </a:r>
          </a:p>
        </p:txBody>
      </p:sp>
    </p:spTree>
  </p:cSld>
  <p:clrMapOvr>
    <a:masterClrMapping/>
  </p:clrMapOvr>
  <p:transition>
    <p:comb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:\Documents and Settings\Виктор\Мои документы\PoverPoint\красно-жёлтый фон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18" y="0"/>
            <a:ext cx="9215437" cy="6858000"/>
          </a:xfrm>
          <a:prstGeom prst="rect">
            <a:avLst/>
          </a:prstGeom>
          <a:noFill/>
        </p:spPr>
      </p:pic>
      <p:pic>
        <p:nvPicPr>
          <p:cNvPr id="3" name="Picture 4" descr="http://s018.radikal.ru/i512/1206/dc/1a63573f300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340768"/>
            <a:ext cx="3447567" cy="3672408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779912" y="658773"/>
            <a:ext cx="4464496" cy="4832092"/>
          </a:xfrm>
          <a:prstGeom prst="rect">
            <a:avLst/>
          </a:prstGeom>
          <a:solidFill>
            <a:srgbClr val="FF0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  Конституция — основной закон (лат.) — учредительный закон, основной закон, устанавливающий основные начала государственного устройства данной страны.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C:\Documents and Settings\Виктор\Мои документы\PoverPoint\зеленый фон - 4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1785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95328" y="2728686"/>
            <a:ext cx="5581128" cy="3940674"/>
          </a:xfrm>
          <a:prstGeom prst="rect">
            <a:avLst/>
          </a:prstGeom>
          <a:solidFill>
            <a:srgbClr val="0066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/>
              <a:t>Конституция Российской Федерации, принятая всенародным голосованием (референдумом) 12 декабря 1993 года, состоит из преамбулы, 2 разделов, 9 глав, 137 статей и 9 параграфов переходных и заключительных положений.</a:t>
            </a:r>
          </a:p>
        </p:txBody>
      </p:sp>
      <p:pic>
        <p:nvPicPr>
          <p:cNvPr id="5" name="Picture 2" descr="http://www.char.ru/books/1398065_Konstituciya_RF_na_1_yanvarya_2008_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708920"/>
            <a:ext cx="2448272" cy="3555133"/>
          </a:xfrm>
          <a:prstGeom prst="rect">
            <a:avLst/>
          </a:prstGeom>
          <a:noFill/>
        </p:spPr>
      </p:pic>
      <p:pic>
        <p:nvPicPr>
          <p:cNvPr id="40962" name="Picture 2" descr="http://img-fotki.yandex.ru/get/5803/svetlera.280/0_5b42f_ae082e7c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865918">
            <a:off x="5211320" y="-154942"/>
            <a:ext cx="2957607" cy="3943476"/>
          </a:xfrm>
          <a:prstGeom prst="rect">
            <a:avLst/>
          </a:prstGeom>
          <a:noFill/>
        </p:spPr>
      </p:pic>
      <p:pic>
        <p:nvPicPr>
          <p:cNvPr id="40964" name="Picture 4" descr="http://img-fotki.yandex.ru/get/5804/svetlera.280/0_5b434_c3527dcb_X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20386">
            <a:off x="716519" y="-982940"/>
            <a:ext cx="4138811" cy="5518414"/>
          </a:xfrm>
          <a:prstGeom prst="rect">
            <a:avLst/>
          </a:prstGeom>
          <a:noFill/>
        </p:spPr>
      </p:pic>
      <p:pic>
        <p:nvPicPr>
          <p:cNvPr id="9" name="Рисунок 8" descr="C:\Documents and Settings\Виктор\Мои документы\Загрузки\0_535d0_a513fd0b_L.jpg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0"/>
            <a:ext cx="251859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386" name="Picture 2" descr="C:\Documents and Settings\Виктор\Мои документы\Загрузки\f505652097f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2387" name="Picture 2" descr="C:\Documents and Settings\Виктор\Мои документы\Загрузки\0_535e5_feb69ed5_L.jp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4664"/>
            <a:ext cx="914400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Виктор\Мои документы\Загрузки\0_7dcab_5e078b74_XL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60648"/>
            <a:ext cx="2142238" cy="285631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3212976"/>
            <a:ext cx="74888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В действующей Конституции РФ на первое место поставлены личные права и свободы  человека и гражданина</a:t>
            </a:r>
          </a:p>
        </p:txBody>
      </p:sp>
      <p:pic>
        <p:nvPicPr>
          <p:cNvPr id="7" name="Picture 2" descr="http://www.char.ru/books/1398065_Konstituciya_RF_na_1_yanvarya_2008_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76672"/>
            <a:ext cx="1800200" cy="261406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C:\Documents and Settings\Виктор\Мои документы\PoverPoint\Копия желто-красный фон - 2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139952" y="836712"/>
            <a:ext cx="45365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Статья 2</a:t>
            </a:r>
          </a:p>
          <a:p>
            <a:pPr algn="ctr"/>
            <a:endParaRPr lang="ru-RU" sz="2800" b="1" dirty="0">
              <a:solidFill>
                <a:schemeClr val="bg1"/>
              </a:solidFill>
            </a:endParaRP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Человек, его права и свободы являются высшей ценностью. Признание, соблюдение и защита прав и свобод человека и гражданина - обязанность государства.</a:t>
            </a:r>
          </a:p>
        </p:txBody>
      </p:sp>
      <p:pic>
        <p:nvPicPr>
          <p:cNvPr id="4" name="Picture 2" descr="http://www.edu.cap.ru/home/4215/65/gerb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0"/>
            <a:ext cx="340293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3" y="548680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Согласно статье 70 Конституции Российской Федерации</a:t>
            </a:r>
          </a:p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стране имеются Государственный флаг, Государственный герб и  Государственный гимн</a:t>
            </a:r>
          </a:p>
        </p:txBody>
      </p:sp>
      <p:pic>
        <p:nvPicPr>
          <p:cNvPr id="4" name="Picture 3" descr="C:\Documents and Settings\Виктор\Мои документы\Загрузки\0_7dcab_5e078b74_XL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583" y="3573017"/>
            <a:ext cx="2142238" cy="2856317"/>
          </a:xfrm>
          <a:prstGeom prst="rect">
            <a:avLst/>
          </a:prstGeom>
          <a:noFill/>
        </p:spPr>
      </p:pic>
      <p:pic>
        <p:nvPicPr>
          <p:cNvPr id="5" name="Picture 8" descr="Flag-19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99" y="2297689"/>
            <a:ext cx="1836205" cy="122413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87824" y="2348880"/>
            <a:ext cx="3361818" cy="707886"/>
          </a:xfrm>
          <a:prstGeom prst="rect">
            <a:avLst/>
          </a:prstGeom>
          <a:solidFill>
            <a:srgbClr val="0066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Государственный флаг </a:t>
            </a: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Российской Федерации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31840" y="4221088"/>
            <a:ext cx="3398687" cy="707886"/>
          </a:xfrm>
          <a:prstGeom prst="rect">
            <a:avLst/>
          </a:prstGeom>
          <a:solidFill>
            <a:srgbClr val="0066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Государственный герб</a:t>
            </a: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Российской Федерации</a:t>
            </a:r>
          </a:p>
        </p:txBody>
      </p:sp>
    </p:spTree>
  </p:cSld>
  <p:clrMapOvr>
    <a:masterClrMapping/>
  </p:clrMapOvr>
  <p:transition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b/b3/Imperias_3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204864"/>
            <a:ext cx="1008112" cy="1208196"/>
          </a:xfrm>
          <a:prstGeom prst="rect">
            <a:avLst/>
          </a:prstGeom>
          <a:noFill/>
        </p:spPr>
      </p:pic>
      <p:pic>
        <p:nvPicPr>
          <p:cNvPr id="5" name="Picture 2" descr="Flag-18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204864"/>
            <a:ext cx="1404155" cy="792088"/>
          </a:xfrm>
          <a:prstGeom prst="rect">
            <a:avLst/>
          </a:prstGeom>
          <a:noFill/>
        </p:spPr>
      </p:pic>
      <p:pic>
        <p:nvPicPr>
          <p:cNvPr id="10" name="Picture 8" descr="Flag-199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45943" y="908720"/>
            <a:ext cx="1410433" cy="940288"/>
          </a:xfrm>
          <a:prstGeom prst="rect">
            <a:avLst/>
          </a:prstGeom>
          <a:noFill/>
        </p:spPr>
      </p:pic>
      <p:pic>
        <p:nvPicPr>
          <p:cNvPr id="64514" name="Picture 2" descr="http://perunica.ru/uploads/posts/2010-02/1266956091_petr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936104" cy="116641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699792" y="980728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</a:rPr>
              <a:t>1700 - 1858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99792" y="2276872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</a:rPr>
              <a:t>   1858 -  1883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23728" y="5373216"/>
            <a:ext cx="42754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</a:rPr>
              <a:t>Сентябрь – октябрь 1917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5576" y="188640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Российская империя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835696" y="4653136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    </a:t>
            </a:r>
            <a:r>
              <a:rPr lang="ru-RU" sz="2000" b="1" dirty="0">
                <a:solidFill>
                  <a:schemeClr val="bg1"/>
                </a:solidFill>
              </a:rPr>
              <a:t>Российская Республика</a:t>
            </a:r>
          </a:p>
        </p:txBody>
      </p:sp>
      <p:pic>
        <p:nvPicPr>
          <p:cNvPr id="64516" name="Picture 4" descr="http://www.bochkavpechatleniy.com/data/photo/1080/e99a51cc49ae331bb90e8dddd98efb1a_original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5301208"/>
            <a:ext cx="940385" cy="999823"/>
          </a:xfrm>
          <a:prstGeom prst="rect">
            <a:avLst/>
          </a:prstGeom>
          <a:noFill/>
        </p:spPr>
      </p:pic>
      <p:pic>
        <p:nvPicPr>
          <p:cNvPr id="19" name="Picture 2" descr="http://upload.wikimedia.org/wikipedia/commons/8/85/Coat_of_arms_of_Russia_Empire_without_shield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429000"/>
            <a:ext cx="1152128" cy="1391416"/>
          </a:xfrm>
          <a:prstGeom prst="rect">
            <a:avLst/>
          </a:prstGeom>
          <a:noFill/>
        </p:spPr>
      </p:pic>
      <p:pic>
        <p:nvPicPr>
          <p:cNvPr id="20" name="Picture 8" descr="Flag-199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4227" y="3356992"/>
            <a:ext cx="1404157" cy="936104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3059832" y="3429000"/>
            <a:ext cx="2280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</a:rPr>
              <a:t>1883 - 1917</a:t>
            </a:r>
          </a:p>
        </p:txBody>
      </p:sp>
      <p:pic>
        <p:nvPicPr>
          <p:cNvPr id="64518" name="Picture 6" descr="http://rusk.ru/images/2005/1274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60232" y="5301208"/>
            <a:ext cx="1480787" cy="987191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1907704" y="4005064"/>
            <a:ext cx="45033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Конституция Российской империи принята в 1906 году</a:t>
            </a:r>
          </a:p>
        </p:txBody>
      </p:sp>
    </p:spTree>
  </p:cSld>
  <p:clrMapOvr>
    <a:masterClrMapping/>
  </p:clrMapOvr>
  <p:transition>
    <p:cover dir="ld"/>
  </p:transition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1630</TotalTime>
  <Words>916</Words>
  <Application>Microsoft Office PowerPoint</Application>
  <PresentationFormat>Экран (4:3)</PresentationFormat>
  <Paragraphs>89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Arial Narrow</vt:lpstr>
      <vt:lpstr>Calibri</vt:lpstr>
      <vt:lpstr>Century Gothic</vt:lpstr>
      <vt:lpstr>Trebuchet MS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 Алексеевна</dc:creator>
  <cp:lastModifiedBy>Victor Tkachenko</cp:lastModifiedBy>
  <cp:revision>12</cp:revision>
  <dcterms:created xsi:type="dcterms:W3CDTF">2012-12-04T16:46:33Z</dcterms:created>
  <dcterms:modified xsi:type="dcterms:W3CDTF">2019-05-14T12:44:30Z</dcterms:modified>
</cp:coreProperties>
</file>