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99" r:id="rId22"/>
    <p:sldId id="287" r:id="rId23"/>
    <p:sldId id="288" r:id="rId24"/>
    <p:sldId id="289" r:id="rId25"/>
    <p:sldId id="295" r:id="rId26"/>
    <p:sldId id="290" r:id="rId27"/>
    <p:sldId id="291" r:id="rId28"/>
    <p:sldId id="292" r:id="rId29"/>
    <p:sldId id="297" r:id="rId30"/>
    <p:sldId id="29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82CCA0-8B88-4733-B14A-05459A737E4B}" type="doc">
      <dgm:prSet loTypeId="urn:microsoft.com/office/officeart/2005/8/layout/venn1" loCatId="relationship" qsTypeId="urn:microsoft.com/office/officeart/2005/8/quickstyle/simple2" qsCatId="simple" csTypeId="urn:microsoft.com/office/officeart/2005/8/colors/accent2_3" csCatId="accent2" phldr="1"/>
      <dgm:spPr/>
    </dgm:pt>
    <dgm:pt modelId="{11D9B6D0-7A83-4F07-A1B8-B83D6308DC9D}">
      <dgm:prSet phldrT="[Текст]" phldr="1"/>
      <dgm:spPr/>
      <dgm:t>
        <a:bodyPr/>
        <a:lstStyle/>
        <a:p>
          <a:endParaRPr lang="ru-RU" dirty="0"/>
        </a:p>
      </dgm:t>
    </dgm:pt>
    <dgm:pt modelId="{8C5DB042-AC07-4406-9FCD-9F656A053FF3}" type="sibTrans" cxnId="{0617DE47-06F5-4129-8A06-605203C5CCD8}">
      <dgm:prSet/>
      <dgm:spPr/>
      <dgm:t>
        <a:bodyPr/>
        <a:lstStyle/>
        <a:p>
          <a:endParaRPr lang="ru-RU"/>
        </a:p>
      </dgm:t>
    </dgm:pt>
    <dgm:pt modelId="{80238C1B-07D2-4D65-885E-7DB75E59E913}" type="parTrans" cxnId="{0617DE47-06F5-4129-8A06-605203C5CCD8}">
      <dgm:prSet/>
      <dgm:spPr/>
      <dgm:t>
        <a:bodyPr/>
        <a:lstStyle/>
        <a:p>
          <a:endParaRPr lang="ru-RU"/>
        </a:p>
      </dgm:t>
    </dgm:pt>
    <dgm:pt modelId="{FAEDCB83-8481-4EDF-81B5-F6EFA82E0E70}">
      <dgm:prSet phldrT="[Текст]" phldr="1"/>
      <dgm:spPr/>
      <dgm:t>
        <a:bodyPr/>
        <a:lstStyle/>
        <a:p>
          <a:endParaRPr lang="ru-RU" dirty="0"/>
        </a:p>
      </dgm:t>
    </dgm:pt>
    <dgm:pt modelId="{C5596834-9100-4E1E-A254-6AD3A8B2C274}" type="sibTrans" cxnId="{EBBBE13D-CA3D-4E26-8EBA-31101A61AF2D}">
      <dgm:prSet/>
      <dgm:spPr/>
      <dgm:t>
        <a:bodyPr/>
        <a:lstStyle/>
        <a:p>
          <a:endParaRPr lang="ru-RU"/>
        </a:p>
      </dgm:t>
    </dgm:pt>
    <dgm:pt modelId="{A7CD480D-7971-4040-A565-591E4D1CFCA0}" type="parTrans" cxnId="{EBBBE13D-CA3D-4E26-8EBA-31101A61AF2D}">
      <dgm:prSet/>
      <dgm:spPr/>
      <dgm:t>
        <a:bodyPr/>
        <a:lstStyle/>
        <a:p>
          <a:endParaRPr lang="ru-RU"/>
        </a:p>
      </dgm:t>
    </dgm:pt>
    <dgm:pt modelId="{D226E399-F778-41F7-9DDE-9FB53F9A1445}" type="pres">
      <dgm:prSet presAssocID="{5582CCA0-8B88-4733-B14A-05459A737E4B}" presName="compositeShape" presStyleCnt="0">
        <dgm:presLayoutVars>
          <dgm:chMax val="7"/>
          <dgm:dir/>
          <dgm:resizeHandles val="exact"/>
        </dgm:presLayoutVars>
      </dgm:prSet>
      <dgm:spPr/>
    </dgm:pt>
    <dgm:pt modelId="{1DECFAEF-34B6-4D3D-935A-8FD58BC6E567}" type="pres">
      <dgm:prSet presAssocID="{11D9B6D0-7A83-4F07-A1B8-B83D6308DC9D}" presName="circ1" presStyleLbl="vennNode1" presStyleIdx="0" presStyleCnt="2" custScaleX="120906" custLinFactNeighborX="11033" custLinFactNeighborY="5312"/>
      <dgm:spPr/>
      <dgm:t>
        <a:bodyPr/>
        <a:lstStyle/>
        <a:p>
          <a:endParaRPr lang="ru-RU"/>
        </a:p>
      </dgm:t>
    </dgm:pt>
    <dgm:pt modelId="{9FEB1C60-FC45-4397-B666-615B6FBAA187}" type="pres">
      <dgm:prSet presAssocID="{11D9B6D0-7A83-4F07-A1B8-B83D6308DC9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55A16-74F1-4A0A-B480-8D183BF34381}" type="pres">
      <dgm:prSet presAssocID="{FAEDCB83-8481-4EDF-81B5-F6EFA82E0E70}" presName="circ2" presStyleLbl="vennNode1" presStyleIdx="1" presStyleCnt="2" custScaleX="117961" custLinFactNeighborX="-2929" custLinFactNeighborY="5312"/>
      <dgm:spPr/>
      <dgm:t>
        <a:bodyPr/>
        <a:lstStyle/>
        <a:p>
          <a:endParaRPr lang="ru-RU"/>
        </a:p>
      </dgm:t>
    </dgm:pt>
    <dgm:pt modelId="{A2B8AEAF-6F85-4453-B98F-C693F84DDA4B}" type="pres">
      <dgm:prSet presAssocID="{FAEDCB83-8481-4EDF-81B5-F6EFA82E0E7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BBE13D-CA3D-4E26-8EBA-31101A61AF2D}" srcId="{5582CCA0-8B88-4733-B14A-05459A737E4B}" destId="{FAEDCB83-8481-4EDF-81B5-F6EFA82E0E70}" srcOrd="1" destOrd="0" parTransId="{A7CD480D-7971-4040-A565-591E4D1CFCA0}" sibTransId="{C5596834-9100-4E1E-A254-6AD3A8B2C274}"/>
    <dgm:cxn modelId="{0617DE47-06F5-4129-8A06-605203C5CCD8}" srcId="{5582CCA0-8B88-4733-B14A-05459A737E4B}" destId="{11D9B6D0-7A83-4F07-A1B8-B83D6308DC9D}" srcOrd="0" destOrd="0" parTransId="{80238C1B-07D2-4D65-885E-7DB75E59E913}" sibTransId="{8C5DB042-AC07-4406-9FCD-9F656A053FF3}"/>
    <dgm:cxn modelId="{70570F11-E799-431F-9191-5A4A5A9B410C}" type="presOf" srcId="{5582CCA0-8B88-4733-B14A-05459A737E4B}" destId="{D226E399-F778-41F7-9DDE-9FB53F9A1445}" srcOrd="0" destOrd="0" presId="urn:microsoft.com/office/officeart/2005/8/layout/venn1"/>
    <dgm:cxn modelId="{B38EE59C-C375-490D-8F99-429C260C2AEA}" type="presOf" srcId="{FAEDCB83-8481-4EDF-81B5-F6EFA82E0E70}" destId="{A2B8AEAF-6F85-4453-B98F-C693F84DDA4B}" srcOrd="1" destOrd="0" presId="urn:microsoft.com/office/officeart/2005/8/layout/venn1"/>
    <dgm:cxn modelId="{682C3D8D-4E54-4D7C-BE27-3FD7AF8B5B72}" type="presOf" srcId="{FAEDCB83-8481-4EDF-81B5-F6EFA82E0E70}" destId="{95655A16-74F1-4A0A-B480-8D183BF34381}" srcOrd="0" destOrd="0" presId="urn:microsoft.com/office/officeart/2005/8/layout/venn1"/>
    <dgm:cxn modelId="{7F804C85-9D66-42B3-A7CA-587D1FA88A58}" type="presOf" srcId="{11D9B6D0-7A83-4F07-A1B8-B83D6308DC9D}" destId="{1DECFAEF-34B6-4D3D-935A-8FD58BC6E567}" srcOrd="0" destOrd="0" presId="urn:microsoft.com/office/officeart/2005/8/layout/venn1"/>
    <dgm:cxn modelId="{37DB8EEA-8E6B-4123-808C-C77526F6B2B9}" type="presOf" srcId="{11D9B6D0-7A83-4F07-A1B8-B83D6308DC9D}" destId="{9FEB1C60-FC45-4397-B666-615B6FBAA187}" srcOrd="1" destOrd="0" presId="urn:microsoft.com/office/officeart/2005/8/layout/venn1"/>
    <dgm:cxn modelId="{C8A45EA1-F072-4BFF-B6A0-1D66389473C1}" type="presParOf" srcId="{D226E399-F778-41F7-9DDE-9FB53F9A1445}" destId="{1DECFAEF-34B6-4D3D-935A-8FD58BC6E567}" srcOrd="0" destOrd="0" presId="urn:microsoft.com/office/officeart/2005/8/layout/venn1"/>
    <dgm:cxn modelId="{7896EF81-32A2-4409-A5C6-72F88B494216}" type="presParOf" srcId="{D226E399-F778-41F7-9DDE-9FB53F9A1445}" destId="{9FEB1C60-FC45-4397-B666-615B6FBAA187}" srcOrd="1" destOrd="0" presId="urn:microsoft.com/office/officeart/2005/8/layout/venn1"/>
    <dgm:cxn modelId="{5B915C8A-9DE2-428C-9070-59237CCD98BC}" type="presParOf" srcId="{D226E399-F778-41F7-9DDE-9FB53F9A1445}" destId="{95655A16-74F1-4A0A-B480-8D183BF34381}" srcOrd="2" destOrd="0" presId="urn:microsoft.com/office/officeart/2005/8/layout/venn1"/>
    <dgm:cxn modelId="{89EEBCA3-E983-4693-A70B-EF521EAD8F40}" type="presParOf" srcId="{D226E399-F778-41F7-9DDE-9FB53F9A1445}" destId="{A2B8AEAF-6F85-4453-B98F-C693F84DDA4B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8C8120-2F01-4B13-B4BB-517A6181881E}" type="doc">
      <dgm:prSet loTypeId="urn:microsoft.com/office/officeart/2005/8/layout/default#6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BEDD07A-6652-4A77-9E00-9ADF2BC0B47A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1600" u="sng" baseline="0" dirty="0" smtClean="0"/>
            <a:t>1.РЕБЁНКУ ПРЕДЛАГАЮТ ПРИДУМАТЬ СИТУАЦИЮ</a:t>
          </a:r>
        </a:p>
        <a:p>
          <a:r>
            <a:rPr lang="ru-RU" sz="1600" baseline="0" dirty="0" smtClean="0"/>
            <a:t>(персонаж, место, модель рассказа)</a:t>
          </a:r>
          <a:endParaRPr lang="ru-RU" sz="1600" baseline="0" dirty="0"/>
        </a:p>
      </dgm:t>
    </dgm:pt>
    <dgm:pt modelId="{CF424961-D057-4915-ACB0-7072790E3644}" type="parTrans" cxnId="{347EEE8E-F909-4AD0-975F-FC774CBE5D22}">
      <dgm:prSet/>
      <dgm:spPr/>
      <dgm:t>
        <a:bodyPr/>
        <a:lstStyle/>
        <a:p>
          <a:endParaRPr lang="ru-RU"/>
        </a:p>
      </dgm:t>
    </dgm:pt>
    <dgm:pt modelId="{163F2522-853D-48F1-8365-56522891EE3B}" type="sibTrans" cxnId="{347EEE8E-F909-4AD0-975F-FC774CBE5D22}">
      <dgm:prSet/>
      <dgm:spPr/>
      <dgm:t>
        <a:bodyPr/>
        <a:lstStyle/>
        <a:p>
          <a:endParaRPr lang="ru-RU"/>
        </a:p>
      </dgm:t>
    </dgm:pt>
    <dgm:pt modelId="{C25AD7D4-C278-47D1-904E-B032890F349F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1600" u="sng" dirty="0" smtClean="0"/>
            <a:t>2.ПРЕДЛАГАЕТСЯ ПЕРСОНАЖ, А ОФОРМЛЕНИЕ МОДЕЛИ РЕБЕНОК ПРИДУМЫВАЕТ САМ</a:t>
          </a:r>
          <a:endParaRPr lang="ru-RU" sz="1600" u="sng" dirty="0"/>
        </a:p>
      </dgm:t>
    </dgm:pt>
    <dgm:pt modelId="{D8A9A1DB-8A40-45A6-A67B-F12553A922C4}" type="parTrans" cxnId="{F05E6B62-380D-4285-8DED-F6CB6BA6B507}">
      <dgm:prSet/>
      <dgm:spPr/>
      <dgm:t>
        <a:bodyPr/>
        <a:lstStyle/>
        <a:p>
          <a:endParaRPr lang="ru-RU"/>
        </a:p>
      </dgm:t>
    </dgm:pt>
    <dgm:pt modelId="{FE00A01C-F071-4F7D-8EBA-C1E2B79979E8}" type="sibTrans" cxnId="{F05E6B62-380D-4285-8DED-F6CB6BA6B507}">
      <dgm:prSet/>
      <dgm:spPr/>
      <dgm:t>
        <a:bodyPr/>
        <a:lstStyle/>
        <a:p>
          <a:endParaRPr lang="ru-RU"/>
        </a:p>
      </dgm:t>
    </dgm:pt>
    <dgm:pt modelId="{5BF44929-D28D-4722-94C2-8F3595A0A5FE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1600" u="sng" dirty="0" smtClean="0"/>
            <a:t>3.КОНКРЕТНЫЕ ПЕРСОНАЖИ ЗАМЕНЯЮТСЯ СИЛУЭТНЫМИ ИЗОБРАЖЕНИЯМИ</a:t>
          </a:r>
          <a:endParaRPr lang="ru-RU" sz="1600" u="sng" dirty="0"/>
        </a:p>
      </dgm:t>
    </dgm:pt>
    <dgm:pt modelId="{7C61CBAC-2E12-4AAA-9D8A-0B362840ABDE}" type="parTrans" cxnId="{2B0FE445-9539-42E0-8C0D-D94C8AE86212}">
      <dgm:prSet/>
      <dgm:spPr/>
      <dgm:t>
        <a:bodyPr/>
        <a:lstStyle/>
        <a:p>
          <a:endParaRPr lang="ru-RU"/>
        </a:p>
      </dgm:t>
    </dgm:pt>
    <dgm:pt modelId="{87E266C7-30E0-49F2-8B83-8449D35A302E}" type="sibTrans" cxnId="{2B0FE445-9539-42E0-8C0D-D94C8AE86212}">
      <dgm:prSet/>
      <dgm:spPr/>
      <dgm:t>
        <a:bodyPr/>
        <a:lstStyle/>
        <a:p>
          <a:endParaRPr lang="ru-RU"/>
        </a:p>
      </dgm:t>
    </dgm:pt>
    <dgm:pt modelId="{D2C8CAB3-8EC5-49B2-8549-6F1A86CF04F7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1600" u="sng" dirty="0" smtClean="0"/>
            <a:t>4.СОСТАВЛЕНИЕ РАССКАЗА ПО МОДЕЛИ С НЕОПРЕДЕЛЕННЫМИ ЗАМЕСТИТЕЛЯМИ</a:t>
          </a:r>
        </a:p>
        <a:p>
          <a:r>
            <a:rPr lang="ru-RU" sz="1600" dirty="0" smtClean="0"/>
            <a:t>(ГЕОМЕТРИЧЕСКИЕ </a:t>
          </a:r>
        </a:p>
        <a:p>
          <a:r>
            <a:rPr lang="ru-RU" sz="1600" dirty="0" smtClean="0"/>
            <a:t>ФИГУРЫ)</a:t>
          </a:r>
          <a:endParaRPr lang="ru-RU" sz="1600" dirty="0"/>
        </a:p>
      </dgm:t>
    </dgm:pt>
    <dgm:pt modelId="{0B4E203F-0399-4606-AA08-599D2B9A2082}" type="parTrans" cxnId="{17A3475A-02E2-4165-9736-4E4B7E2E182D}">
      <dgm:prSet/>
      <dgm:spPr/>
      <dgm:t>
        <a:bodyPr/>
        <a:lstStyle/>
        <a:p>
          <a:endParaRPr lang="ru-RU"/>
        </a:p>
      </dgm:t>
    </dgm:pt>
    <dgm:pt modelId="{5C5F7FB3-9488-4D86-B874-64E4740F025B}" type="sibTrans" cxnId="{17A3475A-02E2-4165-9736-4E4B7E2E182D}">
      <dgm:prSet/>
      <dgm:spPr/>
      <dgm:t>
        <a:bodyPr/>
        <a:lstStyle/>
        <a:p>
          <a:endParaRPr lang="ru-RU"/>
        </a:p>
      </dgm:t>
    </dgm:pt>
    <dgm:pt modelId="{4EBF96BE-D7CF-45E1-86C3-3FA6639C22B0}">
      <dgm:prSet phldrT="[Текст]" custT="1"/>
      <dgm:spPr>
        <a:ln>
          <a:solidFill>
            <a:srgbClr val="7030A0"/>
          </a:solidFill>
        </a:ln>
      </dgm:spPr>
      <dgm:t>
        <a:bodyPr/>
        <a:lstStyle/>
        <a:p>
          <a:r>
            <a:rPr lang="ru-RU" sz="1600" u="sng" dirty="0" smtClean="0"/>
            <a:t>5.САМОСТОЯТЕЛЬНЫЙ </a:t>
          </a:r>
        </a:p>
        <a:p>
          <a:r>
            <a:rPr lang="ru-RU" sz="1600" u="sng" dirty="0" smtClean="0"/>
            <a:t>ВЫБОР ТЕМЫ И ГЕРОЕВ РАССКАЗА</a:t>
          </a:r>
          <a:endParaRPr lang="ru-RU" sz="1600" u="sng" dirty="0"/>
        </a:p>
      </dgm:t>
    </dgm:pt>
    <dgm:pt modelId="{F60F87C3-B860-4B6E-A03E-2071EC154F39}" type="parTrans" cxnId="{53BA4A31-7B7D-4400-A1CE-4705730E015A}">
      <dgm:prSet/>
      <dgm:spPr/>
      <dgm:t>
        <a:bodyPr/>
        <a:lstStyle/>
        <a:p>
          <a:endParaRPr lang="ru-RU"/>
        </a:p>
      </dgm:t>
    </dgm:pt>
    <dgm:pt modelId="{52E44119-988D-4735-90D3-6D0F7AB00BE6}" type="sibTrans" cxnId="{53BA4A31-7B7D-4400-A1CE-4705730E015A}">
      <dgm:prSet/>
      <dgm:spPr/>
      <dgm:t>
        <a:bodyPr/>
        <a:lstStyle/>
        <a:p>
          <a:endParaRPr lang="ru-RU"/>
        </a:p>
      </dgm:t>
    </dgm:pt>
    <dgm:pt modelId="{0C41B0DF-D8A1-46E3-9FCA-94C718D594A2}" type="pres">
      <dgm:prSet presAssocID="{318C8120-2F01-4B13-B4BB-517A6181881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59D91-A46A-43F5-A9A9-B89A0F22006B}" type="pres">
      <dgm:prSet presAssocID="{5BEDD07A-6652-4A77-9E00-9ADF2BC0B47A}" presName="node" presStyleLbl="node1" presStyleIdx="0" presStyleCnt="5" custScaleX="105589" custScaleY="176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94E7A-845C-4091-BF01-3498055F5A66}" type="pres">
      <dgm:prSet presAssocID="{163F2522-853D-48F1-8365-56522891EE3B}" presName="sibTrans" presStyleCnt="0"/>
      <dgm:spPr/>
    </dgm:pt>
    <dgm:pt modelId="{B74CA201-67CA-409C-B1A3-0C45B84DCD64}" type="pres">
      <dgm:prSet presAssocID="{C25AD7D4-C278-47D1-904E-B032890F349F}" presName="node" presStyleLbl="node1" presStyleIdx="1" presStyleCnt="5" custScaleY="175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87593-E3D7-4722-BE9B-C4F1D5EAE87F}" type="pres">
      <dgm:prSet presAssocID="{FE00A01C-F071-4F7D-8EBA-C1E2B79979E8}" presName="sibTrans" presStyleCnt="0"/>
      <dgm:spPr/>
    </dgm:pt>
    <dgm:pt modelId="{FF18B3BE-EB56-4462-84E1-59D132786CAF}" type="pres">
      <dgm:prSet presAssocID="{5BF44929-D28D-4722-94C2-8F3595A0A5FE}" presName="node" presStyleLbl="node1" presStyleIdx="2" presStyleCnt="5" custScaleX="108831" custScaleY="175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81532-912B-43F7-930E-EAB12E8B3A9B}" type="pres">
      <dgm:prSet presAssocID="{87E266C7-30E0-49F2-8B83-8449D35A302E}" presName="sibTrans" presStyleCnt="0"/>
      <dgm:spPr/>
    </dgm:pt>
    <dgm:pt modelId="{8889F47F-93E4-425C-B539-EED9E715BC88}" type="pres">
      <dgm:prSet presAssocID="{D2C8CAB3-8EC5-49B2-8549-6F1A86CF04F7}" presName="node" presStyleLbl="node1" presStyleIdx="3" presStyleCnt="5" custScaleX="154074" custScaleY="202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A73D7-755C-4CA9-8546-C0042C4B7E14}" type="pres">
      <dgm:prSet presAssocID="{5C5F7FB3-9488-4D86-B874-64E4740F025B}" presName="sibTrans" presStyleCnt="0"/>
      <dgm:spPr/>
    </dgm:pt>
    <dgm:pt modelId="{406B1CF8-4B4C-4954-8DC8-E5CCE35BB0C3}" type="pres">
      <dgm:prSet presAssocID="{4EBF96BE-D7CF-45E1-86C3-3FA6639C22B0}" presName="node" presStyleLbl="node1" presStyleIdx="4" presStyleCnt="5" custScaleX="155900" custScaleY="200388" custLinFactNeighborX="-4373" custLinFactNeighborY="8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BA4A31-7B7D-4400-A1CE-4705730E015A}" srcId="{318C8120-2F01-4B13-B4BB-517A6181881E}" destId="{4EBF96BE-D7CF-45E1-86C3-3FA6639C22B0}" srcOrd="4" destOrd="0" parTransId="{F60F87C3-B860-4B6E-A03E-2071EC154F39}" sibTransId="{52E44119-988D-4735-90D3-6D0F7AB00BE6}"/>
    <dgm:cxn modelId="{9E4A9E2D-5F24-4F72-8E71-158D9E3188C0}" type="presOf" srcId="{D2C8CAB3-8EC5-49B2-8549-6F1A86CF04F7}" destId="{8889F47F-93E4-425C-B539-EED9E715BC88}" srcOrd="0" destOrd="0" presId="urn:microsoft.com/office/officeart/2005/8/layout/default#6"/>
    <dgm:cxn modelId="{2B0FE445-9539-42E0-8C0D-D94C8AE86212}" srcId="{318C8120-2F01-4B13-B4BB-517A6181881E}" destId="{5BF44929-D28D-4722-94C2-8F3595A0A5FE}" srcOrd="2" destOrd="0" parTransId="{7C61CBAC-2E12-4AAA-9D8A-0B362840ABDE}" sibTransId="{87E266C7-30E0-49F2-8B83-8449D35A302E}"/>
    <dgm:cxn modelId="{26809084-E2AC-40EF-8366-F5AE39C78DD4}" type="presOf" srcId="{5BEDD07A-6652-4A77-9E00-9ADF2BC0B47A}" destId="{42659D91-A46A-43F5-A9A9-B89A0F22006B}" srcOrd="0" destOrd="0" presId="urn:microsoft.com/office/officeart/2005/8/layout/default#6"/>
    <dgm:cxn modelId="{0C3691FF-7508-4D3D-85D8-5E071A9305F9}" type="presOf" srcId="{5BF44929-D28D-4722-94C2-8F3595A0A5FE}" destId="{FF18B3BE-EB56-4462-84E1-59D132786CAF}" srcOrd="0" destOrd="0" presId="urn:microsoft.com/office/officeart/2005/8/layout/default#6"/>
    <dgm:cxn modelId="{37D58FB3-73AA-49CC-BD88-60BA0AAB1088}" type="presOf" srcId="{318C8120-2F01-4B13-B4BB-517A6181881E}" destId="{0C41B0DF-D8A1-46E3-9FCA-94C718D594A2}" srcOrd="0" destOrd="0" presId="urn:microsoft.com/office/officeart/2005/8/layout/default#6"/>
    <dgm:cxn modelId="{347EEE8E-F909-4AD0-975F-FC774CBE5D22}" srcId="{318C8120-2F01-4B13-B4BB-517A6181881E}" destId="{5BEDD07A-6652-4A77-9E00-9ADF2BC0B47A}" srcOrd="0" destOrd="0" parTransId="{CF424961-D057-4915-ACB0-7072790E3644}" sibTransId="{163F2522-853D-48F1-8365-56522891EE3B}"/>
    <dgm:cxn modelId="{F05E6B62-380D-4285-8DED-F6CB6BA6B507}" srcId="{318C8120-2F01-4B13-B4BB-517A6181881E}" destId="{C25AD7D4-C278-47D1-904E-B032890F349F}" srcOrd="1" destOrd="0" parTransId="{D8A9A1DB-8A40-45A6-A67B-F12553A922C4}" sibTransId="{FE00A01C-F071-4F7D-8EBA-C1E2B79979E8}"/>
    <dgm:cxn modelId="{13A4D764-384B-483E-A075-606EF22D4A5E}" type="presOf" srcId="{C25AD7D4-C278-47D1-904E-B032890F349F}" destId="{B74CA201-67CA-409C-B1A3-0C45B84DCD64}" srcOrd="0" destOrd="0" presId="urn:microsoft.com/office/officeart/2005/8/layout/default#6"/>
    <dgm:cxn modelId="{EACB7C99-0099-415F-8D5E-2DC6F116A232}" type="presOf" srcId="{4EBF96BE-D7CF-45E1-86C3-3FA6639C22B0}" destId="{406B1CF8-4B4C-4954-8DC8-E5CCE35BB0C3}" srcOrd="0" destOrd="0" presId="urn:microsoft.com/office/officeart/2005/8/layout/default#6"/>
    <dgm:cxn modelId="{17A3475A-02E2-4165-9736-4E4B7E2E182D}" srcId="{318C8120-2F01-4B13-B4BB-517A6181881E}" destId="{D2C8CAB3-8EC5-49B2-8549-6F1A86CF04F7}" srcOrd="3" destOrd="0" parTransId="{0B4E203F-0399-4606-AA08-599D2B9A2082}" sibTransId="{5C5F7FB3-9488-4D86-B874-64E4740F025B}"/>
    <dgm:cxn modelId="{3466E261-90EE-406C-A85C-3014E87BE05E}" type="presParOf" srcId="{0C41B0DF-D8A1-46E3-9FCA-94C718D594A2}" destId="{42659D91-A46A-43F5-A9A9-B89A0F22006B}" srcOrd="0" destOrd="0" presId="urn:microsoft.com/office/officeart/2005/8/layout/default#6"/>
    <dgm:cxn modelId="{4E339D28-614A-46F8-AEC8-0BD97565034B}" type="presParOf" srcId="{0C41B0DF-D8A1-46E3-9FCA-94C718D594A2}" destId="{44694E7A-845C-4091-BF01-3498055F5A66}" srcOrd="1" destOrd="0" presId="urn:microsoft.com/office/officeart/2005/8/layout/default#6"/>
    <dgm:cxn modelId="{E2F4D643-9135-4E4A-A7EC-DC40F17FB3FC}" type="presParOf" srcId="{0C41B0DF-D8A1-46E3-9FCA-94C718D594A2}" destId="{B74CA201-67CA-409C-B1A3-0C45B84DCD64}" srcOrd="2" destOrd="0" presId="urn:microsoft.com/office/officeart/2005/8/layout/default#6"/>
    <dgm:cxn modelId="{5D595F51-C2EA-41FF-A067-B1D16FD833EA}" type="presParOf" srcId="{0C41B0DF-D8A1-46E3-9FCA-94C718D594A2}" destId="{B7E87593-E3D7-4722-BE9B-C4F1D5EAE87F}" srcOrd="3" destOrd="0" presId="urn:microsoft.com/office/officeart/2005/8/layout/default#6"/>
    <dgm:cxn modelId="{E4466F6A-F6D4-4548-9E34-32D7884462CE}" type="presParOf" srcId="{0C41B0DF-D8A1-46E3-9FCA-94C718D594A2}" destId="{FF18B3BE-EB56-4462-84E1-59D132786CAF}" srcOrd="4" destOrd="0" presId="urn:microsoft.com/office/officeart/2005/8/layout/default#6"/>
    <dgm:cxn modelId="{88026B38-EDA7-4BD6-A104-FE2124686747}" type="presParOf" srcId="{0C41B0DF-D8A1-46E3-9FCA-94C718D594A2}" destId="{33981532-912B-43F7-930E-EAB12E8B3A9B}" srcOrd="5" destOrd="0" presId="urn:microsoft.com/office/officeart/2005/8/layout/default#6"/>
    <dgm:cxn modelId="{2AD9EF7B-E4F6-4626-A613-BD6646AA5148}" type="presParOf" srcId="{0C41B0DF-D8A1-46E3-9FCA-94C718D594A2}" destId="{8889F47F-93E4-425C-B539-EED9E715BC88}" srcOrd="6" destOrd="0" presId="urn:microsoft.com/office/officeart/2005/8/layout/default#6"/>
    <dgm:cxn modelId="{FCB52EC6-CF26-429C-8286-EC79AF5C04CB}" type="presParOf" srcId="{0C41B0DF-D8A1-46E3-9FCA-94C718D594A2}" destId="{90CA73D7-755C-4CA9-8546-C0042C4B7E14}" srcOrd="7" destOrd="0" presId="urn:microsoft.com/office/officeart/2005/8/layout/default#6"/>
    <dgm:cxn modelId="{7C239193-9FFA-4261-9C6B-29F51AA82F6A}" type="presParOf" srcId="{0C41B0DF-D8A1-46E3-9FCA-94C718D594A2}" destId="{406B1CF8-4B4C-4954-8DC8-E5CCE35BB0C3}" srcOrd="8" destOrd="0" presId="urn:microsoft.com/office/officeart/2005/8/layout/default#6"/>
  </dgm:cxnLst>
  <dgm:bg/>
  <dgm:whole>
    <a:ln>
      <a:solidFill>
        <a:srgbClr val="7030A0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6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58028-43C4-4A8F-9FA6-43BCB28C2A7B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A01FD-321B-4A85-9A80-2B93EB928B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E8A1-1BB8-4EEB-8D18-47BFA83B02C6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316C7-6EF2-4E1E-B9D8-7599926D49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83403-929C-476A-9C11-903BC21A1AA4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7D150-A253-4601-B341-4C3372C794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3E78F-249D-4750-BE69-8F19D5C7EB1F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0DFEA-2256-4D90-AB05-515C98D5E7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B66FD-5EAD-4629-8EC1-8DD94FF331B6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6040C-C757-4049-9CA5-9E094D4CFB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E37-9C3C-4861-89F9-01BCC89CB057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C4A08-70BE-4738-88A7-D38E9EC49C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F8AD7-5AA4-4E6B-833F-4A756445B837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44116-7681-4988-90FB-926C79D026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86220-47B1-4173-8ADA-550AAC91551D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A6DC3-A6B2-4712-8FEF-4787F2472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B3D3B-3697-42DA-8592-BA9F99D083FD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1949F-3785-4420-BCBC-1D70761A4A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E0DB-F251-40BE-B0DF-CDD73F6C4D70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1EABB-69FE-4805-B2C7-A685AE005B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716B2-71F7-4F65-85DD-49107260839B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7503A-F6A9-463E-A265-4CDD3BAD7F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5F0EF3-1284-4F20-A888-992F0BA9ED57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34B930-471D-4CEE-B6EB-DDA5FFCBC9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http://cs263.vkontakte.ru/u19105383/71449324/x_8f611e1d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14313"/>
            <a:ext cx="8643937" cy="6500812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051" name="Picture 2" descr="H:\анюта\дизайн\исходники\дети\Новая папка\9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738188"/>
            <a:ext cx="4432300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868" y="1916832"/>
            <a:ext cx="5429288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Развитие связной речи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дошкольников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методом наглядного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моделирования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и мнемотехники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(для педагогов ДОУ)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Воспитатель: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Байденова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Н.Ш.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332656"/>
            <a:ext cx="4824536" cy="4001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 err="1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МкДОУ</a:t>
            </a:r>
            <a:r>
              <a:rPr lang="ru-RU" sz="2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 </a:t>
            </a:r>
            <a:r>
              <a:rPr lang="ru-RU" sz="2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«</a:t>
            </a:r>
            <a:r>
              <a:rPr lang="ru-RU" sz="2000" b="1" cap="all" dirty="0" err="1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д</a:t>
            </a:r>
            <a:r>
              <a:rPr lang="ru-RU" sz="2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/с</a:t>
            </a:r>
            <a:r>
              <a:rPr lang="ru-RU" sz="2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 </a:t>
            </a:r>
            <a:r>
              <a:rPr lang="ru-RU" sz="2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№</a:t>
            </a:r>
            <a:r>
              <a:rPr lang="ru-RU" sz="2000" b="1" cap="all" dirty="0" smtClean="0">
                <a:ln w="0"/>
                <a:solidFill>
                  <a:schemeClr val="accent1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25»</a:t>
            </a:r>
            <a:endParaRPr lang="ru-RU" sz="2000" b="1" cap="all" dirty="0">
              <a:ln w="0"/>
              <a:solidFill>
                <a:schemeClr val="accent1"/>
              </a:solidFill>
              <a:effectLst>
                <a:reflection blurRad="12700" stA="50000" endPos="50000" dist="5000" dir="5400000" sy="-100000" rotWithShape="0"/>
              </a:effectLst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388" y="188913"/>
            <a:ext cx="8358187" cy="6357937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/>
              <a:t>Этап 4.</a:t>
            </a:r>
            <a:r>
              <a:rPr lang="ru-RU" i="1" dirty="0"/>
              <a:t> Пересказ сказки с опорой на мнемотаблицу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191500" cy="650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u="sng" dirty="0" smtClean="0">
                <a:solidFill>
                  <a:srgbClr val="7030A0"/>
                </a:solidFill>
              </a:rPr>
              <a:t>ПЕРЕСКАЗ  ХУДОЖЕСТВЕННОЙ  ЛИТЕРАТУРЫ</a:t>
            </a:r>
            <a:r>
              <a:rPr lang="ru-RU" sz="3100" u="sng" dirty="0" smtClean="0">
                <a:solidFill>
                  <a:srgbClr val="7030A0"/>
                </a:solidFill>
              </a:rPr>
              <a:t/>
            </a:r>
            <a:br>
              <a:rPr lang="ru-RU" sz="3100" u="sng" dirty="0" smtClean="0">
                <a:solidFill>
                  <a:srgbClr val="7030A0"/>
                </a:solidFill>
              </a:rPr>
            </a:br>
            <a:r>
              <a:rPr lang="ru-RU" sz="3100" u="sng" dirty="0" smtClean="0">
                <a:solidFill>
                  <a:srgbClr val="7030A0"/>
                </a:solidFill>
              </a:rPr>
              <a:t>Этапы работы ( младший, средний возраст</a:t>
            </a:r>
            <a:r>
              <a:rPr lang="ru-RU" sz="3100" dirty="0" smtClean="0">
                <a:solidFill>
                  <a:srgbClr val="7030A0"/>
                </a:solidFill>
              </a:rPr>
              <a:t>)</a:t>
            </a:r>
            <a:br>
              <a:rPr lang="ru-RU" sz="3100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268" name="Содержимое 4"/>
          <p:cNvSpPr>
            <a:spLocks noGrp="1"/>
          </p:cNvSpPr>
          <p:nvPr>
            <p:ph sz="half" idx="1"/>
          </p:nvPr>
        </p:nvSpPr>
        <p:spPr>
          <a:xfrm>
            <a:off x="285750" y="908050"/>
            <a:ext cx="4714875" cy="54737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2400" smtClean="0"/>
          </a:p>
          <a:p>
            <a:r>
              <a:rPr lang="ru-RU" sz="2000" b="1" i="1" smtClean="0"/>
              <a:t>Этап 1. </a:t>
            </a:r>
            <a:r>
              <a:rPr lang="ru-RU" sz="2000" i="1" smtClean="0"/>
              <a:t>Рассматривание таблицы и разбор того, что на ней изображено.</a:t>
            </a:r>
            <a:endParaRPr lang="ru-RU" sz="2000" smtClean="0"/>
          </a:p>
          <a:p>
            <a:r>
              <a:rPr lang="ru-RU" sz="2000" b="1" i="1" smtClean="0"/>
              <a:t>Этап 2.</a:t>
            </a:r>
            <a:r>
              <a:rPr lang="ru-RU" sz="2000" i="1" smtClean="0"/>
              <a:t> Осуществляется перекодирование информации – преобразование из абстрактных символов в образы.</a:t>
            </a:r>
            <a:endParaRPr lang="ru-RU" sz="2000" smtClean="0"/>
          </a:p>
          <a:p>
            <a:r>
              <a:rPr lang="ru-RU" sz="2000" b="1" i="1" smtClean="0"/>
              <a:t>Этап 3.</a:t>
            </a:r>
            <a:r>
              <a:rPr lang="ru-RU" sz="2000" i="1" smtClean="0"/>
              <a:t> Пересказ сказки с опорой на символы, т. е. происходит отработка метода запоминания. </a:t>
            </a:r>
            <a:endParaRPr lang="ru-RU" sz="2000" smtClean="0"/>
          </a:p>
          <a:p>
            <a:r>
              <a:rPr lang="ru-RU" sz="2000" b="1" i="1" smtClean="0"/>
              <a:t>Этап 4.</a:t>
            </a:r>
            <a:r>
              <a:rPr lang="ru-RU" sz="2000" i="1" smtClean="0"/>
              <a:t> Делается графическая зарисовка -мнемотаблица.</a:t>
            </a:r>
            <a:endParaRPr lang="ru-RU" sz="2000" smtClean="0"/>
          </a:p>
          <a:p>
            <a:r>
              <a:rPr lang="ru-RU" sz="2000" b="1" i="1" smtClean="0"/>
              <a:t>Этап 5.</a:t>
            </a:r>
            <a:r>
              <a:rPr lang="ru-RU" sz="2000" i="1" smtClean="0"/>
              <a:t> Каждая таблица может быть воспроизведена ребёнком при её показе ему. </a:t>
            </a:r>
            <a:endParaRPr lang="ru-RU" sz="2000" smtClean="0"/>
          </a:p>
          <a:p>
            <a:r>
              <a:rPr lang="ru-RU" sz="2000" smtClean="0"/>
              <a:t> </a:t>
            </a:r>
          </a:p>
          <a:p>
            <a:pPr eaLnBrk="1" hangingPunct="1"/>
            <a:endParaRPr lang="ru-RU" sz="2400" i="1" smtClean="0"/>
          </a:p>
        </p:txBody>
      </p:sp>
      <p:pic>
        <p:nvPicPr>
          <p:cNvPr id="11269" name="Содержимое 7" descr="0_77d61_87a55496_XL.pn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64163" y="1557338"/>
            <a:ext cx="3400425" cy="397668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14290"/>
            <a:ext cx="645165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ТЕРЕмок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(Мнемомодель сказки)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pic>
        <p:nvPicPr>
          <p:cNvPr id="19458" name="Picture 2" descr="http://www.edu.cap.ru/home/3696/kartinki/post-176430-12608105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556792"/>
            <a:ext cx="5643602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узел 4"/>
          <p:cNvSpPr/>
          <p:nvPr/>
        </p:nvSpPr>
        <p:spPr>
          <a:xfrm>
            <a:off x="785813" y="500063"/>
            <a:ext cx="857250" cy="714375"/>
          </a:xfrm>
          <a:prstGeom prst="flowChartConnector">
            <a:avLst/>
          </a:prstGeom>
          <a:solidFill>
            <a:srgbClr val="69797D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642938" y="1785938"/>
            <a:ext cx="1071562" cy="1000125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714375" y="3571875"/>
            <a:ext cx="1071563" cy="1143000"/>
          </a:xfrm>
          <a:prstGeom prst="flowChartConnector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571500" y="5286375"/>
            <a:ext cx="1357313" cy="1357313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4500563" y="357188"/>
            <a:ext cx="1500187" cy="1571625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4429125" y="2786063"/>
            <a:ext cx="2000250" cy="2000250"/>
          </a:xfrm>
          <a:prstGeom prst="flowChartConnector">
            <a:avLst/>
          </a:prstGeom>
          <a:solidFill>
            <a:srgbClr val="7538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3554" name="Picture 2" descr="http://infomixx.ru/?fad=draw-simple-pictures-5mk5wgjoBqbrWa92xHh1Ia3PxTIo7v1yIsNSoWxuGBDT6OcsVBOY66O44Z9yE8N6mzqyKNR/51brrq_cP4VS12JAGZQGHPpKrA==b5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25" y="285750"/>
            <a:ext cx="17367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http://www.mamainfo.ru/content/images/fro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1571625"/>
            <a:ext cx="13573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://cs301301.vkontakte.ru/u12300076/-14/x_43e2dfd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2928938"/>
            <a:ext cx="1143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http://www.artsides.ru/big/item_2418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38" y="5072063"/>
            <a:ext cx="2928937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10" descr="http://design.newpages.com.ua/images/uroki/karand/givotnie/wolf4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75" y="214313"/>
            <a:ext cx="3000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12" descr="http://pictures.ucoz.ru/_ph/3/2/30176957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6500" y="2714625"/>
            <a:ext cx="2857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1785938" y="142875"/>
            <a:ext cx="5000625" cy="1428750"/>
          </a:xfrm>
          <a:prstGeom prst="triangle">
            <a:avLst>
              <a:gd name="adj" fmla="val 4908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38" y="1571625"/>
            <a:ext cx="5000625" cy="33575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500063" y="5429250"/>
            <a:ext cx="857250" cy="714375"/>
          </a:xfrm>
          <a:prstGeom prst="flowChartConnector">
            <a:avLst/>
          </a:prstGeom>
          <a:solidFill>
            <a:srgbClr val="69797D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1357313" y="5286375"/>
            <a:ext cx="1071562" cy="1000125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2428875" y="5214938"/>
            <a:ext cx="1071563" cy="1143000"/>
          </a:xfrm>
          <a:prstGeom prst="flowChartConnector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3500438" y="5072063"/>
            <a:ext cx="1357312" cy="1357312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4857750" y="5072063"/>
            <a:ext cx="1500188" cy="1571625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6858000" y="4357688"/>
            <a:ext cx="2000250" cy="2000250"/>
          </a:xfrm>
          <a:prstGeom prst="flowChartConnector">
            <a:avLst/>
          </a:prstGeom>
          <a:solidFill>
            <a:srgbClr val="7538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0.32083 -0.493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17691 -0.47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0" y="-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6 -0.01065 L -0.0059 -0.2597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1563 -0.16157 -0.23108 -0.32292 -0.29532 -0.36528 C -0.35955 -0.40764 -0.37396 -0.27338 -0.38577 -0.25417 C -0.39757 -0.23495 -0.38212 -0.24213 -0.36667 -0.2493 " pathEditMode="relative" ptsTypes="aaaA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75" y="1928813"/>
            <a:ext cx="5214938" cy="3786187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928813" y="142875"/>
            <a:ext cx="5143500" cy="17145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2000250" y="3643313"/>
            <a:ext cx="857250" cy="714375"/>
          </a:xfrm>
          <a:prstGeom prst="flowChartConnector">
            <a:avLst/>
          </a:prstGeom>
          <a:solidFill>
            <a:srgbClr val="69797D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5357813" y="2000250"/>
            <a:ext cx="1071562" cy="1000125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2143125" y="2071688"/>
            <a:ext cx="1071563" cy="1143000"/>
          </a:xfrm>
          <a:prstGeom prst="flowChartConnector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3500438" y="2357438"/>
            <a:ext cx="1357312" cy="1357312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2857500" y="4000500"/>
            <a:ext cx="1500188" cy="1571625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4857750" y="3500438"/>
            <a:ext cx="2000250" cy="2143125"/>
          </a:xfrm>
          <a:prstGeom prst="flowChartConnector">
            <a:avLst/>
          </a:prstGeom>
          <a:solidFill>
            <a:srgbClr val="7538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/>
          <p:nvPr/>
        </p:nvSpPr>
        <p:spPr>
          <a:xfrm>
            <a:off x="0" y="0"/>
            <a:ext cx="3857625" cy="1428750"/>
          </a:xfrm>
          <a:prstGeom prst="triangle">
            <a:avLst>
              <a:gd name="adj" fmla="val 4908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750"/>
            <a:ext cx="3786188" cy="2428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0" y="4000500"/>
            <a:ext cx="857250" cy="714375"/>
          </a:xfrm>
          <a:prstGeom prst="flowChartConnector">
            <a:avLst/>
          </a:prstGeom>
          <a:solidFill>
            <a:srgbClr val="69797D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Блок-схема: узел 5"/>
          <p:cNvSpPr/>
          <p:nvPr/>
        </p:nvSpPr>
        <p:spPr>
          <a:xfrm>
            <a:off x="428625" y="4000500"/>
            <a:ext cx="1071563" cy="1000125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928688" y="4000500"/>
            <a:ext cx="1071562" cy="1143000"/>
          </a:xfrm>
          <a:prstGeom prst="flowChartConnector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Блок-схема: узел 7"/>
          <p:cNvSpPr/>
          <p:nvPr/>
        </p:nvSpPr>
        <p:spPr>
          <a:xfrm>
            <a:off x="1428750" y="4000500"/>
            <a:ext cx="1357313" cy="1357313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2143125" y="3929063"/>
            <a:ext cx="1500188" cy="1571625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500063" y="1428750"/>
            <a:ext cx="2000250" cy="2000250"/>
          </a:xfrm>
          <a:prstGeom prst="flowChartConnector">
            <a:avLst/>
          </a:prstGeom>
          <a:solidFill>
            <a:srgbClr val="7538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86250" y="2786063"/>
            <a:ext cx="4714875" cy="3786187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000500" y="1071563"/>
            <a:ext cx="5143500" cy="17145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Блок-схема: узел 16"/>
          <p:cNvSpPr/>
          <p:nvPr/>
        </p:nvSpPr>
        <p:spPr>
          <a:xfrm>
            <a:off x="4572000" y="3214688"/>
            <a:ext cx="857250" cy="714375"/>
          </a:xfrm>
          <a:prstGeom prst="flowChartConnector">
            <a:avLst/>
          </a:prstGeom>
          <a:solidFill>
            <a:srgbClr val="69797D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Блок-схема: узел 17"/>
          <p:cNvSpPr/>
          <p:nvPr/>
        </p:nvSpPr>
        <p:spPr>
          <a:xfrm>
            <a:off x="4786313" y="3714750"/>
            <a:ext cx="1071562" cy="1000125"/>
          </a:xfrm>
          <a:prstGeom prst="flowChartConnector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Блок-схема: узел 18"/>
          <p:cNvSpPr/>
          <p:nvPr/>
        </p:nvSpPr>
        <p:spPr>
          <a:xfrm>
            <a:off x="5429250" y="4286250"/>
            <a:ext cx="1071563" cy="1143000"/>
          </a:xfrm>
          <a:prstGeom prst="flowChartConnector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Блок-схема: узел 19"/>
          <p:cNvSpPr/>
          <p:nvPr/>
        </p:nvSpPr>
        <p:spPr>
          <a:xfrm>
            <a:off x="6072188" y="4572000"/>
            <a:ext cx="1357312" cy="1357313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Блок-схема: узел 20"/>
          <p:cNvSpPr/>
          <p:nvPr/>
        </p:nvSpPr>
        <p:spPr>
          <a:xfrm>
            <a:off x="6929438" y="4857750"/>
            <a:ext cx="1500187" cy="1571625"/>
          </a:xfrm>
          <a:prstGeom prst="flowChartConnector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Блок-схема: узел 21"/>
          <p:cNvSpPr/>
          <p:nvPr/>
        </p:nvSpPr>
        <p:spPr>
          <a:xfrm>
            <a:off x="6786563" y="2928938"/>
            <a:ext cx="2000250" cy="2000250"/>
          </a:xfrm>
          <a:prstGeom prst="flowChartConnector">
            <a:avLst/>
          </a:prstGeom>
          <a:solidFill>
            <a:srgbClr val="7538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24" name="Прямая со стрелкой 23"/>
          <p:cNvCxnSpPr>
            <a:stCxn id="3" idx="2"/>
          </p:cNvCxnSpPr>
          <p:nvPr/>
        </p:nvCxnSpPr>
        <p:spPr>
          <a:xfrm rot="16200000" flipH="1">
            <a:off x="678656" y="750094"/>
            <a:ext cx="2357438" cy="371475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0" y="1428750"/>
            <a:ext cx="3786188" cy="235743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50" y="214313"/>
            <a:ext cx="8501063" cy="6215062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111750" algn="l"/>
              </a:tabLst>
              <a:defRPr/>
            </a:pPr>
            <a:r>
              <a:rPr lang="ru-RU" dirty="0"/>
              <a:t> </a:t>
            </a:r>
            <a:r>
              <a:rPr lang="ru-RU" i="1" dirty="0"/>
              <a:t>В ходе использования приема наглядного моделирования дети знакомятся с графическим способом предоставления информации - моделью. В качестве условных заместителей (элементов модели) могут выступать символы разнообразного характера: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3600" u="sng" dirty="0" smtClean="0">
                <a:solidFill>
                  <a:srgbClr val="7030A0"/>
                </a:solidFill>
              </a:rPr>
              <a:t>Этапы работы</a:t>
            </a:r>
            <a:br>
              <a:rPr lang="ru-RU" sz="3600" u="sng" dirty="0" smtClean="0">
                <a:solidFill>
                  <a:srgbClr val="7030A0"/>
                </a:solidFill>
              </a:rPr>
            </a:br>
            <a:r>
              <a:rPr lang="ru-RU" sz="3600" u="sng" dirty="0" smtClean="0">
                <a:solidFill>
                  <a:srgbClr val="7030A0"/>
                </a:solidFill>
              </a:rPr>
              <a:t>(старший возраст)</a:t>
            </a:r>
            <a:br>
              <a:rPr lang="ru-RU" sz="3600" u="sng" dirty="0" smtClean="0">
                <a:solidFill>
                  <a:srgbClr val="7030A0"/>
                </a:solidFill>
              </a:rPr>
            </a:br>
            <a:endParaRPr lang="ru-RU" sz="3600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611188" y="1357313"/>
            <a:ext cx="4105275" cy="4808537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Этап </a:t>
            </a:r>
            <a:r>
              <a:rPr lang="ru-RU" b="1" dirty="0"/>
              <a:t>1. </a:t>
            </a:r>
            <a:r>
              <a:rPr lang="ru-RU" dirty="0"/>
              <a:t>Зачитывается текст сказки, и выделяются её основные части.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Этап 2.</a:t>
            </a:r>
            <a:r>
              <a:rPr lang="ru-RU" dirty="0"/>
              <a:t> Каждая часть </a:t>
            </a:r>
            <a:r>
              <a:rPr lang="ru-RU" dirty="0" smtClean="0"/>
              <a:t>кодируется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Этап 3.</a:t>
            </a:r>
            <a:r>
              <a:rPr lang="ru-RU" dirty="0"/>
              <a:t> Делается графическая зарисовка </a:t>
            </a:r>
            <a:r>
              <a:rPr lang="ru-RU" dirty="0" smtClean="0"/>
              <a:t>мнемотаблицы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Этап 4.</a:t>
            </a:r>
            <a:r>
              <a:rPr lang="ru-RU" dirty="0"/>
              <a:t> Пересказ сказки с опорой на мнемотаблицу</a:t>
            </a:r>
          </a:p>
        </p:txBody>
      </p:sp>
      <p:pic>
        <p:nvPicPr>
          <p:cNvPr id="7" name="Содержимое 6" descr="2c656b85c981c9e413afd430630584cf.jpeg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500174"/>
            <a:ext cx="4038600" cy="3610445"/>
          </a:xfrm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7472" y="310896"/>
          <a:ext cx="8558784" cy="633679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8558784"/>
              </a:tblGrid>
              <a:tr h="633679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478088" y="500063"/>
          <a:ext cx="2165414" cy="6147646"/>
        </p:xfrm>
        <a:graphic>
          <a:graphicData uri="http://schemas.openxmlformats.org/drawingml/2006/table">
            <a:tbl>
              <a:tblPr/>
              <a:tblGrid>
                <a:gridCol w="2165414"/>
              </a:tblGrid>
              <a:tr h="614764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6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1013" y="347663"/>
          <a:ext cx="2039112" cy="6291072"/>
        </p:xfrm>
        <a:graphic>
          <a:graphicData uri="http://schemas.openxmlformats.org/drawingml/2006/table">
            <a:tbl>
              <a:tblPr/>
              <a:tblGrid>
                <a:gridCol w="2039112"/>
              </a:tblGrid>
              <a:tr h="6291072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84175" y="2332038"/>
          <a:ext cx="8494776" cy="2249424"/>
        </p:xfrm>
        <a:graphic>
          <a:graphicData uri="http://schemas.openxmlformats.org/drawingml/2006/table">
            <a:tbl>
              <a:tblPr/>
              <a:tblGrid>
                <a:gridCol w="8494776"/>
              </a:tblGrid>
              <a:tr h="2249424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Равнобедренный треугольник 7"/>
          <p:cNvSpPr/>
          <p:nvPr/>
        </p:nvSpPr>
        <p:spPr>
          <a:xfrm>
            <a:off x="714375" y="857250"/>
            <a:ext cx="571500" cy="1214438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500188" y="1000125"/>
            <a:ext cx="571500" cy="1071563"/>
          </a:xfrm>
          <a:prstGeom prst="triangle">
            <a:avLst>
              <a:gd name="adj" fmla="val 468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1285875" y="1357313"/>
            <a:ext cx="214313" cy="2143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714875" y="500063"/>
          <a:ext cx="2185416" cy="6254496"/>
        </p:xfrm>
        <a:graphic>
          <a:graphicData uri="http://schemas.openxmlformats.org/drawingml/2006/table">
            <a:tbl>
              <a:tblPr/>
              <a:tblGrid>
                <a:gridCol w="2185416"/>
              </a:tblGrid>
              <a:tr h="6254496">
                <a:tc>
                  <a:txBody>
                    <a:bodyPr/>
                    <a:lstStyle/>
                    <a:p>
                      <a:r>
                        <a:rPr lang="en-US" dirty="0" smtClean="0"/>
                        <a:t>3   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7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858000" y="500063"/>
          <a:ext cx="2020808" cy="6202510"/>
        </p:xfrm>
        <a:graphic>
          <a:graphicData uri="http://schemas.openxmlformats.org/drawingml/2006/table">
            <a:tbl>
              <a:tblPr/>
              <a:tblGrid>
                <a:gridCol w="2020808"/>
              </a:tblGrid>
              <a:tr h="620251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8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84175" y="2359025"/>
          <a:ext cx="8503920" cy="2194560"/>
        </p:xfrm>
        <a:graphic>
          <a:graphicData uri="http://schemas.openxmlformats.org/drawingml/2006/table">
            <a:tbl>
              <a:tblPr/>
              <a:tblGrid>
                <a:gridCol w="8503920"/>
              </a:tblGrid>
              <a:tr h="219456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57188" y="4645025"/>
          <a:ext cx="8549640" cy="1975104"/>
        </p:xfrm>
        <a:graphic>
          <a:graphicData uri="http://schemas.openxmlformats.org/drawingml/2006/table">
            <a:tbl>
              <a:tblPr/>
              <a:tblGrid>
                <a:gridCol w="8549640"/>
              </a:tblGrid>
              <a:tr h="19751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11163" y="500063"/>
          <a:ext cx="2112264" cy="6129358"/>
        </p:xfrm>
        <a:graphic>
          <a:graphicData uri="http://schemas.openxmlformats.org/drawingml/2006/table">
            <a:tbl>
              <a:tblPr/>
              <a:tblGrid>
                <a:gridCol w="2112264"/>
              </a:tblGrid>
              <a:tr h="612935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9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Солнце 15"/>
          <p:cNvSpPr/>
          <p:nvPr/>
        </p:nvSpPr>
        <p:spPr>
          <a:xfrm>
            <a:off x="3000375" y="857250"/>
            <a:ext cx="1214438" cy="1143000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Блок-схема: узел 16"/>
          <p:cNvSpPr/>
          <p:nvPr/>
        </p:nvSpPr>
        <p:spPr>
          <a:xfrm>
            <a:off x="3500438" y="1357313"/>
            <a:ext cx="214312" cy="2143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5072063" y="1143000"/>
            <a:ext cx="1428750" cy="107156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Капля 19"/>
          <p:cNvSpPr/>
          <p:nvPr/>
        </p:nvSpPr>
        <p:spPr>
          <a:xfrm>
            <a:off x="5429250" y="1571625"/>
            <a:ext cx="500063" cy="357188"/>
          </a:xfrm>
          <a:prstGeom prst="teardrop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Блок-схема: узел 20"/>
          <p:cNvSpPr/>
          <p:nvPr/>
        </p:nvSpPr>
        <p:spPr>
          <a:xfrm>
            <a:off x="5572125" y="1643063"/>
            <a:ext cx="214313" cy="2143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Двойная волна 21"/>
          <p:cNvSpPr/>
          <p:nvPr/>
        </p:nvSpPr>
        <p:spPr>
          <a:xfrm>
            <a:off x="7072313" y="1428750"/>
            <a:ext cx="1571625" cy="5715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3" name="Трапеция 22"/>
          <p:cNvSpPr/>
          <p:nvPr/>
        </p:nvSpPr>
        <p:spPr>
          <a:xfrm>
            <a:off x="7358063" y="928688"/>
            <a:ext cx="428625" cy="571500"/>
          </a:xfrm>
          <a:prstGeom prst="trapezoid">
            <a:avLst/>
          </a:prstGeom>
          <a:gradFill>
            <a:gsLst>
              <a:gs pos="0">
                <a:srgbClr val="506624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Трапеция 23"/>
          <p:cNvSpPr/>
          <p:nvPr/>
        </p:nvSpPr>
        <p:spPr>
          <a:xfrm>
            <a:off x="8001000" y="857250"/>
            <a:ext cx="571500" cy="785813"/>
          </a:xfrm>
          <a:prstGeom prst="trapezoi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7643813" y="1571625"/>
            <a:ext cx="214312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Двойная волна 25"/>
          <p:cNvSpPr/>
          <p:nvPr/>
        </p:nvSpPr>
        <p:spPr>
          <a:xfrm>
            <a:off x="571500" y="3857625"/>
            <a:ext cx="1571625" cy="57150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Блок-схема: узел 26"/>
          <p:cNvSpPr/>
          <p:nvPr/>
        </p:nvSpPr>
        <p:spPr>
          <a:xfrm>
            <a:off x="1500188" y="3929063"/>
            <a:ext cx="214312" cy="2143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Лента лицом вниз 27"/>
          <p:cNvSpPr/>
          <p:nvPr/>
        </p:nvSpPr>
        <p:spPr>
          <a:xfrm>
            <a:off x="571500" y="2857500"/>
            <a:ext cx="714375" cy="357188"/>
          </a:xfrm>
          <a:prstGeom prst="ribbon">
            <a:avLst/>
          </a:prstGeom>
          <a:solidFill>
            <a:srgbClr val="D735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Лента лицом вниз 29"/>
          <p:cNvSpPr/>
          <p:nvPr/>
        </p:nvSpPr>
        <p:spPr>
          <a:xfrm>
            <a:off x="1428750" y="3000375"/>
            <a:ext cx="714375" cy="357188"/>
          </a:xfrm>
          <a:prstGeom prst="ribb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>
            <a:stCxn id="28" idx="2"/>
          </p:cNvCxnSpPr>
          <p:nvPr/>
        </p:nvCxnSpPr>
        <p:spPr>
          <a:xfrm rot="16200000" flipH="1">
            <a:off x="892969" y="3250407"/>
            <a:ext cx="714375" cy="642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1535907" y="3393281"/>
            <a:ext cx="500062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извлечение 34"/>
          <p:cNvSpPr/>
          <p:nvPr/>
        </p:nvSpPr>
        <p:spPr>
          <a:xfrm>
            <a:off x="3357563" y="3357563"/>
            <a:ext cx="285750" cy="1000125"/>
          </a:xfrm>
          <a:prstGeom prst="flowChartExtra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Облако 35"/>
          <p:cNvSpPr/>
          <p:nvPr/>
        </p:nvSpPr>
        <p:spPr>
          <a:xfrm>
            <a:off x="2857500" y="2500313"/>
            <a:ext cx="1357313" cy="1357312"/>
          </a:xfrm>
          <a:prstGeom prst="cloud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Блок-схема: узел 36"/>
          <p:cNvSpPr/>
          <p:nvPr/>
        </p:nvSpPr>
        <p:spPr>
          <a:xfrm>
            <a:off x="3357563" y="3143250"/>
            <a:ext cx="214312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8" name="Овал 37"/>
          <p:cNvSpPr/>
          <p:nvPr/>
        </p:nvSpPr>
        <p:spPr>
          <a:xfrm>
            <a:off x="3500438" y="2714625"/>
            <a:ext cx="357187" cy="21431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9" name="Овал 38"/>
          <p:cNvSpPr/>
          <p:nvPr/>
        </p:nvSpPr>
        <p:spPr>
          <a:xfrm>
            <a:off x="3714750" y="2928938"/>
            <a:ext cx="357188" cy="21431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 rot="1861329">
            <a:off x="3643313" y="3214688"/>
            <a:ext cx="357187" cy="21431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2" name="Облако 41"/>
          <p:cNvSpPr/>
          <p:nvPr/>
        </p:nvSpPr>
        <p:spPr>
          <a:xfrm>
            <a:off x="4714875" y="3929063"/>
            <a:ext cx="2000250" cy="571500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4" name="Блок-схема: узел 43"/>
          <p:cNvSpPr/>
          <p:nvPr/>
        </p:nvSpPr>
        <p:spPr>
          <a:xfrm>
            <a:off x="5500688" y="4071938"/>
            <a:ext cx="214312" cy="2143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5" name="Капля 44"/>
          <p:cNvSpPr/>
          <p:nvPr/>
        </p:nvSpPr>
        <p:spPr>
          <a:xfrm>
            <a:off x="7286625" y="3000375"/>
            <a:ext cx="1428750" cy="1285875"/>
          </a:xfrm>
          <a:prstGeom prst="teardrop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6" name="Блок-схема: узел 45"/>
          <p:cNvSpPr/>
          <p:nvPr/>
        </p:nvSpPr>
        <p:spPr>
          <a:xfrm>
            <a:off x="7500938" y="3857625"/>
            <a:ext cx="214312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7" name="Блок-схема: извлечение 46"/>
          <p:cNvSpPr/>
          <p:nvPr/>
        </p:nvSpPr>
        <p:spPr>
          <a:xfrm>
            <a:off x="8286750" y="3214688"/>
            <a:ext cx="285750" cy="500062"/>
          </a:xfrm>
          <a:prstGeom prst="flowChartExtra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8" name="Капля 47"/>
          <p:cNvSpPr/>
          <p:nvPr/>
        </p:nvSpPr>
        <p:spPr>
          <a:xfrm>
            <a:off x="642938" y="4929188"/>
            <a:ext cx="1428750" cy="1285875"/>
          </a:xfrm>
          <a:prstGeom prst="teardrop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9" name="Блок-схема: узел 48"/>
          <p:cNvSpPr/>
          <p:nvPr/>
        </p:nvSpPr>
        <p:spPr>
          <a:xfrm>
            <a:off x="857250" y="5572125"/>
            <a:ext cx="214313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0" name="Блок-схема: извлечение 49"/>
          <p:cNvSpPr/>
          <p:nvPr/>
        </p:nvSpPr>
        <p:spPr>
          <a:xfrm>
            <a:off x="1714500" y="5000625"/>
            <a:ext cx="285750" cy="500063"/>
          </a:xfrm>
          <a:prstGeom prst="flowChartExtra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" name="Блок-схема: объединение 50"/>
          <p:cNvSpPr/>
          <p:nvPr/>
        </p:nvSpPr>
        <p:spPr>
          <a:xfrm>
            <a:off x="1071563" y="5072063"/>
            <a:ext cx="357187" cy="642937"/>
          </a:xfrm>
          <a:prstGeom prst="flowChartMerg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3" name="Молния 52"/>
          <p:cNvSpPr/>
          <p:nvPr/>
        </p:nvSpPr>
        <p:spPr>
          <a:xfrm>
            <a:off x="5643563" y="4714875"/>
            <a:ext cx="1071562" cy="785813"/>
          </a:xfrm>
          <a:prstGeom prst="lightningBol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4" name="Блок-схема: узел 53"/>
          <p:cNvSpPr/>
          <p:nvPr/>
        </p:nvSpPr>
        <p:spPr>
          <a:xfrm>
            <a:off x="6000750" y="4857750"/>
            <a:ext cx="214313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5" name="Солнце 54"/>
          <p:cNvSpPr/>
          <p:nvPr/>
        </p:nvSpPr>
        <p:spPr>
          <a:xfrm>
            <a:off x="7429500" y="5214938"/>
            <a:ext cx="1214438" cy="1143000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6" name="Блок-схема: узел 55"/>
          <p:cNvSpPr/>
          <p:nvPr/>
        </p:nvSpPr>
        <p:spPr>
          <a:xfrm>
            <a:off x="7786688" y="5715000"/>
            <a:ext cx="214312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7" name="Блок-схема: узел 56"/>
          <p:cNvSpPr/>
          <p:nvPr/>
        </p:nvSpPr>
        <p:spPr>
          <a:xfrm>
            <a:off x="8072438" y="5643563"/>
            <a:ext cx="214312" cy="21431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8" name="Молния 57"/>
          <p:cNvSpPr/>
          <p:nvPr/>
        </p:nvSpPr>
        <p:spPr>
          <a:xfrm>
            <a:off x="7786688" y="4714875"/>
            <a:ext cx="857250" cy="571500"/>
          </a:xfrm>
          <a:prstGeom prst="lightningBol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9" name="Молния 58"/>
          <p:cNvSpPr/>
          <p:nvPr/>
        </p:nvSpPr>
        <p:spPr>
          <a:xfrm flipV="1">
            <a:off x="3071813" y="6072188"/>
            <a:ext cx="1428750" cy="428625"/>
          </a:xfrm>
          <a:prstGeom prst="lightningBol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0" name="Блок-схема: узел 59"/>
          <p:cNvSpPr/>
          <p:nvPr/>
        </p:nvSpPr>
        <p:spPr>
          <a:xfrm>
            <a:off x="3143250" y="6000750"/>
            <a:ext cx="214313" cy="214313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" name="Капля 60"/>
          <p:cNvSpPr/>
          <p:nvPr/>
        </p:nvSpPr>
        <p:spPr>
          <a:xfrm>
            <a:off x="4714875" y="5286375"/>
            <a:ext cx="1428750" cy="1285875"/>
          </a:xfrm>
          <a:prstGeom prst="teardrop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2" name="Блок-схема: извлечение 61"/>
          <p:cNvSpPr/>
          <p:nvPr/>
        </p:nvSpPr>
        <p:spPr>
          <a:xfrm>
            <a:off x="4857750" y="5572125"/>
            <a:ext cx="285750" cy="500063"/>
          </a:xfrm>
          <a:prstGeom prst="flowChartExtra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3" name="Блок-схема: объединение 62"/>
          <p:cNvSpPr/>
          <p:nvPr/>
        </p:nvSpPr>
        <p:spPr>
          <a:xfrm>
            <a:off x="5214938" y="5429250"/>
            <a:ext cx="357187" cy="642938"/>
          </a:xfrm>
          <a:prstGeom prst="flowChartMerge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66" name="Скругленная соединительная линия 65"/>
          <p:cNvCxnSpPr/>
          <p:nvPr/>
        </p:nvCxnSpPr>
        <p:spPr>
          <a:xfrm rot="16200000" flipV="1">
            <a:off x="5250657" y="5393531"/>
            <a:ext cx="857250" cy="71437"/>
          </a:xfrm>
          <a:prstGeom prst="curvedConnector3">
            <a:avLst>
              <a:gd name="adj1" fmla="val 50000"/>
            </a:avLst>
          </a:prstGeom>
          <a:ln w="38100"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528" name="TextBox 67"/>
          <p:cNvSpPr txBox="1">
            <a:spLocks noChangeArrowheads="1"/>
          </p:cNvSpPr>
          <p:nvPr/>
        </p:nvSpPr>
        <p:spPr bwMode="auto">
          <a:xfrm>
            <a:off x="2714625" y="4786313"/>
            <a:ext cx="419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10</a:t>
            </a:r>
            <a:endParaRPr lang="ru-RU">
              <a:latin typeface="Calibri" pitchFamily="34" charset="0"/>
            </a:endParaRPr>
          </a:p>
        </p:txBody>
      </p:sp>
      <p:sp>
        <p:nvSpPr>
          <p:cNvPr id="18529" name="TextBox 68"/>
          <p:cNvSpPr txBox="1">
            <a:spLocks noChangeArrowheads="1"/>
          </p:cNvSpPr>
          <p:nvPr/>
        </p:nvSpPr>
        <p:spPr bwMode="auto">
          <a:xfrm>
            <a:off x="4857750" y="4714875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11</a:t>
            </a:r>
            <a:endParaRPr lang="ru-RU">
              <a:latin typeface="Calibri" pitchFamily="34" charset="0"/>
            </a:endParaRPr>
          </a:p>
        </p:txBody>
      </p:sp>
      <p:sp>
        <p:nvSpPr>
          <p:cNvPr id="18530" name="TextBox 69"/>
          <p:cNvSpPr txBox="1">
            <a:spLocks noChangeArrowheads="1"/>
          </p:cNvSpPr>
          <p:nvPr/>
        </p:nvSpPr>
        <p:spPr bwMode="auto">
          <a:xfrm>
            <a:off x="7143750" y="4714875"/>
            <a:ext cx="419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12</a:t>
            </a:r>
            <a:endParaRPr lang="ru-RU">
              <a:latin typeface="Calibri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67544" y="1"/>
            <a:ext cx="8676456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D735B4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Мнемокарта по сказке Г.Андерсена «Дюймовочка»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50" y="285750"/>
            <a:ext cx="8501063" cy="6072188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57158" y="500042"/>
            <a:ext cx="842968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Заучивание стихотворения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7224" y="1500174"/>
            <a:ext cx="4198356" cy="4214842"/>
          </a:xfrm>
          <a:prstGeom prst="rect">
            <a:avLst/>
          </a:prstGeom>
          <a:noFill/>
          <a:ln w="38100">
            <a:solidFill>
              <a:srgbClr val="3840E4"/>
            </a:solidFill>
            <a:miter lim="800000"/>
            <a:headEnd/>
            <a:tailEnd/>
          </a:ln>
          <a:effectLst/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5500688" y="2136775"/>
            <a:ext cx="3286125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ПТИЧКА</a:t>
            </a:r>
          </a:p>
          <a:p>
            <a:r>
              <a:rPr lang="ru-RU">
                <a:latin typeface="Calibri" pitchFamily="34" charset="0"/>
              </a:rPr>
              <a:t>Птичка над моим окошком</a:t>
            </a:r>
          </a:p>
          <a:p>
            <a:r>
              <a:rPr lang="ru-RU">
                <a:latin typeface="Calibri" pitchFamily="34" charset="0"/>
              </a:rPr>
              <a:t>Гнездышко для деток вьет,</a:t>
            </a:r>
          </a:p>
          <a:p>
            <a:r>
              <a:rPr lang="ru-RU">
                <a:latin typeface="Calibri" pitchFamily="34" charset="0"/>
              </a:rPr>
              <a:t>То соломку тащит в ножках,</a:t>
            </a:r>
          </a:p>
          <a:p>
            <a:r>
              <a:rPr lang="ru-RU">
                <a:latin typeface="Calibri" pitchFamily="34" charset="0"/>
              </a:rPr>
              <a:t>То пушок в носу несет.</a:t>
            </a:r>
          </a:p>
          <a:p>
            <a:r>
              <a:rPr lang="ru-RU">
                <a:latin typeface="Calibri" pitchFamily="34" charset="0"/>
              </a:rPr>
              <a:t>Птичка домик сделать хочет.</a:t>
            </a:r>
          </a:p>
          <a:p>
            <a:r>
              <a:rPr lang="ru-RU">
                <a:latin typeface="Calibri" pitchFamily="34" charset="0"/>
              </a:rPr>
              <a:t>Солнышко взойдет, зайдет,</a:t>
            </a:r>
          </a:p>
          <a:p>
            <a:r>
              <a:rPr lang="ru-RU">
                <a:latin typeface="Calibri" pitchFamily="34" charset="0"/>
              </a:rPr>
              <a:t>Целый день она хлопочет,</a:t>
            </a:r>
          </a:p>
          <a:p>
            <a:r>
              <a:rPr lang="ru-RU">
                <a:latin typeface="Calibri" pitchFamily="34" charset="0"/>
              </a:rPr>
              <a:t>Но и целый день поет.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71500" y="500063"/>
            <a:ext cx="7858125" cy="585787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214438" y="1285875"/>
            <a:ext cx="6286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1</a:t>
            </a:r>
            <a:r>
              <a:rPr lang="ru-RU" sz="2400">
                <a:latin typeface="Calibri" pitchFamily="34" charset="0"/>
              </a:rPr>
              <a:t>. Рассматривание мнемотаблицы</a:t>
            </a:r>
          </a:p>
        </p:txBody>
      </p:sp>
      <p:sp>
        <p:nvSpPr>
          <p:cNvPr id="20484" name="Прямоугольник 3"/>
          <p:cNvSpPr>
            <a:spLocks noChangeArrowheads="1"/>
          </p:cNvSpPr>
          <p:nvPr/>
        </p:nvSpPr>
        <p:spPr bwMode="auto">
          <a:xfrm>
            <a:off x="928688" y="4286250"/>
            <a:ext cx="76438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2. Подробное объяснение педагогом  каждого пункта.</a:t>
            </a:r>
            <a:br>
              <a:rPr lang="ru-RU" sz="2400">
                <a:latin typeface="Calibri" pitchFamily="34" charset="0"/>
              </a:rPr>
            </a:br>
            <a:r>
              <a:rPr lang="ru-RU" sz="2400">
                <a:latin typeface="Calibri" pitchFamily="34" charset="0"/>
              </a:rPr>
              <a:t>3. Отгадывание загадки детьми.</a:t>
            </a:r>
            <a:r>
              <a:rPr lang="ru-RU" sz="2400" b="1">
                <a:latin typeface="Calibri" pitchFamily="34" charset="0"/>
              </a:rPr>
              <a:t> </a:t>
            </a:r>
          </a:p>
          <a:p>
            <a:endParaRPr lang="ru-RU" sz="2400" b="1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Загадка. </a:t>
            </a:r>
            <a:r>
              <a:rPr lang="ru-RU" sz="2400">
                <a:latin typeface="Calibri" pitchFamily="34" charset="0"/>
              </a:rPr>
              <a:t>Под соснами, под елками лежит мешок с иголками. (Ёж)</a:t>
            </a: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8437" y="357166"/>
            <a:ext cx="448712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Загадки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14400" y="2002971"/>
          <a:ext cx="7119257" cy="207917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7119257"/>
              </a:tblGrid>
              <a:tr h="20791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143250" y="2024063"/>
          <a:ext cx="2643206" cy="2046514"/>
        </p:xfrm>
        <a:graphic>
          <a:graphicData uri="http://schemas.openxmlformats.org/drawingml/2006/table">
            <a:tbl>
              <a:tblPr/>
              <a:tblGrid>
                <a:gridCol w="2643206"/>
              </a:tblGrid>
              <a:tr h="20465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Блок-схема: извлечение 8"/>
          <p:cNvSpPr/>
          <p:nvPr/>
        </p:nvSpPr>
        <p:spPr>
          <a:xfrm>
            <a:off x="1785938" y="2428875"/>
            <a:ext cx="285750" cy="1571625"/>
          </a:xfrm>
          <a:prstGeom prst="flowChartExtra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Блок-схема: извлечение 9"/>
          <p:cNvSpPr/>
          <p:nvPr/>
        </p:nvSpPr>
        <p:spPr>
          <a:xfrm>
            <a:off x="4143375" y="2214563"/>
            <a:ext cx="428625" cy="1714500"/>
          </a:xfrm>
          <a:prstGeom prst="flowChartExtra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2" name="Прямая соединительная линия 11"/>
          <p:cNvCxnSpPr>
            <a:endCxn id="10" idx="0"/>
          </p:cNvCxnSpPr>
          <p:nvPr/>
        </p:nvCxnSpPr>
        <p:spPr>
          <a:xfrm flipV="1">
            <a:off x="3857625" y="2214563"/>
            <a:ext cx="500063" cy="42862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714750" y="2643188"/>
            <a:ext cx="500063" cy="42862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714750" y="3071813"/>
            <a:ext cx="500063" cy="42862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4357688" y="2214563"/>
            <a:ext cx="571500" cy="571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4429125" y="2571750"/>
            <a:ext cx="571500" cy="5715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4429125" y="3000375"/>
            <a:ext cx="571500" cy="5715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4357688" y="2214563"/>
            <a:ext cx="571500" cy="5715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9" name="Пятно 2 38"/>
          <p:cNvSpPr/>
          <p:nvPr/>
        </p:nvSpPr>
        <p:spPr>
          <a:xfrm>
            <a:off x="6357938" y="2928938"/>
            <a:ext cx="1500187" cy="1143000"/>
          </a:xfrm>
          <a:prstGeom prst="irregularSeal2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ятно 2 39"/>
          <p:cNvSpPr/>
          <p:nvPr/>
        </p:nvSpPr>
        <p:spPr>
          <a:xfrm>
            <a:off x="1285852" y="1928802"/>
            <a:ext cx="1643074" cy="1357322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500" y="500063"/>
            <a:ext cx="7858125" cy="585787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u="sng" dirty="0"/>
              <a:t> </a:t>
            </a:r>
            <a:r>
              <a:rPr lang="ru-RU" sz="3600" u="sng" dirty="0">
                <a:solidFill>
                  <a:schemeClr val="hlink"/>
                </a:solidFill>
              </a:rPr>
              <a:t>К. Д. Ушинский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hlin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hlink"/>
                </a:solidFill>
              </a:rPr>
              <a:t>   «Учите ребёнка каким-нибудь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hlink"/>
                </a:solidFill>
              </a:rPr>
              <a:t>   неизвестным ему пяти словам - он  будет долго и напрасно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hlink"/>
                </a:solidFill>
              </a:rPr>
              <a:t>   мучиться, но свяжите двадцать         таких слов с картинками, и он усвоит их на лету»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625" y="214313"/>
            <a:ext cx="8286750" cy="614362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u="sng" smtClean="0">
                <a:solidFill>
                  <a:srgbClr val="6600FF"/>
                </a:solidFill>
              </a:rPr>
              <a:t>ОПИСАНИЕ ПРЕДМЕТОВ</a:t>
            </a:r>
            <a:endParaRPr lang="ru-RU" u="sng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1143000"/>
            <a:ext cx="7900987" cy="4983163"/>
          </a:xfrm>
        </p:spPr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6600FF"/>
                </a:solidFill>
              </a:rPr>
              <a:t/>
            </a:r>
            <a:br>
              <a:rPr lang="ru-RU" dirty="0" smtClean="0">
                <a:solidFill>
                  <a:srgbClr val="6600FF"/>
                </a:solidFill>
              </a:rPr>
            </a:br>
            <a:r>
              <a:rPr lang="ru-RU" dirty="0" smtClean="0">
                <a:solidFill>
                  <a:srgbClr val="6600FF"/>
                </a:solidFill>
              </a:rPr>
              <a:t>Элементами модели описательного рассказа становятся символы-заместители качественных характеристик объекта:</a:t>
            </a:r>
            <a:br>
              <a:rPr lang="ru-RU" dirty="0" smtClean="0">
                <a:solidFill>
                  <a:srgbClr val="6600FF"/>
                </a:solidFill>
              </a:rPr>
            </a:br>
            <a:r>
              <a:rPr lang="ru-RU" dirty="0" smtClean="0">
                <a:solidFill>
                  <a:srgbClr val="6600FF"/>
                </a:solidFill>
              </a:rPr>
              <a:t>• принадлежность к родовидовому понятию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6600FF"/>
                </a:solidFill>
              </a:rPr>
              <a:t>•величина;• цвет• форма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6600FF"/>
                </a:solidFill>
              </a:rPr>
              <a:t>• составляющие детали;</a:t>
            </a:r>
            <a:br>
              <a:rPr lang="ru-RU" dirty="0" smtClean="0">
                <a:solidFill>
                  <a:srgbClr val="6600FF"/>
                </a:solidFill>
              </a:rPr>
            </a:br>
            <a:r>
              <a:rPr lang="ru-RU" dirty="0" smtClean="0">
                <a:solidFill>
                  <a:srgbClr val="6600FF"/>
                </a:solidFill>
              </a:rPr>
              <a:t>• качество поверхности;</a:t>
            </a:r>
            <a:br>
              <a:rPr lang="ru-RU" dirty="0" smtClean="0">
                <a:solidFill>
                  <a:srgbClr val="6600FF"/>
                </a:solidFill>
              </a:rPr>
            </a:br>
            <a:r>
              <a:rPr lang="ru-RU" dirty="0" smtClean="0">
                <a:solidFill>
                  <a:srgbClr val="6600FF"/>
                </a:solidFill>
              </a:rPr>
              <a:t>• материал, из которого изготовлен объект (для неживых предметов);</a:t>
            </a:r>
            <a:br>
              <a:rPr lang="ru-RU" dirty="0" smtClean="0">
                <a:solidFill>
                  <a:srgbClr val="6600FF"/>
                </a:solidFill>
              </a:rPr>
            </a:br>
            <a:r>
              <a:rPr lang="ru-RU" dirty="0" smtClean="0">
                <a:solidFill>
                  <a:srgbClr val="6600FF"/>
                </a:solidFill>
              </a:rPr>
              <a:t>• как он используется (какую пользу приносит)?</a:t>
            </a:r>
            <a:br>
              <a:rPr lang="ru-RU" dirty="0" smtClean="0">
                <a:solidFill>
                  <a:srgbClr val="6600FF"/>
                </a:solidFill>
              </a:rPr>
            </a:br>
            <a:r>
              <a:rPr lang="ru-RU" dirty="0" smtClean="0">
                <a:solidFill>
                  <a:srgbClr val="6600FF"/>
                </a:solidFill>
              </a:rPr>
              <a:t>• за что нравится (не нравится)?</a:t>
            </a:r>
            <a:br>
              <a:rPr lang="ru-RU" dirty="0" smtClean="0">
                <a:solidFill>
                  <a:srgbClr val="6600FF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850" y="115888"/>
            <a:ext cx="8286750" cy="6408737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22531" name="Рисунок 4" descr="29a287c9e2f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1125538"/>
            <a:ext cx="3694113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5" descr="e3fc9825d62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125538"/>
            <a:ext cx="3457575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99592" y="260648"/>
            <a:ext cx="7200799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ОПОРНЫЕ СХЕМЫ ДЛЯ СОСТАВЛЕНИЯ ОПИСАТЕЛЬНЫХ РАССКАЗОВ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14313" y="214313"/>
            <a:ext cx="8715375" cy="62865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4643438" y="285750"/>
            <a:ext cx="4176712" cy="6002338"/>
          </a:xfrm>
          <a:prstGeom prst="rect">
            <a:avLst/>
          </a:prstGeom>
          <a:noFill/>
          <a:ln w="38100">
            <a:solidFill>
              <a:srgbClr val="66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Символы описания выкладываются в свой обруч. Затем в пересечении обручей (круги Эйлера) выделяются одинаковые признаки предметов. Дети сравнивают предметы, определяя сначала их сходство, а затем различия.</a:t>
            </a:r>
            <a:br>
              <a:rPr lang="ru-RU" sz="2400">
                <a:latin typeface="Calibri" pitchFamily="34" charset="0"/>
              </a:rPr>
            </a:br>
            <a:r>
              <a:rPr lang="ru-RU" sz="2400" b="1" u="sng">
                <a:latin typeface="Calibri" pitchFamily="34" charset="0"/>
              </a:rPr>
              <a:t>СРАВНИТЕЛЬНОЕ ОПИСАНИЕ ЛИСЫ И ЗАЙЦА</a:t>
            </a:r>
            <a:r>
              <a:rPr lang="ru-RU" sz="2400">
                <a:latin typeface="Calibri" pitchFamily="34" charset="0"/>
              </a:rPr>
              <a:t/>
            </a:r>
            <a:br>
              <a:rPr lang="ru-RU" sz="2400">
                <a:latin typeface="Calibri" pitchFamily="34" charset="0"/>
              </a:rPr>
            </a:br>
            <a:r>
              <a:rPr lang="ru-RU" sz="2400">
                <a:latin typeface="Calibri" pitchFamily="34" charset="0"/>
              </a:rPr>
              <a:t>Лиса и заяц – это дикие животные. Заяц – маленький, а лиса – побольше. У зайца летом мех серый, а у лисы рыжий. Заяц – травоядное животное, а лиса – хищник.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71480"/>
            <a:ext cx="4429156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Сравнительное описание</a:t>
            </a:r>
          </a:p>
        </p:txBody>
      </p:sp>
      <p:pic>
        <p:nvPicPr>
          <p:cNvPr id="7" name="Picture 6" descr="img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714620"/>
            <a:ext cx="4000528" cy="2428892"/>
          </a:xfrm>
          <a:prstGeom prst="plaque">
            <a:avLst/>
          </a:prstGeom>
          <a:noFill/>
          <a:ln w="38100">
            <a:solidFill>
              <a:srgbClr val="6600FF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50" y="214313"/>
            <a:ext cx="8643938" cy="6357937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714348" y="2143116"/>
          <a:ext cx="7786742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580" name="Рисунок 5" descr="0005-005-Grusha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188" y="620713"/>
            <a:ext cx="22860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6" descr="l_b4b18bf0.png"/>
          <p:cNvPicPr>
            <a:picLocks noChangeAspect="1"/>
          </p:cNvPicPr>
          <p:nvPr/>
        </p:nvPicPr>
        <p:blipFill>
          <a:blip r:embed="rId7" cstate="email"/>
          <a:srcRect l="19283" t="6485" r="43600" b="9044"/>
          <a:stretch>
            <a:fillRect/>
          </a:stretch>
        </p:blipFill>
        <p:spPr bwMode="auto">
          <a:xfrm>
            <a:off x="6516688" y="404813"/>
            <a:ext cx="196215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6-конечная звезда 7"/>
          <p:cNvSpPr/>
          <p:nvPr/>
        </p:nvSpPr>
        <p:spPr>
          <a:xfrm>
            <a:off x="2786063" y="2786063"/>
            <a:ext cx="857250" cy="571500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7-конечная звезда 8"/>
          <p:cNvSpPr/>
          <p:nvPr/>
        </p:nvSpPr>
        <p:spPr>
          <a:xfrm>
            <a:off x="6500813" y="3000375"/>
            <a:ext cx="785812" cy="571500"/>
          </a:xfrm>
          <a:prstGeom prst="star7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929188" y="2571750"/>
            <a:ext cx="285750" cy="11430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000625" y="4071938"/>
            <a:ext cx="285750" cy="11430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4643438" y="2428875"/>
            <a:ext cx="785812" cy="785813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4786313" y="3786188"/>
            <a:ext cx="785812" cy="785812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Блок-схема: узел 13"/>
          <p:cNvSpPr/>
          <p:nvPr/>
        </p:nvSpPr>
        <p:spPr>
          <a:xfrm>
            <a:off x="6072188" y="2500313"/>
            <a:ext cx="428625" cy="357187"/>
          </a:xfrm>
          <a:prstGeom prst="flowChartConnector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Блок-схема: ручное управление 15"/>
          <p:cNvSpPr/>
          <p:nvPr/>
        </p:nvSpPr>
        <p:spPr>
          <a:xfrm>
            <a:off x="3714750" y="2286000"/>
            <a:ext cx="571500" cy="571500"/>
          </a:xfrm>
          <a:prstGeom prst="flowChartManualOperati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4211638" y="3284538"/>
            <a:ext cx="500062" cy="4286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4214813" y="4429125"/>
            <a:ext cx="500062" cy="42862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4357688" y="3429000"/>
            <a:ext cx="214312" cy="142875"/>
          </a:xfrm>
          <a:prstGeom prst="ellipse">
            <a:avLst/>
          </a:prstGeom>
          <a:solidFill>
            <a:srgbClr val="3840E4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4357688" y="4572000"/>
            <a:ext cx="214312" cy="142875"/>
          </a:xfrm>
          <a:prstGeom prst="ellipse">
            <a:avLst/>
          </a:prstGeom>
          <a:solidFill>
            <a:srgbClr val="3840E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95736" y="188640"/>
            <a:ext cx="453650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Сравнительное    описание яблока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и груши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66713" y="366713"/>
            <a:ext cx="8491537" cy="62865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2560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720725"/>
          </a:xfrm>
        </p:spPr>
        <p:txBody>
          <a:bodyPr/>
          <a:lstStyle/>
          <a:p>
            <a:pPr eaLnBrk="1" hangingPunct="1"/>
            <a:r>
              <a:rPr lang="ru-RU" sz="2400" b="1" u="sng" smtClean="0">
                <a:solidFill>
                  <a:srgbClr val="6600FF"/>
                </a:solidFill>
              </a:rPr>
              <a:t>РАССКАЗ ПО СЮЖЕТНОЙ КАРТИНЕ</a:t>
            </a:r>
            <a:r>
              <a:rPr lang="ru-RU" sz="4000" u="sng" smtClean="0">
                <a:solidFill>
                  <a:srgbClr val="6600FF"/>
                </a:solidFill>
              </a:rPr>
              <a:t> 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idx="1"/>
          </p:nvPr>
        </p:nvSpPr>
        <p:spPr>
          <a:xfrm>
            <a:off x="827088" y="836613"/>
            <a:ext cx="7561262" cy="5472112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     Значительные трудности возникают у детей при составлении рассказов по </a:t>
            </a:r>
            <a:r>
              <a:rPr lang="ru-RU" sz="2400" i="1" u="sng" dirty="0" smtClean="0">
                <a:solidFill>
                  <a:schemeClr val="accent4">
                    <a:lumMod val="75000"/>
                  </a:schemeClr>
                </a:solidFill>
              </a:rPr>
              <a:t>сюжетной картине.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i="1" dirty="0" smtClean="0">
                <a:solidFill>
                  <a:schemeClr val="accent4">
                    <a:lumMod val="75000"/>
                  </a:schemeClr>
                </a:solidFill>
              </a:rPr>
              <a:t>Рассказ по сюжетной картине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требует от ребенка 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умения выделить основные действующие лица или объекты картины, 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проследить их взаимосвязь и взаимодействие, 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отметить особенности композиционного фона картины,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 додумать причины возникновения данной ситуации, то есть составить начало рассказа, и последствия ее – то есть конец рассказа.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750" y="333375"/>
            <a:ext cx="8280400" cy="628650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</a:rPr>
              <a:t>На практике “рассказы”, самостоятельно составленные детьми – это, в основном, простое перечисление действующих лиц или объектов картины.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</a:rPr>
              <a:t>Работа по преодолению этих недостатков и формированию навыка рассказывания по картине состоит из 3-х этапов: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rgbClr val="FF0000"/>
                </a:solidFill>
              </a:rPr>
              <a:t>выделение значимых для развития сюжета фрагментов картины;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rgbClr val="FF0000"/>
                </a:solidFill>
              </a:rPr>
              <a:t>определение взаимосвязи между ними;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rgbClr val="FF0000"/>
                </a:solidFill>
              </a:rPr>
              <a:t>объединение фрагментов в единый сюжет.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2" descr="978-5-86775-139-5-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285750"/>
            <a:ext cx="8286750" cy="6357938"/>
          </a:xfrm>
          <a:prstGeom prst="rect">
            <a:avLst/>
          </a:prstGeom>
          <a:noFill/>
          <a:ln w="9525">
            <a:solidFill>
              <a:srgbClr val="FF6699"/>
            </a:solidFill>
            <a:miter lim="800000"/>
            <a:headEnd/>
            <a:tailEnd/>
          </a:ln>
        </p:spPr>
      </p:pic>
      <p:sp>
        <p:nvSpPr>
          <p:cNvPr id="5" name="Табличка 4"/>
          <p:cNvSpPr/>
          <p:nvPr/>
        </p:nvSpPr>
        <p:spPr>
          <a:xfrm>
            <a:off x="500063" y="2643188"/>
            <a:ext cx="2428875" cy="3357562"/>
          </a:xfrm>
          <a:prstGeom prst="plaque">
            <a:avLst/>
          </a:prstGeom>
          <a:solidFill>
            <a:srgbClr val="6600FF">
              <a:alpha val="36000"/>
            </a:srgbClr>
          </a:solidFill>
          <a:ln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Табличка 5"/>
          <p:cNvSpPr/>
          <p:nvPr/>
        </p:nvSpPr>
        <p:spPr>
          <a:xfrm>
            <a:off x="6357938" y="2143125"/>
            <a:ext cx="2071687" cy="3357563"/>
          </a:xfrm>
          <a:prstGeom prst="plaque">
            <a:avLst/>
          </a:prstGeom>
          <a:solidFill>
            <a:schemeClr val="accent5">
              <a:lumMod val="50000"/>
              <a:alpha val="36000"/>
            </a:schemeClr>
          </a:solidFill>
          <a:ln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786063" y="1285875"/>
            <a:ext cx="3714750" cy="3357563"/>
          </a:xfrm>
          <a:prstGeom prst="round2Diag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285750" y="428625"/>
            <a:ext cx="8072438" cy="1428750"/>
          </a:xfrm>
          <a:prstGeom prst="round2SameRect">
            <a:avLst/>
          </a:prstGeom>
          <a:solidFill>
            <a:srgbClr val="FFFF00">
              <a:alpha val="4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0"/>
            <a:ext cx="8568952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Составление сюжетного рассказа с помощью приема фрагментарного рассказывания- контрастной рамки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0.liveinternet.ru/images/attach/c/0/36/18/36018221_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85750"/>
            <a:ext cx="857250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68300" y="285750"/>
          <a:ext cx="8420668" cy="3109835"/>
        </p:xfrm>
        <a:graphic>
          <a:graphicData uri="http://schemas.openxmlformats.org/drawingml/2006/table">
            <a:tbl>
              <a:tblPr/>
              <a:tblGrid>
                <a:gridCol w="8420668"/>
              </a:tblGrid>
              <a:tr h="31098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00FF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04900" y="3357563"/>
          <a:ext cx="7724632" cy="1924122"/>
        </p:xfrm>
        <a:graphic>
          <a:graphicData uri="http://schemas.openxmlformats.org/drawingml/2006/table">
            <a:tbl>
              <a:tblPr/>
              <a:tblGrid>
                <a:gridCol w="7724632"/>
              </a:tblGrid>
              <a:tr h="19241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60000"/>
                        <a:lumOff val="40000"/>
                        <a:alpha val="62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3" y="5357813"/>
          <a:ext cx="8529851" cy="1143008"/>
        </p:xfrm>
        <a:graphic>
          <a:graphicData uri="http://schemas.openxmlformats.org/drawingml/2006/table">
            <a:tbl>
              <a:tblPr/>
              <a:tblGrid>
                <a:gridCol w="8529851"/>
              </a:tblGrid>
              <a:tr h="11430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0000">
                        <a:alpha val="29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8693" name="Прямоугольник 7"/>
          <p:cNvSpPr>
            <a:spLocks noChangeArrowheads="1"/>
          </p:cNvSpPr>
          <p:nvPr/>
        </p:nvSpPr>
        <p:spPr bwMode="auto">
          <a:xfrm>
            <a:off x="1643063" y="0"/>
            <a:ext cx="6429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Левитан, Исаак Ильич - Вечер на Волге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500" y="1000125"/>
            <a:ext cx="7858125" cy="557212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29699" name="Рисунок 2" descr="551399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1357313"/>
            <a:ext cx="7143750" cy="495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25" y="1285875"/>
            <a:ext cx="3214688" cy="4929188"/>
          </a:xfrm>
          <a:prstGeom prst="rect">
            <a:avLst/>
          </a:prstGeom>
          <a:blipFill dpi="0" rotWithShape="1">
            <a:blip r:embed="rId3" cstate="email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5" y="3357563"/>
            <a:ext cx="3357563" cy="2928937"/>
          </a:xfrm>
          <a:prstGeom prst="rect">
            <a:avLst/>
          </a:prstGeom>
          <a:blipFill dpi="0" rotWithShape="1">
            <a:blip r:embed="rId4" cstate="email"/>
            <a:srcRect/>
            <a:tile tx="0" ty="0" sx="100000" sy="100000" flip="none" algn="tl"/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643313" y="1285875"/>
            <a:ext cx="4214812" cy="1214438"/>
          </a:xfrm>
          <a:prstGeom prst="ellipse">
            <a:avLst/>
          </a:prstGeom>
          <a:blipFill dpi="0" rotWithShape="1">
            <a:blip r:embed="rId5" cstate="email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703" name="TextBox 6"/>
          <p:cNvSpPr txBox="1">
            <a:spLocks noChangeArrowheads="1"/>
          </p:cNvSpPr>
          <p:nvPr/>
        </p:nvSpPr>
        <p:spPr bwMode="auto">
          <a:xfrm>
            <a:off x="500063" y="0"/>
            <a:ext cx="8215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«</a:t>
            </a:r>
            <a:r>
              <a:rPr lang="ru-RU" b="1">
                <a:latin typeface="Calibri" pitchFamily="34" charset="0"/>
              </a:rPr>
              <a:t>Золотая</a:t>
            </a:r>
            <a:r>
              <a:rPr lang="ru-RU">
                <a:latin typeface="Calibri" pitchFamily="34" charset="0"/>
              </a:rPr>
              <a:t> </a:t>
            </a:r>
            <a:r>
              <a:rPr lang="ru-RU" b="1">
                <a:latin typeface="Calibri" pitchFamily="34" charset="0"/>
              </a:rPr>
              <a:t>осень</a:t>
            </a:r>
            <a:r>
              <a:rPr lang="ru-RU">
                <a:latin typeface="Calibri" pitchFamily="34" charset="0"/>
              </a:rPr>
              <a:t>» — картина русского художника Исаака </a:t>
            </a:r>
            <a:r>
              <a:rPr lang="ru-RU" b="1">
                <a:latin typeface="Calibri" pitchFamily="34" charset="0"/>
              </a:rPr>
              <a:t>Левитана</a:t>
            </a:r>
            <a:r>
              <a:rPr lang="ru-RU">
                <a:latin typeface="Calibri" pitchFamily="34" charset="0"/>
              </a:rPr>
              <a:t> (1860—1900</a:t>
            </a:r>
            <a:r>
              <a:rPr lang="en-US">
                <a:latin typeface="Calibri" pitchFamily="34" charset="0"/>
              </a:rPr>
              <a:t> </a:t>
            </a:r>
            <a:r>
              <a:rPr lang="ru-RU">
                <a:latin typeface="Calibri" pitchFamily="34" charset="0"/>
              </a:rPr>
              <a:t>г)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88" y="285750"/>
            <a:ext cx="8501062" cy="6357938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706437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u="sng" dirty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ТВОРЧЕСКИЙ РАССКАЗ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Последовательность работы</a:t>
            </a:r>
            <a:r>
              <a:rPr lang="ru-RU" sz="2800" dirty="0">
                <a:solidFill>
                  <a:srgbClr val="6600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547664" y="1772816"/>
          <a:ext cx="60960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23900" y="652463"/>
            <a:ext cx="7858125" cy="585787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7030A0"/>
                </a:solidFill>
              </a:rPr>
              <a:t>Мнемотехника-это система методов и приёмов, обеспечивающих успешное освоение детьми знаний об особенностях объектов природы, об окружающем мире, эффективное запоминание рассказа, сохранение и воспроизведение информации, и конечно, развитие речи.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75" y="285750"/>
            <a:ext cx="7858125" cy="6357938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6600FF"/>
                </a:solidFill>
              </a:rPr>
              <a:t>Наглядное моделирование</a:t>
            </a:r>
            <a:r>
              <a:rPr lang="ru-RU" sz="3200" u="sng" dirty="0">
                <a:solidFill>
                  <a:srgbClr val="6600FF"/>
                </a:solidFill>
              </a:rPr>
              <a:t>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6600FF"/>
                </a:solidFill>
              </a:rPr>
              <a:t>это воспроизведение существенных свойств изучаемого объекта, создание его заместителя и работа с ним. </a:t>
            </a:r>
            <a:r>
              <a:rPr lang="ru-RU" sz="3200" b="1" u="sng" dirty="0">
                <a:solidFill>
                  <a:srgbClr val="6600FF"/>
                </a:solidFill>
              </a:rPr>
              <a:t>Мнемотехника</a:t>
            </a:r>
            <a:r>
              <a:rPr lang="ru-RU" sz="3200" b="1" dirty="0">
                <a:solidFill>
                  <a:srgbClr val="6600FF"/>
                </a:solidFill>
              </a:rPr>
              <a:t> </a:t>
            </a:r>
            <a:r>
              <a:rPr lang="ru-RU" sz="3200" dirty="0">
                <a:solidFill>
                  <a:srgbClr val="6600FF"/>
                </a:solidFill>
              </a:rPr>
              <a:t>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6600FF"/>
                </a:solidFill>
              </a:rPr>
              <a:t>это система методов и приёмов, обеспечивающих эффективное запоминание, сохранение и воспроизведение информации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6600FF"/>
                </a:solidFill>
              </a:rPr>
              <a:t>Мнемотаблица </a:t>
            </a:r>
            <a:r>
              <a:rPr lang="ru-RU" sz="3200" dirty="0">
                <a:solidFill>
                  <a:srgbClr val="6600FF"/>
                </a:solidFill>
              </a:rPr>
              <a:t>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6600FF"/>
                </a:solidFill>
              </a:rPr>
              <a:t>это схема, в которую заложена определённая информация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57188" y="285750"/>
            <a:ext cx="8501062" cy="6357938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332656"/>
            <a:ext cx="7992887" cy="82791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Использованная   литература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Т.Полянская «Использование метода мнемотехники в обучении рассказыванию детей дошкольного возраста»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 Т.В.Большева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«Учимся по сказке. Развитие мышления дошкольников с помощью мнемотехники»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Белоусова Л.Е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«Веселые встречи. Конспекты занятий по развитию речи с использованием элементов мнемотехники».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Журнал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«Детский сад. Все для воспитателя»2012 г.</a:t>
            </a:r>
            <a:r>
              <a:rPr lang="ru-RU" sz="2000" b="1" dirty="0"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571500" y="500063"/>
            <a:ext cx="7858125" cy="585787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8437" y="2967335"/>
            <a:ext cx="184730" cy="25853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5" y="500043"/>
            <a:ext cx="735811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Особенности речевого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развития дошкольников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42938" y="1857375"/>
            <a:ext cx="3357562" cy="1857375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Высказывания короткие</a:t>
            </a:r>
          </a:p>
        </p:txBody>
      </p:sp>
      <p:sp>
        <p:nvSpPr>
          <p:cNvPr id="10" name="Облако 9"/>
          <p:cNvSpPr/>
          <p:nvPr/>
        </p:nvSpPr>
        <p:spPr>
          <a:xfrm>
            <a:off x="4071938" y="1643063"/>
            <a:ext cx="4214812" cy="192881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Отличаются </a:t>
            </a:r>
            <a:r>
              <a:rPr lang="ru-RU" sz="2400" dirty="0" err="1"/>
              <a:t>непоследо</a:t>
            </a:r>
            <a:r>
              <a:rPr lang="ru-RU" sz="2400" dirty="0"/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/>
              <a:t>вательностью</a:t>
            </a:r>
            <a:endParaRPr lang="ru-RU" sz="2400" dirty="0"/>
          </a:p>
        </p:txBody>
      </p:sp>
      <p:sp>
        <p:nvSpPr>
          <p:cNvPr id="11" name="Облако 10"/>
          <p:cNvSpPr/>
          <p:nvPr/>
        </p:nvSpPr>
        <p:spPr>
          <a:xfrm>
            <a:off x="642938" y="3857625"/>
            <a:ext cx="3857625" cy="2143125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Состоят из фрагментов, логически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не связанных между собой</a:t>
            </a:r>
          </a:p>
        </p:txBody>
      </p:sp>
      <p:sp>
        <p:nvSpPr>
          <p:cNvPr id="12" name="Облако 11"/>
          <p:cNvSpPr/>
          <p:nvPr/>
        </p:nvSpPr>
        <p:spPr>
          <a:xfrm>
            <a:off x="4714875" y="3714750"/>
            <a:ext cx="3429000" cy="2214563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Содержат низкий уровень </a:t>
            </a:r>
            <a:r>
              <a:rPr lang="ru-RU" sz="2400" dirty="0" err="1"/>
              <a:t>информатив</a:t>
            </a:r>
            <a:r>
              <a:rPr lang="ru-RU" sz="2400" dirty="0"/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/>
              <a:t>ности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>
                <a:solidFill>
                  <a:srgbClr val="0070C0"/>
                </a:solidFill>
              </a:rPr>
              <a:t>Модели, мнемотаблицы - схемы служат дидактическим материалом в работе по развитию связной речи детей</a:t>
            </a:r>
          </a:p>
        </p:txBody>
      </p:sp>
      <p:sp>
        <p:nvSpPr>
          <p:cNvPr id="13315" name="AutoShape 5"/>
          <p:cNvSpPr>
            <a:spLocks noChangeArrowheads="1"/>
          </p:cNvSpPr>
          <p:nvPr/>
        </p:nvSpPr>
        <p:spPr bwMode="auto">
          <a:xfrm>
            <a:off x="3286125" y="1571625"/>
            <a:ext cx="2714625" cy="200025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Прием наглядного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моделирования,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мнемотаблицы-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схемы</a:t>
            </a:r>
          </a:p>
        </p:txBody>
      </p:sp>
      <p:sp>
        <p:nvSpPr>
          <p:cNvPr id="13316" name="AutoShape 15"/>
          <p:cNvSpPr>
            <a:spLocks noChangeArrowheads="1"/>
          </p:cNvSpPr>
          <p:nvPr/>
        </p:nvSpPr>
        <p:spPr bwMode="auto">
          <a:xfrm>
            <a:off x="714375" y="4643438"/>
            <a:ext cx="2016125" cy="163353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Пересказ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художественной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 литературы</a:t>
            </a:r>
          </a:p>
        </p:txBody>
      </p:sp>
      <p:sp>
        <p:nvSpPr>
          <p:cNvPr id="13317" name="AutoShape 17"/>
          <p:cNvSpPr>
            <a:spLocks noChangeArrowheads="1"/>
          </p:cNvSpPr>
          <p:nvPr/>
        </p:nvSpPr>
        <p:spPr bwMode="auto">
          <a:xfrm>
            <a:off x="6786563" y="4500563"/>
            <a:ext cx="1944687" cy="163353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Заучивание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стихов</a:t>
            </a:r>
          </a:p>
        </p:txBody>
      </p:sp>
      <p:sp>
        <p:nvSpPr>
          <p:cNvPr id="13318" name="AutoShape 19"/>
          <p:cNvSpPr>
            <a:spLocks noChangeArrowheads="1"/>
          </p:cNvSpPr>
          <p:nvPr/>
        </p:nvSpPr>
        <p:spPr bwMode="auto">
          <a:xfrm>
            <a:off x="428625" y="1571625"/>
            <a:ext cx="2159000" cy="2643188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Дидактические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игры</a:t>
            </a:r>
          </a:p>
        </p:txBody>
      </p:sp>
      <p:sp>
        <p:nvSpPr>
          <p:cNvPr id="13319" name="AutoShape 20"/>
          <p:cNvSpPr>
            <a:spLocks noChangeArrowheads="1"/>
          </p:cNvSpPr>
          <p:nvPr/>
        </p:nvSpPr>
        <p:spPr bwMode="auto">
          <a:xfrm>
            <a:off x="6357938" y="1643063"/>
            <a:ext cx="2500312" cy="264318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Обучение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составлению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рассказов</a:t>
            </a:r>
            <a:r>
              <a:rPr lang="ru-RU" sz="2000" u="sng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(составление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рассказов по картинам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и серии картин,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описательный,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творческий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рассказ)</a:t>
            </a:r>
          </a:p>
        </p:txBody>
      </p:sp>
      <p:sp>
        <p:nvSpPr>
          <p:cNvPr id="13320" name="AutoShape 21"/>
          <p:cNvSpPr>
            <a:spLocks noChangeArrowheads="1"/>
          </p:cNvSpPr>
          <p:nvPr/>
        </p:nvSpPr>
        <p:spPr bwMode="auto">
          <a:xfrm>
            <a:off x="3786188" y="4714875"/>
            <a:ext cx="2016125" cy="1633538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Отгадывание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и загадывание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/>
              <a:t>загадок</a:t>
            </a:r>
          </a:p>
        </p:txBody>
      </p:sp>
      <p:sp>
        <p:nvSpPr>
          <p:cNvPr id="6153" name="Line 22"/>
          <p:cNvSpPr>
            <a:spLocks noChangeShapeType="1"/>
          </p:cNvSpPr>
          <p:nvPr/>
        </p:nvSpPr>
        <p:spPr bwMode="auto">
          <a:xfrm flipH="1">
            <a:off x="2714625" y="264318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23"/>
          <p:cNvSpPr>
            <a:spLocks noChangeShapeType="1"/>
          </p:cNvSpPr>
          <p:nvPr/>
        </p:nvSpPr>
        <p:spPr bwMode="auto">
          <a:xfrm>
            <a:off x="5857875" y="2500313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24"/>
          <p:cNvSpPr>
            <a:spLocks noChangeShapeType="1"/>
          </p:cNvSpPr>
          <p:nvPr/>
        </p:nvSpPr>
        <p:spPr bwMode="auto">
          <a:xfrm flipH="1">
            <a:off x="2500313" y="3286125"/>
            <a:ext cx="936625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25"/>
          <p:cNvSpPr>
            <a:spLocks noChangeShapeType="1"/>
          </p:cNvSpPr>
          <p:nvPr/>
        </p:nvSpPr>
        <p:spPr bwMode="auto">
          <a:xfrm>
            <a:off x="5715000" y="3357563"/>
            <a:ext cx="86360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26"/>
          <p:cNvSpPr>
            <a:spLocks noChangeShapeType="1"/>
          </p:cNvSpPr>
          <p:nvPr/>
        </p:nvSpPr>
        <p:spPr bwMode="auto">
          <a:xfrm>
            <a:off x="4643438" y="3643313"/>
            <a:ext cx="0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50" y="285750"/>
            <a:ext cx="8429625" cy="6215063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111750" algn="l"/>
              </a:tabLst>
              <a:defRPr/>
            </a:pPr>
            <a:r>
              <a:rPr lang="ru-RU" dirty="0"/>
              <a:t> </a:t>
            </a:r>
            <a:r>
              <a:rPr lang="ru-RU" i="1" dirty="0"/>
              <a:t>В ходе использования приема наглядного моделирования дети знакомятся с графическим способом предоставления информации - моделью. В качестве условных заместителей (элементов модели) могут выступать символы разнообразного характера: </a:t>
            </a:r>
          </a:p>
        </p:txBody>
      </p:sp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75"/>
            <a:ext cx="8229600" cy="6429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u="sng" dirty="0" smtClean="0">
                <a:solidFill>
                  <a:srgbClr val="7030A0"/>
                </a:solidFill>
              </a:rPr>
              <a:t>Элементы схем, моделей </a:t>
            </a:r>
          </a:p>
        </p:txBody>
      </p:sp>
      <p:sp>
        <p:nvSpPr>
          <p:cNvPr id="7172" name="Rectangle 5"/>
          <p:cNvSpPr>
            <a:spLocks noGrp="1" noChangeArrowheads="1"/>
          </p:cNvSpPr>
          <p:nvPr>
            <p:ph idx="1"/>
          </p:nvPr>
        </p:nvSpPr>
        <p:spPr>
          <a:xfrm>
            <a:off x="468313" y="785813"/>
            <a:ext cx="8229600" cy="58578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i="1" u="sng" smtClean="0">
                <a:solidFill>
                  <a:srgbClr val="6600FF"/>
                </a:solidFill>
              </a:rPr>
              <a:t>- </a:t>
            </a:r>
            <a:r>
              <a:rPr lang="ru-RU" u="sng" smtClean="0">
                <a:solidFill>
                  <a:srgbClr val="7030A0"/>
                </a:solidFill>
              </a:rPr>
              <a:t>предметные картинки </a:t>
            </a:r>
          </a:p>
          <a:p>
            <a:pPr algn="ctr" eaLnBrk="1" hangingPunct="1">
              <a:buFont typeface="Arial" charset="0"/>
              <a:buNone/>
            </a:pPr>
            <a:endParaRPr lang="ru-RU" smtClean="0">
              <a:solidFill>
                <a:srgbClr val="7030A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u="sng" smtClean="0">
                <a:solidFill>
                  <a:srgbClr val="7030A0"/>
                </a:solidFill>
              </a:rPr>
              <a:t>- силуэтные изображения</a:t>
            </a:r>
            <a:r>
              <a:rPr lang="ru-RU" smtClean="0">
                <a:solidFill>
                  <a:srgbClr val="7030A0"/>
                </a:solidFill>
              </a:rPr>
              <a:t> </a:t>
            </a:r>
          </a:p>
          <a:p>
            <a:pPr eaLnBrk="1" hangingPunct="1">
              <a:buFont typeface="Arial" charset="0"/>
              <a:buNone/>
            </a:pPr>
            <a:r>
              <a:rPr lang="ru-RU" u="sng" smtClean="0">
                <a:solidFill>
                  <a:srgbClr val="7030A0"/>
                </a:solidFill>
              </a:rPr>
              <a:t>- геометрические фигуры </a:t>
            </a:r>
          </a:p>
          <a:p>
            <a:pPr eaLnBrk="1" hangingPunct="1">
              <a:buFont typeface="Arial" charset="0"/>
              <a:buNone/>
            </a:pPr>
            <a:r>
              <a:rPr lang="ru-RU" u="sng" smtClean="0">
                <a:solidFill>
                  <a:srgbClr val="7030A0"/>
                </a:solidFill>
              </a:rPr>
              <a:t>- планы и условные</a:t>
            </a:r>
          </a:p>
          <a:p>
            <a:pPr eaLnBrk="1" hangingPunct="1">
              <a:buFont typeface="Arial" charset="0"/>
              <a:buNone/>
            </a:pPr>
            <a:r>
              <a:rPr lang="ru-RU" u="sng" smtClean="0">
                <a:solidFill>
                  <a:srgbClr val="7030A0"/>
                </a:solidFill>
              </a:rPr>
              <a:t>обозначения</a:t>
            </a:r>
          </a:p>
          <a:p>
            <a:pPr eaLnBrk="1" hangingPunct="1">
              <a:buFontTx/>
              <a:buChar char="-"/>
            </a:pPr>
            <a:r>
              <a:rPr lang="ru-RU" u="sng" smtClean="0">
                <a:solidFill>
                  <a:srgbClr val="7030A0"/>
                </a:solidFill>
              </a:rPr>
              <a:t>контрастная рамка – приём </a:t>
            </a:r>
          </a:p>
          <a:p>
            <a:pPr eaLnBrk="1" hangingPunct="1">
              <a:buFont typeface="Arial" charset="0"/>
              <a:buNone/>
            </a:pPr>
            <a:r>
              <a:rPr lang="ru-RU" u="sng" smtClean="0">
                <a:solidFill>
                  <a:srgbClr val="7030A0"/>
                </a:solidFill>
              </a:rPr>
              <a:t> фрагментарного</a:t>
            </a:r>
          </a:p>
          <a:p>
            <a:pPr eaLnBrk="1" hangingPunct="1">
              <a:buFont typeface="Arial" charset="0"/>
              <a:buNone/>
            </a:pPr>
            <a:r>
              <a:rPr lang="ru-RU" u="sng" smtClean="0">
                <a:solidFill>
                  <a:srgbClr val="7030A0"/>
                </a:solidFill>
              </a:rPr>
              <a:t> рассказывания  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7173" name="Рисунок 8" descr="imgh59094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5" y="857250"/>
            <a:ext cx="3357563" cy="785813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0" name="myphoto" descr="http://cs263.vkontakte.ru/u19105383/71449324/x_8f611e1d.jpg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>
          <a:xfrm rot="5400000">
            <a:off x="6572266" y="928675"/>
            <a:ext cx="857252" cy="2571768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5" name="Picture 6" descr="img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38" y="2786063"/>
            <a:ext cx="3214687" cy="78581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12" name="Рисунок 11" descr="мнемотаблица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0" y="3643313"/>
            <a:ext cx="2714625" cy="714375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7177" name="Picture 5" descr="img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58000" y="4500563"/>
            <a:ext cx="1500188" cy="1433512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313" y="285750"/>
            <a:ext cx="8643937" cy="6215063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111750" algn="l"/>
              </a:tabLst>
              <a:defRPr/>
            </a:pPr>
            <a:r>
              <a:rPr lang="ru-RU" dirty="0"/>
              <a:t>В качестве модели связного высказывания может быть представлена </a:t>
            </a:r>
            <a:r>
              <a:rPr lang="ru-RU" i="1" dirty="0"/>
              <a:t>полоска разноцветных кругов</a:t>
            </a:r>
            <a:r>
              <a:rPr lang="ru-RU" dirty="0"/>
              <a:t> – пособие “</a:t>
            </a:r>
            <a:r>
              <a:rPr lang="ru-RU" dirty="0" err="1"/>
              <a:t>Логико-малыш</a:t>
            </a:r>
            <a:r>
              <a:rPr lang="ru-RU" dirty="0"/>
              <a:t> </a:t>
            </a:r>
            <a:endParaRPr lang="ru-RU" i="1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71500"/>
            <a:ext cx="8229600" cy="5554663"/>
          </a:xfrm>
        </p:spPr>
        <p:txBody>
          <a:bodyPr rtlCol="0">
            <a:norm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i="1" dirty="0" smtClean="0"/>
              <a:t>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В качестве символов-заместителей на начальном этапе работы используются геометрические фигуры, своей формой и цветом напоминающие замещаемый предмет</a:t>
            </a:r>
            <a:r>
              <a:rPr lang="ru-RU" sz="2400" dirty="0" smtClean="0"/>
              <a:t>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/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На последующих этапах дети выбирают заместители, без учета внешних признаков  объекта, ориентированных на качественные характеристики (злой,  добрый, трусливый и т. п.).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sz="2400" dirty="0" smtClean="0"/>
          </a:p>
        </p:txBody>
      </p:sp>
      <p:sp>
        <p:nvSpPr>
          <p:cNvPr id="6" name="Блок-схема: извлечение 5"/>
          <p:cNvSpPr/>
          <p:nvPr/>
        </p:nvSpPr>
        <p:spPr>
          <a:xfrm>
            <a:off x="1000125" y="1643063"/>
            <a:ext cx="1143000" cy="114300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197" name="Рисунок 6" descr="1325103599_295275732_1--140--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00188"/>
            <a:ext cx="10001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7" descr="preview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1785938"/>
            <a:ext cx="11430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4143375" y="1928813"/>
            <a:ext cx="785813" cy="785812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50" y="4643438"/>
            <a:ext cx="1143000" cy="92868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29125" y="4643438"/>
            <a:ext cx="1143000" cy="928687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202" name="Рисунок 14" descr="0_707e9_60b6b02d_XL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5963" y="4005263"/>
            <a:ext cx="15224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Рисунок 16" descr="0_515c8_991af0df_L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24075" y="4076700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57188" y="142875"/>
            <a:ext cx="8501062" cy="6572250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142852"/>
            <a:ext cx="850112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Дидактические игры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796" t="13793" r="299" b="20690"/>
          <a:stretch>
            <a:fillRect/>
          </a:stretch>
        </p:blipFill>
        <p:spPr bwMode="auto">
          <a:xfrm>
            <a:off x="642910" y="2143116"/>
            <a:ext cx="778674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714375" y="1000125"/>
            <a:ext cx="7000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Дидактическая игра «Волшебные карточки» ( Венгер Л.А.) средний возраст</a:t>
            </a:r>
          </a:p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Цель: </a:t>
            </a:r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назвать на «волшебных карточках» игрушки, развивать воображение, мышление.</a:t>
            </a:r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000125" y="3571875"/>
            <a:ext cx="7000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Дидактическая игра «Что это такое?»</a:t>
            </a:r>
          </a:p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 средний возраст</a:t>
            </a:r>
          </a:p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Цель: </a:t>
            </a:r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определять  и называть предмет при помощи цветовой модели,  развивать воображение, мышление.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642938" y="5143500"/>
            <a:ext cx="857250" cy="500063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1785938" y="5072063"/>
            <a:ext cx="857250" cy="50006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3000375" y="5072063"/>
            <a:ext cx="857250" cy="500062"/>
          </a:xfrm>
          <a:prstGeom prst="clou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4286250" y="5000625"/>
            <a:ext cx="857250" cy="500063"/>
          </a:xfrm>
          <a:prstGeom prst="cloud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5643563" y="5000625"/>
            <a:ext cx="857250" cy="500063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6929438" y="5000625"/>
            <a:ext cx="857250" cy="500063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71500" y="4887913"/>
          <a:ext cx="7215238" cy="947057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7215238"/>
              </a:tblGrid>
              <a:tr h="9470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611313" y="4919663"/>
          <a:ext cx="1230085" cy="914400"/>
        </p:xfrm>
        <a:graphic>
          <a:graphicData uri="http://schemas.openxmlformats.org/drawingml/2006/table">
            <a:tbl>
              <a:tblPr/>
              <a:tblGrid>
                <a:gridCol w="1230085"/>
              </a:tblGrid>
              <a:tr h="914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884488" y="4941888"/>
          <a:ext cx="1164772" cy="881743"/>
        </p:xfrm>
        <a:graphic>
          <a:graphicData uri="http://schemas.openxmlformats.org/drawingml/2006/table">
            <a:tbl>
              <a:tblPr/>
              <a:tblGrid>
                <a:gridCol w="1164772"/>
              </a:tblGrid>
              <a:tr h="8817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114800" y="4941888"/>
          <a:ext cx="1219200" cy="881743"/>
        </p:xfrm>
        <a:graphic>
          <a:graphicData uri="http://schemas.openxmlformats.org/drawingml/2006/table">
            <a:tbl>
              <a:tblPr/>
              <a:tblGrid>
                <a:gridCol w="1219200"/>
              </a:tblGrid>
              <a:tr h="8817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357813" y="4929188"/>
          <a:ext cx="1240972" cy="928694"/>
        </p:xfrm>
        <a:graphic>
          <a:graphicData uri="http://schemas.openxmlformats.org/drawingml/2006/table">
            <a:tbl>
              <a:tblPr/>
              <a:tblGrid>
                <a:gridCol w="1240972"/>
              </a:tblGrid>
              <a:tr h="9286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28625" y="142875"/>
            <a:ext cx="8501063" cy="6429375"/>
          </a:xfrm>
          <a:prstGeom prst="round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3" name="TextBox 1"/>
          <p:cNvSpPr txBox="1">
            <a:spLocks noChangeArrowheads="1"/>
          </p:cNvSpPr>
          <p:nvPr/>
        </p:nvSpPr>
        <p:spPr bwMode="auto">
          <a:xfrm>
            <a:off x="714375" y="142875"/>
            <a:ext cx="70008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u="sng">
                <a:solidFill>
                  <a:srgbClr val="3840E4"/>
                </a:solidFill>
                <a:latin typeface="Calibri" pitchFamily="34" charset="0"/>
              </a:rPr>
              <a:t>Дидактическая игра «Закончи предложение»</a:t>
            </a:r>
          </a:p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Цель: </a:t>
            </a:r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подбирать по смыслу предмет- модель, развивать мышление, воображение.</a:t>
            </a:r>
          </a:p>
          <a:p>
            <a:pPr algn="ctr"/>
            <a:endParaRPr lang="ru-RU" sz="2000">
              <a:solidFill>
                <a:srgbClr val="3840E4"/>
              </a:solidFill>
              <a:latin typeface="Calibri" pitchFamily="34" charset="0"/>
            </a:endParaRPr>
          </a:p>
        </p:txBody>
      </p:sp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357188" y="1143000"/>
            <a:ext cx="8001000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Днем светит …..</a:t>
            </a:r>
          </a:p>
          <a:p>
            <a:pPr algn="ctr"/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Ночью светит…..</a:t>
            </a:r>
          </a:p>
          <a:p>
            <a:pPr algn="ctr"/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В лесу много</a:t>
            </a:r>
            <a:r>
              <a:rPr lang="ru-RU" sz="2800">
                <a:solidFill>
                  <a:srgbClr val="3840E4"/>
                </a:solidFill>
                <a:latin typeface="Calibri" pitchFamily="34" charset="0"/>
              </a:rPr>
              <a:t>…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63" y="1143000"/>
            <a:ext cx="571500" cy="428625"/>
          </a:xfrm>
          <a:prstGeom prst="sun">
            <a:avLst/>
          </a:prstGeom>
          <a:solidFill>
            <a:srgbClr val="FF66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786438" y="1571625"/>
            <a:ext cx="357187" cy="285750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Молния 10"/>
          <p:cNvSpPr/>
          <p:nvPr/>
        </p:nvSpPr>
        <p:spPr>
          <a:xfrm>
            <a:off x="5643563" y="2000250"/>
            <a:ext cx="571500" cy="285750"/>
          </a:xfrm>
          <a:prstGeom prst="lightningBol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1143" t="11673" b="9532"/>
          <a:stretch>
            <a:fillRect/>
          </a:stretch>
        </p:blipFill>
        <p:spPr bwMode="auto">
          <a:xfrm>
            <a:off x="857224" y="4143380"/>
            <a:ext cx="7643866" cy="1845206"/>
          </a:xfrm>
          <a:prstGeom prst="rect">
            <a:avLst/>
          </a:prstGeom>
          <a:noFill/>
          <a:ln w="28575">
            <a:solidFill>
              <a:srgbClr val="6600FF"/>
            </a:solidFill>
            <a:miter lim="800000"/>
            <a:headEnd/>
            <a:tailEnd/>
          </a:ln>
          <a:effectLst/>
        </p:spPr>
      </p:pic>
      <p:sp>
        <p:nvSpPr>
          <p:cNvPr id="10249" name="Прямоугольник 12"/>
          <p:cNvSpPr>
            <a:spLocks noChangeArrowheads="1"/>
          </p:cNvSpPr>
          <p:nvPr/>
        </p:nvSpPr>
        <p:spPr bwMode="auto">
          <a:xfrm>
            <a:off x="928688" y="2205038"/>
            <a:ext cx="7572375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Дидактическая игра «Кто  спрятался?»</a:t>
            </a:r>
          </a:p>
          <a:p>
            <a:pPr algn="ctr"/>
            <a:r>
              <a:rPr lang="ru-RU" sz="2000" u="sng">
                <a:solidFill>
                  <a:srgbClr val="3840E4"/>
                </a:solidFill>
                <a:latin typeface="Calibri" pitchFamily="34" charset="0"/>
              </a:rPr>
              <a:t>Цель: </a:t>
            </a:r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подбирать по смыслу  мнемотехническую дорожку, используя предметно- схематические и цветовые модели,  развивать мышление, воображение.</a:t>
            </a:r>
          </a:p>
          <a:p>
            <a:pPr algn="ctr"/>
            <a:r>
              <a:rPr lang="ru-RU" sz="2000">
                <a:solidFill>
                  <a:srgbClr val="3840E4"/>
                </a:solidFill>
                <a:latin typeface="Calibri" pitchFamily="34" charset="0"/>
              </a:rPr>
              <a:t>Вопросы: где спрятался кот, петух, лиса.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960</Words>
  <Application>Microsoft Office PowerPoint</Application>
  <PresentationFormat>Экран (4:3)</PresentationFormat>
  <Paragraphs>222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Модели, мнемотаблицы - схемы служат дидактическим материалом в работе по развитию связной речи детей</vt:lpstr>
      <vt:lpstr>Элементы схем, моделей </vt:lpstr>
      <vt:lpstr>Слайд 7</vt:lpstr>
      <vt:lpstr>Слайд 8</vt:lpstr>
      <vt:lpstr>Слайд 9</vt:lpstr>
      <vt:lpstr>ПЕРЕСКАЗ  ХУДОЖЕСТВЕННОЙ  ЛИТЕРАТУРЫ Этапы работы ( младший, средний возраст) </vt:lpstr>
      <vt:lpstr>Слайд 11</vt:lpstr>
      <vt:lpstr>Слайд 12</vt:lpstr>
      <vt:lpstr>Слайд 13</vt:lpstr>
      <vt:lpstr>Слайд 14</vt:lpstr>
      <vt:lpstr>Слайд 15</vt:lpstr>
      <vt:lpstr> Этапы работы (старший возраст) </vt:lpstr>
      <vt:lpstr>Слайд 17</vt:lpstr>
      <vt:lpstr>Слайд 18</vt:lpstr>
      <vt:lpstr>Слайд 19</vt:lpstr>
      <vt:lpstr>ОПИСАНИЕ ПРЕДМЕТОВ</vt:lpstr>
      <vt:lpstr>Слайд 21</vt:lpstr>
      <vt:lpstr>Слайд 22</vt:lpstr>
      <vt:lpstr>Слайд 23</vt:lpstr>
      <vt:lpstr>РАССКАЗ ПО СЮЖЕТНОЙ КАРТИНЕ 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Home</cp:lastModifiedBy>
  <cp:revision>29</cp:revision>
  <dcterms:created xsi:type="dcterms:W3CDTF">2012-12-11T13:49:00Z</dcterms:created>
  <dcterms:modified xsi:type="dcterms:W3CDTF">2019-05-14T13:28:16Z</dcterms:modified>
</cp:coreProperties>
</file>