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2" r:id="rId3"/>
    <p:sldId id="316" r:id="rId4"/>
    <p:sldId id="315" r:id="rId5"/>
    <p:sldId id="293" r:id="rId6"/>
    <p:sldId id="307" r:id="rId7"/>
    <p:sldId id="294" r:id="rId8"/>
    <p:sldId id="314" r:id="rId9"/>
    <p:sldId id="308" r:id="rId10"/>
    <p:sldId id="310" r:id="rId11"/>
    <p:sldId id="311" r:id="rId12"/>
    <p:sldId id="312" r:id="rId13"/>
    <p:sldId id="313" r:id="rId14"/>
    <p:sldId id="303" r:id="rId15"/>
    <p:sldId id="30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C19E9-41FB-4CC8-A33C-0E62EFAD34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E89E7-5DCF-4FC3-A85D-3C36C82BB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7756E-57A6-4AD9-A90B-2AF7D4E2CA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4AFF9-90EC-4B0E-8329-6961C4FF74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1E93C-6180-4A7A-927B-A3FADBF252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065B9-068C-44AD-8CD5-624390C807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299CB-4FDE-4010-BE2F-DDBDC75B58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D549A-5FA4-40CC-90D5-BEC919C120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56CFB-31EB-4C36-BECE-1C37A58243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9F9CA-CCC7-406A-AD32-F9D80015DD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5E616-7243-4D84-B72D-275202D9CF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9EAB10-5756-4F63-815E-6A624A55D76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ap/drugoe/library/nash-lyubimyi-pisatel-mongush-kenin-lopsan" TargetMode="External"/><Relationship Id="rId2" Type="http://schemas.openxmlformats.org/officeDocument/2006/relationships/hyperlink" Target="http://yandex.ru/cooly-kara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общеобразовательное учреждение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Тээлинская средняя общеобразовательная школа 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имени В.Б.Кара-Сала.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hangingPunct="0"/>
            <a:endParaRPr lang="ru-RU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hangingPunct="0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Научно- практическая конференция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«ШАГ В БУДУЩЕЕ»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348880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Употребление музыкальной терминологии в поэзии Серебряного века и тувинской поэзии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342900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Выполнила ученица 11 «б» класса 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Монгуш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i="1" dirty="0" err="1" smtClean="0">
                <a:solidFill>
                  <a:schemeClr val="accent2">
                    <a:lumMod val="75000"/>
                  </a:schemeClr>
                </a:solidFill>
              </a:rPr>
              <a:t>Анай-Хаак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Руководитель учитель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русского языка и литературы 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Хертек Салбак Константиновна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6021288"/>
            <a:ext cx="1587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Тээли – 2014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87216" y="1124744"/>
          <a:ext cx="7056784" cy="5561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75381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Борис Пастернак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Эртине</a:t>
                      </a:r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Ховалыг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Осип </a:t>
                      </a:r>
                      <a:r>
                        <a:rPr lang="ru-RU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Мадельштам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Эртине</a:t>
                      </a:r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Ховалыг</a:t>
                      </a:r>
                      <a:endParaRPr lang="ru-RU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46788">
                <a:tc>
                  <a:txBody>
                    <a:bodyPr/>
                    <a:lstStyle/>
                    <a:p>
                      <a:r>
                        <a:rPr lang="ru-RU" sz="16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Было поздно, когда я вернулся домой.</a:t>
                      </a:r>
                      <a:endParaRPr lang="ru-RU" sz="16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Вот окно и табак, и </a:t>
                      </a:r>
                      <a:r>
                        <a:rPr lang="ru-RU" sz="16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рояль</a:t>
                      </a:r>
                      <a:r>
                        <a:rPr lang="ru-RU" sz="16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Всё в порядке.</a:t>
                      </a:r>
                      <a:r>
                        <a:rPr lang="ru-RU" sz="1600" kern="1200" baseline="30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ru-RU" sz="16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Просто о дожде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Беру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гитару 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 руки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аккорды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те же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 звук как будто капает тот дождь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который слышал я во сне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не ливень.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 пальцах тепло не мгновенное -Сила лежит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фортепьянная</a:t>
                      </a:r>
                      <a:endParaRPr lang="ru-RU" b="1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Где то стучат в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барабаны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кто то палит в облака, …</a:t>
                      </a:r>
                    </a:p>
                    <a:p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Играет на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флейте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незнакомка мечты 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33265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Второе семантическое объединение: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музыкальная терминология, обозначающей названия музыкальных инструментов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124744"/>
          <a:ext cx="1547664" cy="5471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/>
              </a:tblGrid>
              <a:tr h="93610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85000"/>
                              <a:lumOff val="15000"/>
                            </a:schemeClr>
                          </a:solidFill>
                        </a:rPr>
                        <a:t>Александр </a:t>
                      </a:r>
                      <a:r>
                        <a:rPr lang="ru-RU" dirty="0" err="1" smtClean="0">
                          <a:solidFill>
                            <a:schemeClr val="tx2">
                              <a:lumMod val="85000"/>
                              <a:lumOff val="15000"/>
                            </a:schemeClr>
                          </a:solidFill>
                        </a:rPr>
                        <a:t>Даржай</a:t>
                      </a:r>
                      <a:endParaRPr lang="ru-RU" dirty="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35283"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Здесь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иволга нежно свистит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средь ветвей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лимби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[10], уводя от дорог. 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Знакомые голоса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Третье семантическое объединение включает названия  различных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музыкальных, танцевальных, хоровых жанров: этюды, баллады, сонаты, марши, импровизации, прелюдии, экспромты, скрипичное каприччо, хорал, месса, реквием, хор, полька, вальс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1397000"/>
          <a:ext cx="8568952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538357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Борис Пастернак</a:t>
                      </a:r>
                      <a:endParaRPr lang="ru-RU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Эртине</a:t>
                      </a:r>
                      <a:r>
                        <a:rPr lang="ru-RU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ru-RU" b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Ховалыг</a:t>
                      </a:r>
                      <a:endParaRPr lang="ru-RU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endParaRPr lang="ru-RU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229947"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«Вальс чертовщиной», 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«Вальс  со слезой».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Всего у Бориса Пастернака 18 единиц.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Разных чувств желаний ветер</a:t>
                      </a:r>
                      <a:b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кружит сердцем в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хоровод</a:t>
                      </a:r>
                      <a:r>
                        <a:rPr lang="tt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,..</a:t>
                      </a:r>
                    </a:p>
                    <a:p>
                      <a:endParaRPr lang="tt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Неизвестная танцовщица</a:t>
                      </a:r>
                      <a:b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Лунная дева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танцует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в ночи,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 может это сна нет никого,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а в душе лишь осадок неизвестного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па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Танцует в белом хороводе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ветер и снег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Покажу как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пляшут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феи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 снежинок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хоровод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Четвёртое объединение 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человеческий голос и всё то, что с ним связано: песня, пение, певческие голоса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9" y="1397000"/>
          <a:ext cx="8280918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6"/>
                <a:gridCol w="2760306"/>
                <a:gridCol w="276030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Монгуш</a:t>
                      </a:r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Кенин</a:t>
                      </a:r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Лопсан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Осип Мандельштам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Александр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Даржай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Есть ли голос у горы? Есть: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То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араток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 току песнь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</a:p>
                    <a:p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(«А в небе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танцует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золото - / 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Приказывает мне петь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», 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«Тыва 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дылым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Кашпал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хемче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шурай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берген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дидим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кыстың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Өжээн 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килең доюлдурар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түрлүг 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ырын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Запела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мама тихо надо мной —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 там ли, где затеплились стожары?</a:t>
                      </a:r>
                    </a:p>
                    <a:p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Споем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друзья, им 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йорээл</a:t>
                      </a:r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священный.</a:t>
                      </a: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Чооду</a:t>
                      </a:r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Кара-Куске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Эртине</a:t>
                      </a:r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Ховалыг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Александр </a:t>
                      </a:r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Даржай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 вот и ручейки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b="1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запели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…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Пронзительно веет её инструмент </a:t>
                      </a: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'Вернись мой </a:t>
                      </a:r>
                      <a:r>
                        <a:rPr lang="ru-RU" sz="1800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любимый'-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плачет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поёт.</a:t>
                      </a:r>
                      <a:endParaRPr lang="ru-RU" sz="1800" i="1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 радости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звенит,</a:t>
                      </a:r>
                      <a:endParaRPr lang="ru-RU" sz="18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Что зачаровывает нас</a:t>
                      </a:r>
                      <a:endParaRPr lang="ru-RU" sz="18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Ликующий </a:t>
                      </a:r>
                      <a:r>
                        <a:rPr lang="ru-RU" sz="1800" b="1" i="1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сыгыт</a:t>
                      </a:r>
                      <a:r>
                        <a:rPr lang="ru-RU" sz="1800" b="1" i="1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[3].</a:t>
                      </a:r>
                      <a:endParaRPr lang="ru-RU" sz="1800" kern="1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3326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Пятое объединение 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человеческий голос и всё то, что с ним связано: песня, пение, певческие голоса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Вывод.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600201"/>
            <a:ext cx="5626968" cy="3268959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На описание, бесспорно,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наложились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слушательские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впечатления. Вряд ли можно было бы столь гениально предсказать общую эмоцию, дух музыки лишь по «чернышам» отдельных страниц.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r>
              <a:rPr lang="ru-RU" sz="2800" dirty="0" smtClean="0"/>
              <a:t>Пастернак Б. Сбор. соч. в 5 </a:t>
            </a:r>
            <a:r>
              <a:rPr lang="ru-RU" sz="2800" dirty="0" err="1" smtClean="0"/>
              <a:t>т.-М.:Худ.лит</a:t>
            </a:r>
            <a:r>
              <a:rPr lang="ru-RU" sz="2800" dirty="0" smtClean="0"/>
              <a:t>., 1989.</a:t>
            </a:r>
          </a:p>
          <a:p>
            <a:r>
              <a:rPr lang="ru-RU" sz="2800" dirty="0" smtClean="0"/>
              <a:t>Мандельштам О. </a:t>
            </a:r>
            <a:r>
              <a:rPr lang="ru-RU" sz="2800" dirty="0" err="1" smtClean="0"/>
              <a:t>Сбор.соч</a:t>
            </a:r>
            <a:r>
              <a:rPr lang="ru-RU" sz="2800" dirty="0" smtClean="0"/>
              <a:t>.- </a:t>
            </a:r>
            <a:r>
              <a:rPr lang="ru-RU" sz="2800" dirty="0" err="1" smtClean="0"/>
              <a:t>М.:Худ.лит</a:t>
            </a:r>
            <a:r>
              <a:rPr lang="ru-RU" sz="2800" dirty="0" smtClean="0"/>
              <a:t>., 1990.</a:t>
            </a:r>
          </a:p>
          <a:p>
            <a:r>
              <a:rPr lang="ru-RU" sz="2800" dirty="0" err="1" smtClean="0"/>
              <a:t>А.М.Чепасова,А.П.Чередниченко</a:t>
            </a:r>
            <a:r>
              <a:rPr lang="ru-RU" sz="2800" dirty="0" smtClean="0"/>
              <a:t>. Современный русский </a:t>
            </a:r>
            <a:r>
              <a:rPr lang="ru-RU" sz="2800" dirty="0" err="1" smtClean="0"/>
              <a:t>язык.Таблицы</a:t>
            </a:r>
            <a:r>
              <a:rPr lang="ru-RU" sz="2800" dirty="0" smtClean="0"/>
              <a:t> по </a:t>
            </a:r>
            <a:r>
              <a:rPr lang="ru-RU" sz="2800" dirty="0" err="1" smtClean="0"/>
              <a:t>грамматике-М.:Высшая</a:t>
            </a:r>
            <a:r>
              <a:rPr lang="ru-RU" sz="2800" dirty="0" smtClean="0"/>
              <a:t> школа, 1999.</a:t>
            </a:r>
          </a:p>
          <a:p>
            <a:r>
              <a:rPr lang="ru-RU" sz="2800" dirty="0" smtClean="0"/>
              <a:t>Учебник «Тыва </a:t>
            </a:r>
            <a:r>
              <a:rPr lang="ru-RU" sz="2800" dirty="0" err="1" smtClean="0"/>
              <a:t>чогаал</a:t>
            </a:r>
            <a:r>
              <a:rPr lang="ru-RU" sz="2800" dirty="0" smtClean="0"/>
              <a:t>», 10 класс.</a:t>
            </a:r>
          </a:p>
          <a:p>
            <a:r>
              <a:rPr lang="ru-RU" sz="2800" dirty="0" smtClean="0"/>
              <a:t>Электронный журнал «Новые исследования Тувы»</a:t>
            </a:r>
          </a:p>
          <a:p>
            <a:r>
              <a:rPr lang="en-US" sz="2800" dirty="0" smtClean="0">
                <a:hlinkClick r:id="rId2"/>
              </a:rPr>
              <a:t>http://yandex.ru/cooly-kara.html</a:t>
            </a:r>
            <a:endParaRPr lang="en-US" sz="2800" dirty="0" smtClean="0"/>
          </a:p>
          <a:p>
            <a:r>
              <a:rPr lang="en-US" sz="2800" dirty="0" smtClean="0"/>
              <a:t>http:</a:t>
            </a:r>
            <a:r>
              <a:rPr lang="en-US" sz="2800" u="sng" dirty="0" smtClean="0">
                <a:hlinkClick r:id="rId3"/>
              </a:rPr>
              <a:t>…-</a:t>
            </a:r>
            <a:r>
              <a:rPr lang="en-US" sz="2800" u="sng" dirty="0" err="1" smtClean="0">
                <a:hlinkClick r:id="rId3"/>
              </a:rPr>
              <a:t>mongush-</a:t>
            </a:r>
            <a:r>
              <a:rPr lang="en-US" sz="2800" b="1" u="sng" dirty="0" err="1" smtClean="0">
                <a:hlinkClick r:id="rId3"/>
              </a:rPr>
              <a:t>kenin</a:t>
            </a:r>
            <a:r>
              <a:rPr lang="en-US" sz="2800" u="sng" dirty="0" err="1" smtClean="0">
                <a:hlinkClick r:id="rId3"/>
              </a:rPr>
              <a:t>-lopsan</a:t>
            </a:r>
            <a:endParaRPr lang="ru-RU" sz="28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484784"/>
            <a:ext cx="6933456" cy="1944216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Аннотация.</a:t>
            </a:r>
            <a:r>
              <a:rPr lang="ru-RU" sz="2400" dirty="0" smtClean="0"/>
              <a:t>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работе предпринята попытка сравнительного анализа 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использования музыкальной терминологии в русской и тувинской поэзии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600200"/>
            <a:ext cx="4824536" cy="4525963"/>
          </a:xfrm>
        </p:spPr>
        <p:txBody>
          <a:bodyPr/>
          <a:lstStyle/>
          <a:p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ПЛАН работы.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68760"/>
            <a:ext cx="6030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Цель работы:</a:t>
            </a:r>
            <a:r>
              <a:rPr lang="ru-RU" sz="3200" dirty="0" smtClean="0"/>
              <a:t> </a:t>
            </a:r>
            <a:endParaRPr lang="en-US" sz="3200" dirty="0" smtClean="0"/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системное комплексное описание музыкальных терминов, представленных в текстах русских поэтов и стихотворениях известных и неизвестных поэтов Тувы.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66064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Содержание.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едение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II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Музыкальные термины в поэзии Серебряного века и поэзии Тувы.  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Семантическая организация музыкальной терминологии в поэзии Серебряного века и поэзии  тувинских писателей.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А.Первое семантическое объединение-названия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стихотворений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содержащих музыкальную терминологию.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Б. Ко второму семантическому объединению относятся музыкальная терминология, называющую имена выдающихся композиторов и их произведения.  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В.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Третье семантическое объединение содержит музыкальные термины, обозначающие названия музыкальных инструментов.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Г. Четвёртое семантическое объединение содержат музыкальные термины, передающие человеческий голос и всё то, что связано с ним: песня, пение, певческие голоса, частушки.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Д.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Пятое семантическое объединение.</a:t>
            </a:r>
            <a:endParaRPr lang="ru-RU" sz="1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IV</a:t>
            </a:r>
            <a:r>
              <a:rPr lang="tt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   Заключение.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7208" cy="85169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Объект исследования: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музыкальные термины, употребляемые в текстах русских поэтов Серебряного века  и произведениях  поэтов Тувы.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124744"/>
            <a:ext cx="5698976" cy="500141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1124744"/>
            <a:ext cx="540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Новизна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работы состоит в том, что впервые была предпринята попытка сравнительного анализа использования музыкальной терминологии в русской и тувинской поэзии, 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многоаспектное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исследование музыкальных терминов, являющихся одним из элементов текстов русских поэтов и поэтов Тувы.</a:t>
            </a:r>
            <a:endParaRPr lang="ru-RU" sz="24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/>
          </p:cNvSpPr>
          <p:nvPr/>
        </p:nvSpPr>
        <p:spPr bwMode="auto">
          <a:xfrm>
            <a:off x="2555776" y="724051"/>
            <a:ext cx="658822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Теоретическая значимость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научно- исследовательской работы заключается в том, что в научный оборот введены понятия «музыкальный термин в лирических произведениях».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Практическая значимость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исследовательской работы заключается в возможности использования его материалов в преподавании вузовских курсов литературы, на уроках русской литературы в 11 классе.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08721"/>
            <a:ext cx="6390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Творчество поэтов насквозь пронизано музыкальными звуками и сложными метрами, ритмами и размерами, темпами, интервалами и тембрами, мелодиями, созвучиями, аккордами и гармонией, ладами – мажором и минором, знаками нотного письма, музыкальными терминами, наименованиями музыкальных жанров, именами композиторов и названиями музыкальных произведений, упоминаниями и о филармонических концертах, и консерваторских залах.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Мы считаем, что в работе целесообразно использовать понятие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музыкальная терминология (термин),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которое включает как понятия музыкальной теории, названия музыкальных инструментов, так и музыкальных жанров, певческих голосов.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 Анализируемый материал распределён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 пяти семантическим группам. 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Первое объединение: названия стихотворений, в которых прослеживается связь с музыкальной терминологией, сюда же отнесены известные стихотворения по первым строчкам.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. </a:t>
            </a:r>
          </a:p>
          <a:p>
            <a:r>
              <a:rPr lang="ru-RU" sz="2000" dirty="0" smtClean="0"/>
              <a:t> </a:t>
            </a:r>
          </a:p>
          <a:p>
            <a:endParaRPr lang="ru-RU" sz="2000" dirty="0" smtClean="0"/>
          </a:p>
          <a:p>
            <a:r>
              <a:rPr lang="ru-RU" sz="2000" dirty="0" smtClean="0"/>
              <a:t> </a:t>
            </a:r>
          </a:p>
          <a:p>
            <a:r>
              <a:rPr lang="ru-RU" sz="2000" i="1" dirty="0" smtClean="0"/>
              <a:t>, «И снова скальд чужую песню сложит»</a:t>
            </a:r>
            <a:endParaRPr lang="ru-RU" sz="2000" dirty="0" smtClean="0"/>
          </a:p>
          <a:p>
            <a:r>
              <a:rPr lang="ru-RU" sz="2000" dirty="0" smtClean="0"/>
              <a:t> </a:t>
            </a:r>
          </a:p>
          <a:p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204864"/>
          <a:ext cx="8784975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995"/>
                <a:gridCol w="1756995"/>
                <a:gridCol w="1756995"/>
                <a:gridCol w="1756995"/>
                <a:gridCol w="175699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Борис Пастернак</a:t>
                      </a:r>
                    </a:p>
                    <a:p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Александр </a:t>
                      </a:r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Даржай</a:t>
                      </a:r>
                      <a:endParaRPr lang="ru-RU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Осип Мандельштам</a:t>
                      </a:r>
                    </a:p>
                    <a:p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Монгуш</a:t>
                      </a: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Кенин</a:t>
                      </a: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</a:p>
                    <a:p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Лопсан</a:t>
                      </a:r>
                      <a:endParaRPr lang="ru-RU" sz="1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Эртине</a:t>
                      </a:r>
                      <a:r>
                        <a:rPr lang="ru-RU" sz="1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Ховалыг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</a:t>
                      </a:r>
                      <a:r>
                        <a:rPr lang="ru-RU" sz="16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Импровизация на рояле», «Аппассионата», «Скрипка Паганини», «Рояль дрожащий пену с губ </a:t>
                      </a:r>
                      <a:r>
                        <a:rPr lang="ru-RU" sz="1600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ближет</a:t>
                      </a:r>
                      <a:r>
                        <a:rPr lang="ru-RU" sz="16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», «Пианисту понятно шнырянье ветошниц»</a:t>
                      </a:r>
                      <a:r>
                        <a:rPr lang="ru-RU" sz="1600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и др.</a:t>
                      </a:r>
                      <a:endParaRPr lang="ru-RU" sz="160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</a:t>
                      </a:r>
                      <a:r>
                        <a:rPr lang="ru-RU" sz="1800" b="0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Игил</a:t>
                      </a: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b="0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ыызы</a:t>
                      </a: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»,</a:t>
                      </a:r>
                      <a:endParaRPr lang="ru-RU" sz="18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«Колыбельная»,</a:t>
                      </a:r>
                      <a:endParaRPr lang="ru-RU" sz="18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«Рояль»,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«На песнь, как на подвиг, готов», «Трижды блажен, кто введет в песнь имя»</a:t>
                      </a:r>
                      <a:endParaRPr lang="ru-RU" sz="18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«Песня воды»</a:t>
                      </a:r>
                      <a:endParaRPr lang="ru-RU" sz="18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«Весенние песни»</a:t>
                      </a:r>
                      <a:endParaRPr lang="ru-RU" sz="18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бочки">
  <a:themeElements>
    <a:clrScheme name="бабоч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абоч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абоч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абочк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абочк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абочк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абочк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абочк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абочк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бабочки</Template>
  <TotalTime>525</TotalTime>
  <Words>743</Words>
  <Application>Microsoft Office PowerPoint</Application>
  <PresentationFormat>Экран (4:3)</PresentationFormat>
  <Paragraphs>126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бабочки</vt:lpstr>
      <vt:lpstr>Слайд 1</vt:lpstr>
      <vt:lpstr> Аннотация.  В работе предпринята попытка сравнительного анализа  использования музыкальной терминологии в русской и тувинской поэзии</vt:lpstr>
      <vt:lpstr>Слайд 3</vt:lpstr>
      <vt:lpstr>Слайд 4</vt:lpstr>
      <vt:lpstr>Объект исследования: </vt:lpstr>
      <vt:lpstr> </vt:lpstr>
      <vt:lpstr>Слайд 7</vt:lpstr>
      <vt:lpstr>Слайд 8</vt:lpstr>
      <vt:lpstr> Первое объединение: названия стихотворений, в которых прослеживается связь с музыкальной терминологией, сюда же отнесены известные стихотворения по первым строчкам.  </vt:lpstr>
      <vt:lpstr>Слайд 10</vt:lpstr>
      <vt:lpstr>Слайд 11</vt:lpstr>
      <vt:lpstr>Слайд 12</vt:lpstr>
      <vt:lpstr>Слайд 13</vt:lpstr>
      <vt:lpstr>Вывод.</vt:lpstr>
      <vt:lpstr>Библиография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Борис Пастернак</dc:title>
  <dc:creator>Гончарова</dc:creator>
  <cp:lastModifiedBy>1</cp:lastModifiedBy>
  <cp:revision>53</cp:revision>
  <dcterms:created xsi:type="dcterms:W3CDTF">2011-05-08T17:08:28Z</dcterms:created>
  <dcterms:modified xsi:type="dcterms:W3CDTF">2014-02-19T05:40:34Z</dcterms:modified>
</cp:coreProperties>
</file>