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76" r:id="rId2"/>
    <p:sldId id="266" r:id="rId3"/>
    <p:sldId id="257" r:id="rId4"/>
    <p:sldId id="258" r:id="rId5"/>
    <p:sldId id="273" r:id="rId6"/>
    <p:sldId id="265" r:id="rId7"/>
    <p:sldId id="272" r:id="rId8"/>
    <p:sldId id="260" r:id="rId9"/>
    <p:sldId id="262" r:id="rId10"/>
    <p:sldId id="261" r:id="rId11"/>
    <p:sldId id="274" r:id="rId12"/>
    <p:sldId id="267" r:id="rId13"/>
    <p:sldId id="264" r:id="rId14"/>
    <p:sldId id="275" r:id="rId15"/>
    <p:sldId id="269" r:id="rId16"/>
    <p:sldId id="268" r:id="rId17"/>
    <p:sldId id="259" r:id="rId1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FAF4"/>
    <a:srgbClr val="20321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9214" autoAdjust="0"/>
  </p:normalViewPr>
  <p:slideViewPr>
    <p:cSldViewPr snapToGrid="0">
      <p:cViewPr varScale="1">
        <p:scale>
          <a:sx n="65" d="100"/>
          <a:sy n="65" d="100"/>
        </p:scale>
        <p:origin x="91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AFA9C8-BC61-467D-A9D2-DBDC550B6C6E}" type="datetimeFigureOut">
              <a:rPr lang="ru-RU" smtClean="0"/>
              <a:t>05.05.2019</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AB9F50-42F3-4CB7-AFD2-73C39AE4BD07}" type="slidenum">
              <a:rPr lang="ru-RU" smtClean="0"/>
              <a:t>‹#›</a:t>
            </a:fld>
            <a:endParaRPr lang="ru-RU"/>
          </a:p>
        </p:txBody>
      </p:sp>
    </p:spTree>
    <p:extLst>
      <p:ext uri="{BB962C8B-B14F-4D97-AF65-F5344CB8AC3E}">
        <p14:creationId xmlns:p14="http://schemas.microsoft.com/office/powerpoint/2010/main" val="14847553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       При формировании представлений о слове можно выде­лить два основных момента: вычленение слова из потока речи и раскрытие слова как самостоятельной смысловой единицы.</a:t>
            </a:r>
            <a:endParaRPr lang="ru-RU" sz="1200" kern="1200" dirty="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ABAB9F50-42F3-4CB7-AFD2-73C39AE4BD07}" type="slidenum">
              <a:rPr lang="ru-RU" smtClean="0"/>
              <a:t>2</a:t>
            </a:fld>
            <a:endParaRPr lang="ru-RU"/>
          </a:p>
        </p:txBody>
      </p:sp>
    </p:spTree>
    <p:extLst>
      <p:ext uri="{BB962C8B-B14F-4D97-AF65-F5344CB8AC3E}">
        <p14:creationId xmlns:p14="http://schemas.microsoft.com/office/powerpoint/2010/main" val="30924517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i="1" dirty="0" smtClean="0">
                <a:latin typeface="Times New Roman" panose="02020603050405020304" pitchFamily="18" charset="0"/>
                <a:cs typeface="Times New Roman" panose="02020603050405020304" pitchFamily="18" charset="0"/>
              </a:rPr>
              <a:t>Задание:</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0" i="1" dirty="0" smtClean="0">
                <a:latin typeface="Times New Roman" panose="02020603050405020304" pitchFamily="18" charset="0"/>
                <a:cs typeface="Times New Roman" panose="02020603050405020304" pitchFamily="18" charset="0"/>
              </a:rPr>
              <a:t>- прочитайте стихотворение А. Барто «Игра в слова»;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ru-RU" sz="1200" b="0" i="1" dirty="0" smtClean="0">
                <a:latin typeface="Times New Roman" panose="02020603050405020304" pitchFamily="18" charset="0"/>
                <a:cs typeface="Times New Roman" panose="02020603050405020304" pitchFamily="18" charset="0"/>
              </a:rPr>
              <a:t>продумайте вопросы к детям по содержанию стихотворения над раскрытием слова как смысловой единицы.</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0" i="1" dirty="0" smtClean="0">
                <a:latin typeface="Times New Roman" panose="02020603050405020304" pitchFamily="18" charset="0"/>
                <a:cs typeface="Times New Roman" panose="02020603050405020304" pitchFamily="18" charset="0"/>
              </a:rPr>
              <a:t>Скажи погромче</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0" i="1" dirty="0" smtClean="0">
                <a:latin typeface="Times New Roman" panose="02020603050405020304" pitchFamily="18" charset="0"/>
                <a:cs typeface="Times New Roman" panose="02020603050405020304" pitchFamily="18" charset="0"/>
              </a:rPr>
              <a:t>Слово «Гром»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0" i="1" dirty="0" smtClean="0">
                <a:latin typeface="Times New Roman" panose="02020603050405020304" pitchFamily="18" charset="0"/>
                <a:cs typeface="Times New Roman" panose="02020603050405020304" pitchFamily="18" charset="0"/>
              </a:rPr>
              <a:t>Грохочет слово,</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0" i="1" dirty="0" smtClean="0">
                <a:latin typeface="Times New Roman" panose="02020603050405020304" pitchFamily="18" charset="0"/>
                <a:cs typeface="Times New Roman" panose="02020603050405020304" pitchFamily="18" charset="0"/>
              </a:rPr>
              <a:t>Словно гром.</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0" i="1" dirty="0" smtClean="0">
                <a:latin typeface="Times New Roman" panose="02020603050405020304" pitchFamily="18" charset="0"/>
                <a:cs typeface="Times New Roman" panose="02020603050405020304" pitchFamily="18" charset="0"/>
              </a:rPr>
              <a:t>Скажи потише:</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0" i="1" dirty="0" smtClean="0">
                <a:latin typeface="Times New Roman" panose="02020603050405020304" pitchFamily="18" charset="0"/>
                <a:cs typeface="Times New Roman" panose="02020603050405020304" pitchFamily="18" charset="0"/>
              </a:rPr>
              <a:t>«Шесть мышат»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0" i="1" dirty="0" smtClean="0">
                <a:latin typeface="Times New Roman" panose="02020603050405020304" pitchFamily="18" charset="0"/>
                <a:cs typeface="Times New Roman" panose="02020603050405020304" pitchFamily="18" charset="0"/>
              </a:rPr>
              <a:t>И сразу мыши</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0" i="1" dirty="0" smtClean="0">
                <a:latin typeface="Times New Roman" panose="02020603050405020304" pitchFamily="18" charset="0"/>
                <a:cs typeface="Times New Roman" panose="02020603050405020304" pitchFamily="18" charset="0"/>
              </a:rPr>
              <a:t>Зашуршат.</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0" i="1" dirty="0" smtClean="0">
                <a:latin typeface="Times New Roman" panose="02020603050405020304" pitchFamily="18" charset="0"/>
                <a:cs typeface="Times New Roman" panose="02020603050405020304" pitchFamily="18" charset="0"/>
              </a:rPr>
              <a:t>Скажи:</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0" i="1" dirty="0" smtClean="0">
                <a:latin typeface="Times New Roman" panose="02020603050405020304" pitchFamily="18" charset="0"/>
                <a:cs typeface="Times New Roman" panose="02020603050405020304" pitchFamily="18" charset="0"/>
              </a:rPr>
              <a:t>«Кукушка на суку»</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0" i="1" dirty="0" smtClean="0">
                <a:latin typeface="Times New Roman" panose="02020603050405020304" pitchFamily="18" charset="0"/>
                <a:cs typeface="Times New Roman" panose="02020603050405020304" pitchFamily="18" charset="0"/>
              </a:rPr>
              <a:t>Тебе послышится:</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0" i="1" dirty="0" smtClean="0">
                <a:latin typeface="Times New Roman" panose="02020603050405020304" pitchFamily="18" charset="0"/>
                <a:cs typeface="Times New Roman" panose="02020603050405020304" pitchFamily="18" charset="0"/>
              </a:rPr>
              <a:t>«Ку-ку».</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0" i="1" dirty="0" smtClean="0">
                <a:latin typeface="Times New Roman" panose="02020603050405020304" pitchFamily="18" charset="0"/>
                <a:cs typeface="Times New Roman" panose="02020603050405020304" pitchFamily="18" charset="0"/>
              </a:rPr>
              <a:t>А скажешь слово</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0" i="1" dirty="0" smtClean="0">
                <a:latin typeface="Times New Roman" panose="02020603050405020304" pitchFamily="18" charset="0"/>
                <a:cs typeface="Times New Roman" panose="02020603050405020304" pitchFamily="18" charset="0"/>
              </a:rPr>
              <a:t>«Листопад»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0" i="1" dirty="0" smtClean="0">
                <a:latin typeface="Times New Roman" panose="02020603050405020304" pitchFamily="18" charset="0"/>
                <a:cs typeface="Times New Roman" panose="02020603050405020304" pitchFamily="18" charset="0"/>
              </a:rPr>
              <a:t>И листья падают,</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0" i="1" dirty="0" smtClean="0">
                <a:latin typeface="Times New Roman" panose="02020603050405020304" pitchFamily="18" charset="0"/>
                <a:cs typeface="Times New Roman" panose="02020603050405020304" pitchFamily="18" charset="0"/>
              </a:rPr>
              <a:t>Летят,</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0" i="1" dirty="0" smtClean="0">
                <a:latin typeface="Times New Roman" panose="02020603050405020304" pitchFamily="18" charset="0"/>
                <a:cs typeface="Times New Roman" panose="02020603050405020304" pitchFamily="18" charset="0"/>
              </a:rPr>
              <a:t>И, словно наяву,</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0" i="1" dirty="0" smtClean="0">
                <a:latin typeface="Times New Roman" panose="02020603050405020304" pitchFamily="18" charset="0"/>
                <a:cs typeface="Times New Roman" panose="02020603050405020304" pitchFamily="18" charset="0"/>
              </a:rPr>
              <a:t>Ты видишь осень:</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0" i="1" dirty="0" smtClean="0">
                <a:latin typeface="Times New Roman" panose="02020603050405020304" pitchFamily="18" charset="0"/>
                <a:cs typeface="Times New Roman" panose="02020603050405020304" pitchFamily="18" charset="0"/>
              </a:rPr>
              <a:t>Желтый сад</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0" i="1" dirty="0" smtClean="0">
                <a:latin typeface="Times New Roman" panose="02020603050405020304" pitchFamily="18" charset="0"/>
                <a:cs typeface="Times New Roman" panose="02020603050405020304" pitchFamily="18" charset="0"/>
              </a:rPr>
              <a:t>И мокрую траву.</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0" i="1" dirty="0" smtClean="0">
                <a:latin typeface="Times New Roman" panose="02020603050405020304" pitchFamily="18" charset="0"/>
                <a:cs typeface="Times New Roman" panose="02020603050405020304" pitchFamily="18" charset="0"/>
              </a:rPr>
              <a:t>Скажи «Родник»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0" i="1" dirty="0" smtClean="0">
                <a:latin typeface="Times New Roman" panose="02020603050405020304" pitchFamily="18" charset="0"/>
                <a:cs typeface="Times New Roman" panose="02020603050405020304" pitchFamily="18" charset="0"/>
              </a:rPr>
              <a:t>И вот возник,</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0" i="1" dirty="0" smtClean="0">
                <a:latin typeface="Times New Roman" panose="02020603050405020304" pitchFamily="18" charset="0"/>
                <a:cs typeface="Times New Roman" panose="02020603050405020304" pitchFamily="18" charset="0"/>
              </a:rPr>
              <a:t>Бежит в зеленой чаще</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0" i="1" dirty="0" smtClean="0">
                <a:latin typeface="Times New Roman" panose="02020603050405020304" pitchFamily="18" charset="0"/>
                <a:cs typeface="Times New Roman" panose="02020603050405020304" pitchFamily="18" charset="0"/>
              </a:rPr>
              <a:t>Веселый ключ журчащий.</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0" i="1" dirty="0" smtClean="0">
                <a:latin typeface="Times New Roman" panose="02020603050405020304" pitchFamily="18" charset="0"/>
                <a:cs typeface="Times New Roman" panose="02020603050405020304" pitchFamily="18" charset="0"/>
              </a:rPr>
              <a:t>Мы и родник зовем ключом.</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0" i="1" dirty="0" smtClean="0">
                <a:latin typeface="Times New Roman" panose="02020603050405020304" pitchFamily="18" charset="0"/>
                <a:cs typeface="Times New Roman" panose="02020603050405020304" pitchFamily="18" charset="0"/>
              </a:rPr>
              <a:t>(Ключ от дверей тут ни при чем.)</a:t>
            </a:r>
            <a:endParaRPr lang="ru-RU" sz="1200" b="1" i="1" dirty="0" smtClean="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ABAB9F50-42F3-4CB7-AFD2-73C39AE4BD07}" type="slidenum">
              <a:rPr lang="ru-RU" smtClean="0"/>
              <a:t>11</a:t>
            </a:fld>
            <a:endParaRPr lang="ru-RU"/>
          </a:p>
        </p:txBody>
      </p:sp>
    </p:spTree>
    <p:extLst>
      <p:ext uri="{BB962C8B-B14F-4D97-AF65-F5344CB8AC3E}">
        <p14:creationId xmlns:p14="http://schemas.microsoft.com/office/powerpoint/2010/main" val="19361512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Для чего следует знакомить дошкольников с тем, что всякое слово имеет значение, демонстрировать, наглядно показывать его осмысленность, обучать их понимать (хотя бы в самой простой форме) значение слов значит, значение, смысл? Это необходимо не только для углубления представлений детей о слове, но и для того, чтобы воспитатель мог включать эти слова в формулировки заданий при работе над смысловой стороной слова, например в упражнениях с синонимами и антонимами («Подбери слова, близкие по смыслу к слову бежать. Найди, вспомни слово, противоположное по значению слову легкий»), а также с многозначными словами.</a:t>
            </a:r>
          </a:p>
          <a:p>
            <a:pPr algn="just"/>
            <a:r>
              <a:rPr lang="ru-RU" sz="1200" kern="1200" dirty="0" smtClean="0">
                <a:solidFill>
                  <a:schemeClr val="tx1"/>
                </a:solidFill>
                <a:effectLst/>
                <a:latin typeface="+mn-lt"/>
                <a:ea typeface="+mn-ea"/>
                <a:cs typeface="+mn-cs"/>
              </a:rPr>
              <a:t>       Даже элементарное понимание детьми значений слов смысл, значение в сочетании с пониманием (тоже элементарным) того, что слова звучат похоже или по-разному, существенно расширяет возможности воспитателя в осуществлении задач словарной работы. Становится, например, возможным эффективно знакомить старших дошкольников не только с синонимами и антонимами, но и с омонимами — словами, одинаковыми по звучанию, но различными по значению (коса — коса — коса), и с паронимами — словами, подобными по звучанию, но не тождественными по значению (зубатый — зубастый, понятный — понятливый).</a:t>
            </a:r>
          </a:p>
          <a:p>
            <a:pPr algn="just"/>
            <a:r>
              <a:rPr lang="ru-RU" sz="1200" kern="1200" dirty="0" smtClean="0">
                <a:solidFill>
                  <a:schemeClr val="tx1"/>
                </a:solidFill>
                <a:effectLst/>
                <a:latin typeface="+mn-lt"/>
                <a:ea typeface="+mn-ea"/>
                <a:cs typeface="+mn-cs"/>
              </a:rPr>
              <a:t>       Задания на словообразование (заяц — зайчик — зайчонок — зайчишка, бежать — убежать — прибежать — добежать, помогать — помощник и т. п.)", имея главной целью обогащение и активизацию словаря, также способствуют уяснению детьми значения слова слово.</a:t>
            </a:r>
          </a:p>
        </p:txBody>
      </p:sp>
      <p:sp>
        <p:nvSpPr>
          <p:cNvPr id="4" name="Номер слайда 3"/>
          <p:cNvSpPr>
            <a:spLocks noGrp="1"/>
          </p:cNvSpPr>
          <p:nvPr>
            <p:ph type="sldNum" sz="quarter" idx="10"/>
          </p:nvPr>
        </p:nvSpPr>
        <p:spPr/>
        <p:txBody>
          <a:bodyPr/>
          <a:lstStyle/>
          <a:p>
            <a:fld id="{ABAB9F50-42F3-4CB7-AFD2-73C39AE4BD07}" type="slidenum">
              <a:rPr lang="ru-RU" smtClean="0"/>
              <a:t>12</a:t>
            </a:fld>
            <a:endParaRPr lang="ru-RU"/>
          </a:p>
        </p:txBody>
      </p:sp>
    </p:spTree>
    <p:extLst>
      <p:ext uri="{BB962C8B-B14F-4D97-AF65-F5344CB8AC3E}">
        <p14:creationId xmlns:p14="http://schemas.microsoft.com/office/powerpoint/2010/main" val="23145055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*Тьюторинг - лекционное занятие консультативного характера, на котором раскрываются основные вопросы подготовки к самостоятельной работе, тематической контрольной работе, а также к промежуточной и итоговой аттестации.</a:t>
            </a:r>
          </a:p>
        </p:txBody>
      </p:sp>
      <p:sp>
        <p:nvSpPr>
          <p:cNvPr id="4" name="Номер слайда 3"/>
          <p:cNvSpPr>
            <a:spLocks noGrp="1"/>
          </p:cNvSpPr>
          <p:nvPr>
            <p:ph type="sldNum" sz="quarter" idx="10"/>
          </p:nvPr>
        </p:nvSpPr>
        <p:spPr/>
        <p:txBody>
          <a:bodyPr/>
          <a:lstStyle/>
          <a:p>
            <a:fld id="{ABAB9F50-42F3-4CB7-AFD2-73C39AE4BD07}" type="slidenum">
              <a:rPr lang="ru-RU" smtClean="0"/>
              <a:t>15</a:t>
            </a:fld>
            <a:endParaRPr lang="ru-RU"/>
          </a:p>
        </p:txBody>
      </p:sp>
    </p:spTree>
    <p:extLst>
      <p:ext uri="{BB962C8B-B14F-4D97-AF65-F5344CB8AC3E}">
        <p14:creationId xmlns:p14="http://schemas.microsoft.com/office/powerpoint/2010/main" val="41557011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С термином «слово» дети начинают знакомиться в сред­ней группе в процессе общения, при выполнении разнооб­разных речевых упражнений по обучению звукопроизношению, обогащению словаря. Выражения «Послушай, как я скажу это слово», «Скажи слово .... правильно» ча­сто используются педагогом. </a:t>
            </a:r>
          </a:p>
          <a:p>
            <a:endParaRPr lang="ru-RU" dirty="0"/>
          </a:p>
        </p:txBody>
      </p:sp>
      <p:sp>
        <p:nvSpPr>
          <p:cNvPr id="4" name="Номер слайда 3"/>
          <p:cNvSpPr>
            <a:spLocks noGrp="1"/>
          </p:cNvSpPr>
          <p:nvPr>
            <p:ph type="sldNum" sz="quarter" idx="10"/>
          </p:nvPr>
        </p:nvSpPr>
        <p:spPr/>
        <p:txBody>
          <a:bodyPr/>
          <a:lstStyle/>
          <a:p>
            <a:fld id="{ABAB9F50-42F3-4CB7-AFD2-73C39AE4BD07}" type="slidenum">
              <a:rPr lang="ru-RU" smtClean="0"/>
              <a:t>3</a:t>
            </a:fld>
            <a:endParaRPr lang="ru-RU"/>
          </a:p>
        </p:txBody>
      </p:sp>
    </p:spTree>
    <p:extLst>
      <p:ext uri="{BB962C8B-B14F-4D97-AF65-F5344CB8AC3E}">
        <p14:creationId xmlns:p14="http://schemas.microsoft.com/office/powerpoint/2010/main" val="26107096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       С целью выделения слов из потока речи используются разнообразные игровые упражнения, в которых дети словами называют разные предметы и игрушки, их свойства и качества.</a:t>
            </a:r>
          </a:p>
          <a:p>
            <a:pPr algn="just"/>
            <a:r>
              <a:rPr lang="ru-RU" sz="1200" kern="1200" dirty="0" smtClean="0">
                <a:solidFill>
                  <a:schemeClr val="tx1"/>
                </a:solidFill>
                <a:effectLst/>
                <a:latin typeface="+mn-lt"/>
                <a:ea typeface="+mn-ea"/>
                <a:cs typeface="+mn-cs"/>
              </a:rPr>
              <a:t>       Приведем примеры игры для средней группы (СНОСКА: Примеры игр Н. В. Дуровой).</a:t>
            </a:r>
          </a:p>
          <a:p>
            <a:pPr algn="just"/>
            <a:r>
              <a:rPr lang="ru-RU" sz="1200" b="1" kern="1200" dirty="0" smtClean="0">
                <a:solidFill>
                  <a:schemeClr val="tx1"/>
                </a:solidFill>
                <a:effectLst/>
                <a:latin typeface="+mn-lt"/>
                <a:ea typeface="+mn-ea"/>
                <a:cs typeface="+mn-cs"/>
              </a:rPr>
              <a:t>       «Поезд».</a:t>
            </a:r>
          </a:p>
          <a:p>
            <a:pPr algn="just"/>
            <a:r>
              <a:rPr lang="ru-RU" sz="1200" kern="1200" dirty="0" smtClean="0">
                <a:solidFill>
                  <a:schemeClr val="tx1"/>
                </a:solidFill>
                <a:effectLst/>
                <a:latin typeface="+mn-lt"/>
                <a:ea typeface="+mn-ea"/>
                <a:cs typeface="+mn-cs"/>
              </a:rPr>
              <a:t>В разных местах комнаты расставляют игрушки (мишка, Чиполлино, кукла, заяц, лиса, матрешка). Названия игрушек – это названия станций, на которых останавливается поезд. Станции объявляет машинист. Роль машиниста берет на себя взрослый, а дети, встав за машинистом, – роли пассажиров. Машинист дает сигнал, и поезд отправляется в путь, имитируя стук колес, гудок. На станции (около игрушки) поезд останавливается, и машинист объявляет ее: «Станция «Зайка», следующая станция «Чиполлино» и т.д. После того как поезд сделает полный круг, игра повторяется. Взрослый и дети меняются ролями. Затем игрушки выставляют на стол. Детям предлагают называть игрушки. Обращают их внимание на то, что, назвав игрушку, ребенок сказал слово («Ты назвал игрушку, сказал слово мишка. Теперь скажи это слово громко, ласково»).</a:t>
            </a:r>
          </a:p>
        </p:txBody>
      </p:sp>
      <p:sp>
        <p:nvSpPr>
          <p:cNvPr id="4" name="Номер слайда 3"/>
          <p:cNvSpPr>
            <a:spLocks noGrp="1"/>
          </p:cNvSpPr>
          <p:nvPr>
            <p:ph type="sldNum" sz="quarter" idx="10"/>
          </p:nvPr>
        </p:nvSpPr>
        <p:spPr/>
        <p:txBody>
          <a:bodyPr/>
          <a:lstStyle/>
          <a:p>
            <a:fld id="{ABAB9F50-42F3-4CB7-AFD2-73C39AE4BD07}" type="slidenum">
              <a:rPr lang="ru-RU" smtClean="0"/>
              <a:t>4</a:t>
            </a:fld>
            <a:endParaRPr lang="ru-RU"/>
          </a:p>
        </p:txBody>
      </p:sp>
    </p:spTree>
    <p:extLst>
      <p:ext uri="{BB962C8B-B14F-4D97-AF65-F5344CB8AC3E}">
        <p14:creationId xmlns:p14="http://schemas.microsoft.com/office/powerpoint/2010/main" val="20034331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       С этой же целью используют игры, игровые действия в которых определяются словами, которые можно или нельзя произносить: «Фанты», «Черное и белое», «Телефон», «Эхо», «Скажи наоборот».</a:t>
            </a:r>
            <a:endParaRPr lang="ru-RU" dirty="0"/>
          </a:p>
        </p:txBody>
      </p:sp>
      <p:sp>
        <p:nvSpPr>
          <p:cNvPr id="4" name="Номер слайда 3"/>
          <p:cNvSpPr>
            <a:spLocks noGrp="1"/>
          </p:cNvSpPr>
          <p:nvPr>
            <p:ph type="sldNum" sz="quarter" idx="10"/>
          </p:nvPr>
        </p:nvSpPr>
        <p:spPr/>
        <p:txBody>
          <a:bodyPr/>
          <a:lstStyle/>
          <a:p>
            <a:fld id="{ABAB9F50-42F3-4CB7-AFD2-73C39AE4BD07}" type="slidenum">
              <a:rPr lang="ru-RU" smtClean="0"/>
              <a:t>5</a:t>
            </a:fld>
            <a:endParaRPr lang="ru-RU"/>
          </a:p>
        </p:txBody>
      </p:sp>
    </p:spTree>
    <p:extLst>
      <p:ext uri="{BB962C8B-B14F-4D97-AF65-F5344CB8AC3E}">
        <p14:creationId xmlns:p14="http://schemas.microsoft.com/office/powerpoint/2010/main" val="41630372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Со понятием «слово» можно знакомить детей средствами художественной литературы, при помощи тех произведений, в которых слову принадлежит большая роль. Г. А. Тумакова рекомендовала следующие произведения: сказку </a:t>
            </a:r>
            <a:r>
              <a:rPr lang="ru-RU" sz="1200" kern="1200" dirty="0" err="1" smtClean="0">
                <a:solidFill>
                  <a:schemeClr val="tx1"/>
                </a:solidFill>
                <a:effectLst/>
                <a:latin typeface="+mn-lt"/>
                <a:ea typeface="+mn-ea"/>
                <a:cs typeface="+mn-cs"/>
              </a:rPr>
              <a:t>бр</a:t>
            </a:r>
            <a:r>
              <a:rPr lang="ru-RU" sz="1200" kern="1200" dirty="0" smtClean="0">
                <a:solidFill>
                  <a:schemeClr val="tx1"/>
                </a:solidFill>
                <a:effectLst/>
                <a:latin typeface="+mn-lt"/>
                <a:ea typeface="+mn-ea"/>
                <a:cs typeface="+mn-cs"/>
              </a:rPr>
              <a:t>. Гримм «Горшок каши», русскую народную сказку «По щучьему веленью»; «Айболит», «Жил на свете человек.» К. Чуковского; «Волшебное слово» В. Осеевой; «Игра в слова» А. Барто; «Подскажи словечко» Е. Серовой; «О словах разнообразных, одинаковых и разных» Я. Козловского.</a:t>
            </a:r>
          </a:p>
          <a:p>
            <a:endParaRPr lang="ru-RU" dirty="0"/>
          </a:p>
        </p:txBody>
      </p:sp>
      <p:sp>
        <p:nvSpPr>
          <p:cNvPr id="4" name="Номер слайда 3"/>
          <p:cNvSpPr>
            <a:spLocks noGrp="1"/>
          </p:cNvSpPr>
          <p:nvPr>
            <p:ph type="sldNum" sz="quarter" idx="10"/>
          </p:nvPr>
        </p:nvSpPr>
        <p:spPr/>
        <p:txBody>
          <a:bodyPr/>
          <a:lstStyle/>
          <a:p>
            <a:fld id="{ABAB9F50-42F3-4CB7-AFD2-73C39AE4BD07}" type="slidenum">
              <a:rPr lang="ru-RU" smtClean="0"/>
              <a:t>6</a:t>
            </a:fld>
            <a:endParaRPr lang="ru-RU"/>
          </a:p>
        </p:txBody>
      </p:sp>
    </p:spTree>
    <p:extLst>
      <p:ext uri="{BB962C8B-B14F-4D97-AF65-F5344CB8AC3E}">
        <p14:creationId xmlns:p14="http://schemas.microsoft.com/office/powerpoint/2010/main" val="20923951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       Важно раскрыть перед детьми слово как смысловую единицу, показав, что оно имеет смысл, обозначает какой-то предмет, явление, действие, качество.</a:t>
            </a:r>
          </a:p>
          <a:p>
            <a:pPr algn="just"/>
            <a:r>
              <a:rPr lang="ru-RU" sz="1200" kern="1200" dirty="0" smtClean="0">
                <a:solidFill>
                  <a:schemeClr val="tx1"/>
                </a:solidFill>
                <a:effectLst/>
                <a:latin typeface="+mn-lt"/>
                <a:ea typeface="+mn-ea"/>
                <a:cs typeface="+mn-cs"/>
              </a:rPr>
              <a:t>Педагог говорит: «Я сейчас произнесу слово, а вы скажете, что значит, как вы его понимаете. Слушайте: мяч... Что означает это слово?» Дети отвечают: «Это игрушка»; «Мяч прыгает»; «Мячом дети играют» и т. п. Конечно, они не могут дать определение, которое приводится в толковых словарях («сплошной или полый внутри шар из упругого материала, при падении отскакивает от твердой поверхности»), но это и не нужно. Главное в том, что дети понимают слово. Воспитатель специально это подчеркивает: «Правильно, вы хорошо понимаете, что значит слово мяч, какое значение, смысл оно имеет». Слова значит, значение, смысл интонационно выделяются.</a:t>
            </a:r>
            <a:endParaRPr lang="ru-RU" sz="1200" kern="1200" dirty="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ABAB9F50-42F3-4CB7-AFD2-73C39AE4BD07}" type="slidenum">
              <a:rPr lang="ru-RU" smtClean="0"/>
              <a:t>7</a:t>
            </a:fld>
            <a:endParaRPr lang="ru-RU"/>
          </a:p>
        </p:txBody>
      </p:sp>
    </p:spTree>
    <p:extLst>
      <p:ext uri="{BB962C8B-B14F-4D97-AF65-F5344CB8AC3E}">
        <p14:creationId xmlns:p14="http://schemas.microsoft.com/office/powerpoint/2010/main" val="21955269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       Далее педагог произносит какое-нибудь звукосочетание (</a:t>
            </a:r>
            <a:r>
              <a:rPr lang="ru-RU" sz="1200" kern="1200" dirty="0" err="1" smtClean="0">
                <a:solidFill>
                  <a:schemeClr val="tx1"/>
                </a:solidFill>
                <a:effectLst/>
                <a:latin typeface="+mn-lt"/>
                <a:ea typeface="+mn-ea"/>
                <a:cs typeface="+mn-cs"/>
              </a:rPr>
              <a:t>ыл</a:t>
            </a:r>
            <a:r>
              <a:rPr lang="ru-RU" sz="1200" kern="1200" dirty="0" smtClean="0">
                <a:solidFill>
                  <a:schemeClr val="tx1"/>
                </a:solidFill>
                <a:effectLst/>
                <a:latin typeface="+mn-lt"/>
                <a:ea typeface="+mn-ea"/>
                <a:cs typeface="+mn-cs"/>
              </a:rPr>
              <a:t>, </a:t>
            </a:r>
            <a:r>
              <a:rPr lang="ru-RU" sz="1200" kern="1200" dirty="0" err="1" smtClean="0">
                <a:solidFill>
                  <a:schemeClr val="tx1"/>
                </a:solidFill>
                <a:effectLst/>
                <a:latin typeface="+mn-lt"/>
                <a:ea typeface="+mn-ea"/>
                <a:cs typeface="+mn-cs"/>
              </a:rPr>
              <a:t>ра</a:t>
            </a:r>
            <a:r>
              <a:rPr lang="ru-RU" sz="1200" kern="1200" dirty="0" smtClean="0">
                <a:solidFill>
                  <a:schemeClr val="tx1"/>
                </a:solidFill>
                <a:effectLst/>
                <a:latin typeface="+mn-lt"/>
                <a:ea typeface="+mn-ea"/>
                <a:cs typeface="+mn-cs"/>
              </a:rPr>
              <a:t>, </a:t>
            </a:r>
            <a:r>
              <a:rPr lang="ru-RU" sz="1200" kern="1200" dirty="0" err="1" smtClean="0">
                <a:solidFill>
                  <a:schemeClr val="tx1"/>
                </a:solidFill>
                <a:effectLst/>
                <a:latin typeface="+mn-lt"/>
                <a:ea typeface="+mn-ea"/>
                <a:cs typeface="+mn-cs"/>
              </a:rPr>
              <a:t>рум</a:t>
            </a:r>
            <a:r>
              <a:rPr lang="ru-RU" sz="1200" kern="1200" dirty="0" smtClean="0">
                <a:solidFill>
                  <a:schemeClr val="tx1"/>
                </a:solidFill>
                <a:effectLst/>
                <a:latin typeface="+mn-lt"/>
                <a:ea typeface="+mn-ea"/>
                <a:cs typeface="+mn-cs"/>
              </a:rPr>
              <a:t> и т. п.), спрашивает, понятно ли, что оно значит, какое имеет значение, смысл. И после ответов детей поясняет: «Это не слово, это просто звуки, которые ничего не значат, не имеют смысла. Каждое слово имеет значение, смысл».</a:t>
            </a:r>
            <a:endParaRPr lang="ru-RU" sz="1200" kern="1200" dirty="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ABAB9F50-42F3-4CB7-AFD2-73C39AE4BD07}" type="slidenum">
              <a:rPr lang="ru-RU" smtClean="0"/>
              <a:t>8</a:t>
            </a:fld>
            <a:endParaRPr lang="ru-RU"/>
          </a:p>
        </p:txBody>
      </p:sp>
    </p:spTree>
    <p:extLst>
      <p:ext uri="{BB962C8B-B14F-4D97-AF65-F5344CB8AC3E}">
        <p14:creationId xmlns:p14="http://schemas.microsoft.com/office/powerpoint/2010/main" val="23449981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       Далее прочитать стихотворение И. Токмаковой «Плим».</a:t>
            </a:r>
          </a:p>
          <a:p>
            <a:r>
              <a:rPr lang="ru-RU" sz="1200" kern="1200" dirty="0" smtClean="0">
                <a:solidFill>
                  <a:schemeClr val="tx1"/>
                </a:solidFill>
                <a:effectLst/>
                <a:latin typeface="+mn-lt"/>
                <a:ea typeface="+mn-ea"/>
                <a:cs typeface="+mn-cs"/>
              </a:rPr>
              <a:t>Ложка – это ложка,</a:t>
            </a:r>
          </a:p>
          <a:p>
            <a:r>
              <a:rPr lang="ru-RU" sz="1200" kern="1200" dirty="0" smtClean="0">
                <a:solidFill>
                  <a:schemeClr val="tx1"/>
                </a:solidFill>
                <a:effectLst/>
                <a:latin typeface="+mn-lt"/>
                <a:ea typeface="+mn-ea"/>
                <a:cs typeface="+mn-cs"/>
              </a:rPr>
              <a:t>Ложкой суп едят.</a:t>
            </a:r>
          </a:p>
          <a:p>
            <a:r>
              <a:rPr lang="ru-RU" sz="1200" kern="1200" dirty="0" smtClean="0">
                <a:solidFill>
                  <a:schemeClr val="tx1"/>
                </a:solidFill>
                <a:effectLst/>
                <a:latin typeface="+mn-lt"/>
                <a:ea typeface="+mn-ea"/>
                <a:cs typeface="+mn-cs"/>
              </a:rPr>
              <a:t>Кошка – это кошка,</a:t>
            </a:r>
          </a:p>
          <a:p>
            <a:r>
              <a:rPr lang="ru-RU" sz="1200" kern="1200" dirty="0" smtClean="0">
                <a:solidFill>
                  <a:schemeClr val="tx1"/>
                </a:solidFill>
                <a:effectLst/>
                <a:latin typeface="+mn-lt"/>
                <a:ea typeface="+mn-ea"/>
                <a:cs typeface="+mn-cs"/>
              </a:rPr>
              <a:t>У кошки семь котят.</a:t>
            </a:r>
          </a:p>
          <a:p>
            <a:r>
              <a:rPr lang="ru-RU" sz="1200" kern="1200" dirty="0" smtClean="0">
                <a:solidFill>
                  <a:schemeClr val="tx1"/>
                </a:solidFill>
                <a:effectLst/>
                <a:latin typeface="+mn-lt"/>
                <a:ea typeface="+mn-ea"/>
                <a:cs typeface="+mn-cs"/>
              </a:rPr>
              <a:t>Тряпка – это тряпка,</a:t>
            </a:r>
          </a:p>
          <a:p>
            <a:r>
              <a:rPr lang="ru-RU" sz="1200" kern="1200" dirty="0" smtClean="0">
                <a:solidFill>
                  <a:schemeClr val="tx1"/>
                </a:solidFill>
                <a:effectLst/>
                <a:latin typeface="+mn-lt"/>
                <a:ea typeface="+mn-ea"/>
                <a:cs typeface="+mn-cs"/>
              </a:rPr>
              <a:t>Тряпкой вытру стол.</a:t>
            </a:r>
          </a:p>
          <a:p>
            <a:r>
              <a:rPr lang="ru-RU" sz="1200" kern="1200" dirty="0" smtClean="0">
                <a:solidFill>
                  <a:schemeClr val="tx1"/>
                </a:solidFill>
                <a:effectLst/>
                <a:latin typeface="+mn-lt"/>
                <a:ea typeface="+mn-ea"/>
                <a:cs typeface="+mn-cs"/>
              </a:rPr>
              <a:t>Шапка – это шапка,</a:t>
            </a:r>
          </a:p>
          <a:p>
            <a:r>
              <a:rPr lang="ru-RU" sz="1200" kern="1200" dirty="0" smtClean="0">
                <a:solidFill>
                  <a:schemeClr val="tx1"/>
                </a:solidFill>
                <a:effectLst/>
                <a:latin typeface="+mn-lt"/>
                <a:ea typeface="+mn-ea"/>
                <a:cs typeface="+mn-cs"/>
              </a:rPr>
              <a:t>Оделся и пошел.</a:t>
            </a:r>
          </a:p>
          <a:p>
            <a:r>
              <a:rPr lang="ru-RU" sz="1200" kern="1200" dirty="0" smtClean="0">
                <a:solidFill>
                  <a:schemeClr val="tx1"/>
                </a:solidFill>
                <a:effectLst/>
                <a:latin typeface="+mn-lt"/>
                <a:ea typeface="+mn-ea"/>
                <a:cs typeface="+mn-cs"/>
              </a:rPr>
              <a:t>А я придумал слово,</a:t>
            </a:r>
          </a:p>
          <a:p>
            <a:r>
              <a:rPr lang="ru-RU" sz="1200" kern="1200" dirty="0" smtClean="0">
                <a:solidFill>
                  <a:schemeClr val="tx1"/>
                </a:solidFill>
                <a:effectLst/>
                <a:latin typeface="+mn-lt"/>
                <a:ea typeface="+mn-ea"/>
                <a:cs typeface="+mn-cs"/>
              </a:rPr>
              <a:t>Смешное слово – плим.</a:t>
            </a:r>
          </a:p>
          <a:p>
            <a:r>
              <a:rPr lang="ru-RU" sz="1200" kern="1200" dirty="0" smtClean="0">
                <a:solidFill>
                  <a:schemeClr val="tx1"/>
                </a:solidFill>
                <a:effectLst/>
                <a:latin typeface="+mn-lt"/>
                <a:ea typeface="+mn-ea"/>
                <a:cs typeface="+mn-cs"/>
              </a:rPr>
              <a:t>Я повторяю снова –</a:t>
            </a:r>
          </a:p>
          <a:p>
            <a:r>
              <a:rPr lang="ru-RU" sz="1200" kern="1200" dirty="0" smtClean="0">
                <a:solidFill>
                  <a:schemeClr val="tx1"/>
                </a:solidFill>
                <a:effectLst/>
                <a:latin typeface="+mn-lt"/>
                <a:ea typeface="+mn-ea"/>
                <a:cs typeface="+mn-cs"/>
              </a:rPr>
              <a:t>Плим, плим, плим.</a:t>
            </a:r>
          </a:p>
          <a:p>
            <a:r>
              <a:rPr lang="ru-RU" sz="1200" kern="1200" dirty="0" smtClean="0">
                <a:solidFill>
                  <a:schemeClr val="tx1"/>
                </a:solidFill>
                <a:effectLst/>
                <a:latin typeface="+mn-lt"/>
                <a:ea typeface="+mn-ea"/>
                <a:cs typeface="+mn-cs"/>
              </a:rPr>
              <a:t>Вот прыгает и скачет</a:t>
            </a:r>
          </a:p>
          <a:p>
            <a:r>
              <a:rPr lang="ru-RU" sz="1200" kern="1200" dirty="0" smtClean="0">
                <a:solidFill>
                  <a:schemeClr val="tx1"/>
                </a:solidFill>
                <a:effectLst/>
                <a:latin typeface="+mn-lt"/>
                <a:ea typeface="+mn-ea"/>
                <a:cs typeface="+mn-cs"/>
              </a:rPr>
              <a:t>Плим, плим, плим,</a:t>
            </a:r>
          </a:p>
          <a:p>
            <a:r>
              <a:rPr lang="ru-RU" sz="1200" kern="1200" dirty="0" smtClean="0">
                <a:solidFill>
                  <a:schemeClr val="tx1"/>
                </a:solidFill>
                <a:effectLst/>
                <a:latin typeface="+mn-lt"/>
                <a:ea typeface="+mn-ea"/>
                <a:cs typeface="+mn-cs"/>
              </a:rPr>
              <a:t>И ничего не значит</a:t>
            </a:r>
          </a:p>
          <a:p>
            <a:r>
              <a:rPr lang="ru-RU" sz="1200" kern="1200" dirty="0" smtClean="0">
                <a:solidFill>
                  <a:schemeClr val="tx1"/>
                </a:solidFill>
                <a:effectLst/>
                <a:latin typeface="+mn-lt"/>
                <a:ea typeface="+mn-ea"/>
                <a:cs typeface="+mn-cs"/>
              </a:rPr>
              <a:t>Плим, плим, плим.</a:t>
            </a:r>
          </a:p>
        </p:txBody>
      </p:sp>
      <p:sp>
        <p:nvSpPr>
          <p:cNvPr id="4" name="Номер слайда 3"/>
          <p:cNvSpPr>
            <a:spLocks noGrp="1"/>
          </p:cNvSpPr>
          <p:nvPr>
            <p:ph type="sldNum" sz="quarter" idx="10"/>
          </p:nvPr>
        </p:nvSpPr>
        <p:spPr/>
        <p:txBody>
          <a:bodyPr/>
          <a:lstStyle/>
          <a:p>
            <a:fld id="{ABAB9F50-42F3-4CB7-AFD2-73C39AE4BD07}" type="slidenum">
              <a:rPr lang="ru-RU" smtClean="0"/>
              <a:t>9</a:t>
            </a:fld>
            <a:endParaRPr lang="ru-RU"/>
          </a:p>
        </p:txBody>
      </p:sp>
    </p:spTree>
    <p:extLst>
      <p:ext uri="{BB962C8B-B14F-4D97-AF65-F5344CB8AC3E}">
        <p14:creationId xmlns:p14="http://schemas.microsoft.com/office/powerpoint/2010/main" val="25533780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        Таким образом, у детей воспитывается внимание к слову; они практическим путем усваивают значение слова слово, воспринимают его как самостоятельную единицу речи, начинают правильно использовать в своей речи.</a:t>
            </a:r>
            <a:endParaRPr lang="ru-RU" dirty="0"/>
          </a:p>
        </p:txBody>
      </p:sp>
      <p:sp>
        <p:nvSpPr>
          <p:cNvPr id="4" name="Номер слайда 3"/>
          <p:cNvSpPr>
            <a:spLocks noGrp="1"/>
          </p:cNvSpPr>
          <p:nvPr>
            <p:ph type="sldNum" sz="quarter" idx="10"/>
          </p:nvPr>
        </p:nvSpPr>
        <p:spPr/>
        <p:txBody>
          <a:bodyPr/>
          <a:lstStyle/>
          <a:p>
            <a:fld id="{ABAB9F50-42F3-4CB7-AFD2-73C39AE4BD07}" type="slidenum">
              <a:rPr lang="ru-RU" smtClean="0"/>
              <a:t>10</a:t>
            </a:fld>
            <a:endParaRPr lang="ru-RU"/>
          </a:p>
        </p:txBody>
      </p:sp>
    </p:spTree>
    <p:extLst>
      <p:ext uri="{BB962C8B-B14F-4D97-AF65-F5344CB8AC3E}">
        <p14:creationId xmlns:p14="http://schemas.microsoft.com/office/powerpoint/2010/main" val="2905915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147BC81-F62D-4731-B6DD-64530D4A1336}" type="datetimeFigureOut">
              <a:rPr lang="ru-RU" smtClean="0"/>
              <a:t>05.05.2019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BDF2916-1827-4B01-B49C-FC56342F7B64}" type="slidenum">
              <a:rPr lang="ru-RU" smtClean="0"/>
              <a:t>‹#›</a:t>
            </a:fld>
            <a:endParaRPr lang="ru-RU"/>
          </a:p>
        </p:txBody>
      </p:sp>
    </p:spTree>
    <p:extLst>
      <p:ext uri="{BB962C8B-B14F-4D97-AF65-F5344CB8AC3E}">
        <p14:creationId xmlns:p14="http://schemas.microsoft.com/office/powerpoint/2010/main" val="12345433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147BC81-F62D-4731-B6DD-64530D4A1336}" type="datetimeFigureOut">
              <a:rPr lang="ru-RU" smtClean="0"/>
              <a:t>05.05.2019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BDF2916-1827-4B01-B49C-FC56342F7B64}" type="slidenum">
              <a:rPr lang="ru-RU" smtClean="0"/>
              <a:t>‹#›</a:t>
            </a:fld>
            <a:endParaRPr lang="ru-RU"/>
          </a:p>
        </p:txBody>
      </p:sp>
    </p:spTree>
    <p:extLst>
      <p:ext uri="{BB962C8B-B14F-4D97-AF65-F5344CB8AC3E}">
        <p14:creationId xmlns:p14="http://schemas.microsoft.com/office/powerpoint/2010/main" val="29383259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147BC81-F62D-4731-B6DD-64530D4A1336}" type="datetimeFigureOut">
              <a:rPr lang="ru-RU" smtClean="0"/>
              <a:t>05.05.2019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BDF2916-1827-4B01-B49C-FC56342F7B64}" type="slidenum">
              <a:rPr lang="ru-RU" smtClean="0"/>
              <a:t>‹#›</a:t>
            </a:fld>
            <a:endParaRPr lang="ru-RU"/>
          </a:p>
        </p:txBody>
      </p:sp>
    </p:spTree>
    <p:extLst>
      <p:ext uri="{BB962C8B-B14F-4D97-AF65-F5344CB8AC3E}">
        <p14:creationId xmlns:p14="http://schemas.microsoft.com/office/powerpoint/2010/main" val="33075696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147BC81-F62D-4731-B6DD-64530D4A1336}" type="datetimeFigureOut">
              <a:rPr lang="ru-RU" smtClean="0"/>
              <a:t>05.05.2019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BDF2916-1827-4B01-B49C-FC56342F7B64}" type="slidenum">
              <a:rPr lang="ru-RU" smtClean="0"/>
              <a:t>‹#›</a:t>
            </a:fld>
            <a:endParaRPr lang="ru-RU"/>
          </a:p>
        </p:txBody>
      </p:sp>
    </p:spTree>
    <p:extLst>
      <p:ext uri="{BB962C8B-B14F-4D97-AF65-F5344CB8AC3E}">
        <p14:creationId xmlns:p14="http://schemas.microsoft.com/office/powerpoint/2010/main" val="2149154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147BC81-F62D-4731-B6DD-64530D4A1336}" type="datetimeFigureOut">
              <a:rPr lang="ru-RU" smtClean="0"/>
              <a:t>05.05.2019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BDF2916-1827-4B01-B49C-FC56342F7B64}" type="slidenum">
              <a:rPr lang="ru-RU" smtClean="0"/>
              <a:t>‹#›</a:t>
            </a:fld>
            <a:endParaRPr lang="ru-RU"/>
          </a:p>
        </p:txBody>
      </p:sp>
    </p:spTree>
    <p:extLst>
      <p:ext uri="{BB962C8B-B14F-4D97-AF65-F5344CB8AC3E}">
        <p14:creationId xmlns:p14="http://schemas.microsoft.com/office/powerpoint/2010/main" val="37885370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147BC81-F62D-4731-B6DD-64530D4A1336}" type="datetimeFigureOut">
              <a:rPr lang="ru-RU" smtClean="0"/>
              <a:t>05.05.2019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BDF2916-1827-4B01-B49C-FC56342F7B64}" type="slidenum">
              <a:rPr lang="ru-RU" smtClean="0"/>
              <a:t>‹#›</a:t>
            </a:fld>
            <a:endParaRPr lang="ru-RU"/>
          </a:p>
        </p:txBody>
      </p:sp>
    </p:spTree>
    <p:extLst>
      <p:ext uri="{BB962C8B-B14F-4D97-AF65-F5344CB8AC3E}">
        <p14:creationId xmlns:p14="http://schemas.microsoft.com/office/powerpoint/2010/main" val="4836885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147BC81-F62D-4731-B6DD-64530D4A1336}" type="datetimeFigureOut">
              <a:rPr lang="ru-RU" smtClean="0"/>
              <a:t>05.05.2019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BDF2916-1827-4B01-B49C-FC56342F7B64}" type="slidenum">
              <a:rPr lang="ru-RU" smtClean="0"/>
              <a:t>‹#›</a:t>
            </a:fld>
            <a:endParaRPr lang="ru-RU"/>
          </a:p>
        </p:txBody>
      </p:sp>
    </p:spTree>
    <p:extLst>
      <p:ext uri="{BB962C8B-B14F-4D97-AF65-F5344CB8AC3E}">
        <p14:creationId xmlns:p14="http://schemas.microsoft.com/office/powerpoint/2010/main" val="40060514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147BC81-F62D-4731-B6DD-64530D4A1336}" type="datetimeFigureOut">
              <a:rPr lang="ru-RU" smtClean="0"/>
              <a:t>05.05.2019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BDF2916-1827-4B01-B49C-FC56342F7B64}" type="slidenum">
              <a:rPr lang="ru-RU" smtClean="0"/>
              <a:t>‹#›</a:t>
            </a:fld>
            <a:endParaRPr lang="ru-RU"/>
          </a:p>
        </p:txBody>
      </p:sp>
    </p:spTree>
    <p:extLst>
      <p:ext uri="{BB962C8B-B14F-4D97-AF65-F5344CB8AC3E}">
        <p14:creationId xmlns:p14="http://schemas.microsoft.com/office/powerpoint/2010/main" val="34732472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147BC81-F62D-4731-B6DD-64530D4A1336}" type="datetimeFigureOut">
              <a:rPr lang="ru-RU" smtClean="0"/>
              <a:t>05.05.2019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BDF2916-1827-4B01-B49C-FC56342F7B64}" type="slidenum">
              <a:rPr lang="ru-RU" smtClean="0"/>
              <a:t>‹#›</a:t>
            </a:fld>
            <a:endParaRPr lang="ru-RU"/>
          </a:p>
        </p:txBody>
      </p:sp>
    </p:spTree>
    <p:extLst>
      <p:ext uri="{BB962C8B-B14F-4D97-AF65-F5344CB8AC3E}">
        <p14:creationId xmlns:p14="http://schemas.microsoft.com/office/powerpoint/2010/main" val="1454887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5147BC81-F62D-4731-B6DD-64530D4A1336}" type="datetimeFigureOut">
              <a:rPr lang="ru-RU" smtClean="0"/>
              <a:t>05.05.2019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BDF2916-1827-4B01-B49C-FC56342F7B64}" type="slidenum">
              <a:rPr lang="ru-RU" smtClean="0"/>
              <a:t>‹#›</a:t>
            </a:fld>
            <a:endParaRPr lang="ru-RU"/>
          </a:p>
        </p:txBody>
      </p:sp>
    </p:spTree>
    <p:extLst>
      <p:ext uri="{BB962C8B-B14F-4D97-AF65-F5344CB8AC3E}">
        <p14:creationId xmlns:p14="http://schemas.microsoft.com/office/powerpoint/2010/main" val="19960702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5147BC81-F62D-4731-B6DD-64530D4A1336}" type="datetimeFigureOut">
              <a:rPr lang="ru-RU" smtClean="0"/>
              <a:t>05.05.2019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BDF2916-1827-4B01-B49C-FC56342F7B64}" type="slidenum">
              <a:rPr lang="ru-RU" smtClean="0"/>
              <a:t>‹#›</a:t>
            </a:fld>
            <a:endParaRPr lang="ru-RU"/>
          </a:p>
        </p:txBody>
      </p:sp>
    </p:spTree>
    <p:extLst>
      <p:ext uri="{BB962C8B-B14F-4D97-AF65-F5344CB8AC3E}">
        <p14:creationId xmlns:p14="http://schemas.microsoft.com/office/powerpoint/2010/main" val="11682438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47BC81-F62D-4731-B6DD-64530D4A1336}" type="datetimeFigureOut">
              <a:rPr lang="ru-RU" smtClean="0"/>
              <a:t>05.05.2019</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DF2916-1827-4B01-B49C-FC56342F7B64}" type="slidenum">
              <a:rPr lang="ru-RU" smtClean="0"/>
              <a:t>‹#›</a:t>
            </a:fld>
            <a:endParaRPr lang="ru-RU"/>
          </a:p>
        </p:txBody>
      </p:sp>
    </p:spTree>
    <p:extLst>
      <p:ext uri="{BB962C8B-B14F-4D97-AF65-F5344CB8AC3E}">
        <p14:creationId xmlns:p14="http://schemas.microsoft.com/office/powerpoint/2010/main" val="17747391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32.jpg"/><Relationship Id="rId5" Type="http://schemas.openxmlformats.org/officeDocument/2006/relationships/image" Target="../media/image31.jpg"/><Relationship Id="rId4" Type="http://schemas.openxmlformats.org/officeDocument/2006/relationships/image" Target="../media/image30.jp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33.jp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36.jpg"/><Relationship Id="rId5" Type="http://schemas.openxmlformats.org/officeDocument/2006/relationships/image" Target="../media/image35.jpg"/><Relationship Id="rId4" Type="http://schemas.openxmlformats.org/officeDocument/2006/relationships/image" Target="../media/image34.jpg"/></Relationships>
</file>

<file path=ppt/slides/_rels/slide13.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39.jpg"/><Relationship Id="rId4" Type="http://schemas.openxmlformats.org/officeDocument/2006/relationships/image" Target="../media/image38.jpeg"/></Relationships>
</file>

<file path=ppt/slides/_rels/slide14.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41.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42.jpg"/></Relationships>
</file>

<file path=ppt/slides/_rels/slide16.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5.jpg"/><Relationship Id="rId4" Type="http://schemas.openxmlformats.org/officeDocument/2006/relationships/image" Target="../media/image44.jpg"/></Relationships>
</file>

<file path=ppt/slides/_rels/slide17.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8.jpg"/><Relationship Id="rId4" Type="http://schemas.openxmlformats.org/officeDocument/2006/relationships/image" Target="../media/image7.jp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4.jp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3.jpg"/><Relationship Id="rId5" Type="http://schemas.openxmlformats.org/officeDocument/2006/relationships/image" Target="../media/image12.jpg"/><Relationship Id="rId4" Type="http://schemas.openxmlformats.org/officeDocument/2006/relationships/image" Target="../media/image11.jp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8.jp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7.jpg"/><Relationship Id="rId5" Type="http://schemas.openxmlformats.org/officeDocument/2006/relationships/image" Target="../media/image16.jpeg"/><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png"/><Relationship Id="rId7"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21.jpe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gif"/></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
            <a:ext cx="1094509" cy="6858000"/>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2" name="TextBox 1"/>
          <p:cNvSpPr txBox="1"/>
          <p:nvPr/>
        </p:nvSpPr>
        <p:spPr>
          <a:xfrm>
            <a:off x="1551709" y="2424544"/>
            <a:ext cx="9919855" cy="1077218"/>
          </a:xfrm>
          <a:prstGeom prst="rect">
            <a:avLst/>
          </a:prstGeom>
          <a:noFill/>
        </p:spPr>
        <p:txBody>
          <a:bodyPr wrap="square" rtlCol="0">
            <a:spAutoFit/>
          </a:bodyPr>
          <a:lstStyle/>
          <a:p>
            <a:pPr lvl="0" algn="ctr"/>
            <a:r>
              <a:rPr lang="ru-RU" sz="3200" b="1" i="1" dirty="0">
                <a:solidFill>
                  <a:srgbClr val="203214"/>
                </a:solidFill>
                <a:latin typeface="Times New Roman" panose="02020603050405020304" pitchFamily="18" charset="0"/>
                <a:ea typeface="Times New Roman" panose="02020603050405020304" pitchFamily="18" charset="0"/>
              </a:rPr>
              <a:t>Методика ознакомления детей дошкольного возраста </a:t>
            </a:r>
            <a:r>
              <a:rPr lang="ru-RU" sz="3200" b="1" i="1" dirty="0" smtClean="0">
                <a:solidFill>
                  <a:srgbClr val="203214"/>
                </a:solidFill>
                <a:latin typeface="Times New Roman" panose="02020603050405020304" pitchFamily="18" charset="0"/>
                <a:ea typeface="Times New Roman" panose="02020603050405020304" pitchFamily="18" charset="0"/>
              </a:rPr>
              <a:t>со словом</a:t>
            </a:r>
            <a:endParaRPr lang="ru-RU" dirty="0">
              <a:solidFill>
                <a:srgbClr val="203214"/>
              </a:solidFill>
            </a:endParaRPr>
          </a:p>
        </p:txBody>
      </p:sp>
      <p:pic>
        <p:nvPicPr>
          <p:cNvPr id="5" name="Рисунок 4"/>
          <p:cNvPicPr>
            <a:picLocks noChangeAspect="1"/>
          </p:cNvPicPr>
          <p:nvPr/>
        </p:nvPicPr>
        <p:blipFill>
          <a:blip r:embed="rId3"/>
          <a:stretch>
            <a:fillRect/>
          </a:stretch>
        </p:blipFill>
        <p:spPr>
          <a:xfrm>
            <a:off x="1934017" y="272704"/>
            <a:ext cx="1476073" cy="858182"/>
          </a:xfrm>
          <a:prstGeom prst="rect">
            <a:avLst/>
          </a:prstGeom>
        </p:spPr>
      </p:pic>
      <p:sp>
        <p:nvSpPr>
          <p:cNvPr id="3" name="TextBox 2"/>
          <p:cNvSpPr txBox="1"/>
          <p:nvPr/>
        </p:nvSpPr>
        <p:spPr>
          <a:xfrm>
            <a:off x="1773381" y="152400"/>
            <a:ext cx="10258671" cy="1384995"/>
          </a:xfrm>
          <a:prstGeom prst="rect">
            <a:avLst/>
          </a:prstGeom>
          <a:noFill/>
        </p:spPr>
        <p:txBody>
          <a:bodyPr wrap="square" rtlCol="0">
            <a:spAutoFit/>
          </a:bodyPr>
          <a:lstStyle/>
          <a:p>
            <a:pPr lvl="0" algn="ctr"/>
            <a:r>
              <a:rPr lang="ru-RU" sz="1200" b="1" i="1" dirty="0">
                <a:solidFill>
                  <a:srgbClr val="203214"/>
                </a:solidFill>
                <a:latin typeface="Times New Roman" panose="02020603050405020304" pitchFamily="18" charset="0"/>
                <a:ea typeface="Times New Roman" panose="02020603050405020304" pitchFamily="18" charset="0"/>
              </a:rPr>
              <a:t>РОССИЙСКАЯ ФЕДЕРАЦИЯ</a:t>
            </a:r>
            <a:endParaRPr lang="ru-RU" sz="1200" i="1" dirty="0">
              <a:solidFill>
                <a:srgbClr val="203214"/>
              </a:solidFill>
              <a:latin typeface="Times New Roman" panose="02020603050405020304" pitchFamily="18" charset="0"/>
              <a:ea typeface="Times New Roman" panose="02020603050405020304" pitchFamily="18" charset="0"/>
            </a:endParaRPr>
          </a:p>
          <a:p>
            <a:pPr lvl="0" algn="ctr"/>
            <a:r>
              <a:rPr lang="ru-RU" sz="1200" b="1" i="1" dirty="0">
                <a:solidFill>
                  <a:srgbClr val="203214"/>
                </a:solidFill>
                <a:latin typeface="Times New Roman" panose="02020603050405020304" pitchFamily="18" charset="0"/>
                <a:ea typeface="Times New Roman" panose="02020603050405020304" pitchFamily="18" charset="0"/>
                <a:cs typeface="Times New Roman" panose="02020603050405020304" pitchFamily="18" charset="0"/>
              </a:rPr>
              <a:t>МИНИСТЕРСТВО ОБРАЗОВАНИЯ И НАУКИ АМУРСКОЙ ОБЛАСТИ</a:t>
            </a:r>
            <a:endParaRPr lang="ru-RU" sz="1200" b="1" i="1" dirty="0">
              <a:solidFill>
                <a:srgbClr val="203214"/>
              </a:solidFill>
              <a:latin typeface="Calibri" panose="020F0502020204030204" pitchFamily="34" charset="0"/>
              <a:ea typeface="Times New Roman" panose="02020603050405020304" pitchFamily="18" charset="0"/>
              <a:cs typeface="Times New Roman" panose="02020603050405020304" pitchFamily="18" charset="0"/>
            </a:endParaRPr>
          </a:p>
          <a:p>
            <a:pPr lvl="0" algn="ctr"/>
            <a:r>
              <a:rPr lang="ru-RU" sz="1200" b="1" i="1" dirty="0">
                <a:solidFill>
                  <a:srgbClr val="203214"/>
                </a:solidFill>
                <a:latin typeface="Times New Roman" panose="02020603050405020304" pitchFamily="18" charset="0"/>
                <a:ea typeface="Times New Roman" panose="02020603050405020304" pitchFamily="18" charset="0"/>
              </a:rPr>
              <a:t> </a:t>
            </a:r>
            <a:endParaRPr lang="ru-RU" sz="1200" i="1" dirty="0">
              <a:solidFill>
                <a:srgbClr val="203214"/>
              </a:solidFill>
              <a:latin typeface="Times New Roman" panose="02020603050405020304" pitchFamily="18" charset="0"/>
              <a:ea typeface="Times New Roman" panose="02020603050405020304" pitchFamily="18" charset="0"/>
            </a:endParaRPr>
          </a:p>
          <a:p>
            <a:pPr lvl="0" algn="ctr"/>
            <a:r>
              <a:rPr lang="ru-RU" sz="1200" b="1" i="1" dirty="0">
                <a:solidFill>
                  <a:srgbClr val="203214"/>
                </a:solidFill>
                <a:latin typeface="Times New Roman" panose="02020603050405020304" pitchFamily="18" charset="0"/>
                <a:ea typeface="Times New Roman" panose="02020603050405020304" pitchFamily="18" charset="0"/>
              </a:rPr>
              <a:t>ГОСУДАРСТВЕННОЕ ПРОФЕССИОНАЛЬНОЕ ОБРАЗОВАТЕЛЬНОЕ</a:t>
            </a:r>
            <a:endParaRPr lang="ru-RU" sz="1200" i="1" dirty="0">
              <a:solidFill>
                <a:srgbClr val="203214"/>
              </a:solidFill>
              <a:latin typeface="Times New Roman" panose="02020603050405020304" pitchFamily="18" charset="0"/>
              <a:ea typeface="Times New Roman" panose="02020603050405020304" pitchFamily="18" charset="0"/>
            </a:endParaRPr>
          </a:p>
          <a:p>
            <a:pPr lvl="0" algn="ctr"/>
            <a:r>
              <a:rPr lang="ru-RU" sz="1200" b="1" i="1" dirty="0">
                <a:solidFill>
                  <a:srgbClr val="203214"/>
                </a:solidFill>
                <a:latin typeface="Times New Roman" panose="02020603050405020304" pitchFamily="18" charset="0"/>
                <a:ea typeface="Times New Roman" panose="02020603050405020304" pitchFamily="18" charset="0"/>
              </a:rPr>
              <a:t> АВТОНОМНОЕ УЧРЕЖДЕНИЕ АМУРСКОЙ ОБЛАСТИ </a:t>
            </a:r>
            <a:endParaRPr lang="ru-RU" sz="1200" i="1" dirty="0">
              <a:solidFill>
                <a:srgbClr val="203214"/>
              </a:solidFill>
              <a:latin typeface="Times New Roman" panose="02020603050405020304" pitchFamily="18" charset="0"/>
              <a:ea typeface="Times New Roman" panose="02020603050405020304" pitchFamily="18" charset="0"/>
            </a:endParaRPr>
          </a:p>
          <a:p>
            <a:pPr lvl="0" algn="ctr"/>
            <a:r>
              <a:rPr lang="ru-RU" sz="1200" b="1" i="1" dirty="0">
                <a:solidFill>
                  <a:srgbClr val="203214"/>
                </a:solidFill>
                <a:latin typeface="Times New Roman" panose="02020603050405020304" pitchFamily="18" charset="0"/>
                <a:ea typeface="Times New Roman" panose="02020603050405020304" pitchFamily="18" charset="0"/>
              </a:rPr>
              <a:t>«АМУРСКИЙ ПЕДАГОГИЧЕСКИЙ КОЛЛЕДЖ»</a:t>
            </a:r>
            <a:endParaRPr lang="ru-RU" sz="1200" i="1" dirty="0">
              <a:solidFill>
                <a:srgbClr val="203214"/>
              </a:solidFill>
              <a:latin typeface="Times New Roman" panose="02020603050405020304" pitchFamily="18" charset="0"/>
              <a:ea typeface="Times New Roman" panose="02020603050405020304" pitchFamily="18" charset="0"/>
            </a:endParaRPr>
          </a:p>
          <a:p>
            <a:pPr lvl="0" algn="ctr"/>
            <a:r>
              <a:rPr lang="ru-RU" sz="1200" b="1" i="1" dirty="0">
                <a:solidFill>
                  <a:srgbClr val="203214"/>
                </a:solidFill>
                <a:latin typeface="Times New Roman" panose="02020603050405020304" pitchFamily="18" charset="0"/>
                <a:ea typeface="Times New Roman" panose="02020603050405020304" pitchFamily="18" charset="0"/>
              </a:rPr>
              <a:t>(ГПОАУ АО АПК)</a:t>
            </a:r>
            <a:endParaRPr lang="ru-RU" sz="1200" b="1" i="1" dirty="0">
              <a:solidFill>
                <a:srgbClr val="203214"/>
              </a:solidFill>
              <a:latin typeface="Arial" pitchFamily="34" charset="0"/>
              <a:cs typeface="Arial" pitchFamily="34" charset="0"/>
            </a:endParaRPr>
          </a:p>
        </p:txBody>
      </p:sp>
      <p:sp>
        <p:nvSpPr>
          <p:cNvPr id="6" name="TextBox 5"/>
          <p:cNvSpPr txBox="1"/>
          <p:nvPr/>
        </p:nvSpPr>
        <p:spPr>
          <a:xfrm>
            <a:off x="1357746" y="4128655"/>
            <a:ext cx="5514110" cy="646331"/>
          </a:xfrm>
          <a:prstGeom prst="rect">
            <a:avLst/>
          </a:prstGeom>
          <a:noFill/>
        </p:spPr>
        <p:txBody>
          <a:bodyPr wrap="square" rtlCol="0">
            <a:spAutoFit/>
          </a:bodyPr>
          <a:lstStyle/>
          <a:p>
            <a:pPr lvl="0"/>
            <a:r>
              <a:rPr lang="ru-RU" b="1" i="1" dirty="0">
                <a:solidFill>
                  <a:srgbClr val="203214"/>
                </a:solidFill>
                <a:latin typeface="Times New Roman" panose="02020603050405020304" pitchFamily="18" charset="0"/>
                <a:cs typeface="Times New Roman" panose="02020603050405020304" pitchFamily="18" charset="0"/>
              </a:rPr>
              <a:t>МДК 03.02 </a:t>
            </a:r>
            <a:r>
              <a:rPr lang="ru-RU" i="1" dirty="0">
                <a:solidFill>
                  <a:srgbClr val="203214"/>
                </a:solidFill>
                <a:latin typeface="Times New Roman" panose="02020603050405020304" pitchFamily="18" charset="0"/>
                <a:cs typeface="Times New Roman" panose="02020603050405020304" pitchFamily="18" charset="0"/>
              </a:rPr>
              <a:t>Теория и методика развития речи у детей</a:t>
            </a:r>
          </a:p>
          <a:p>
            <a:pPr lvl="0"/>
            <a:r>
              <a:rPr lang="ru-RU" b="1" i="1" dirty="0">
                <a:solidFill>
                  <a:srgbClr val="203214"/>
                </a:solidFill>
                <a:latin typeface="Times New Roman" panose="02020603050405020304" pitchFamily="18" charset="0"/>
                <a:cs typeface="Times New Roman" panose="02020603050405020304" pitchFamily="18" charset="0"/>
              </a:rPr>
              <a:t>Специальность: </a:t>
            </a:r>
            <a:r>
              <a:rPr lang="ru-RU" i="1" dirty="0">
                <a:solidFill>
                  <a:srgbClr val="203214"/>
                </a:solidFill>
                <a:latin typeface="Times New Roman" panose="02020603050405020304" pitchFamily="18" charset="0"/>
                <a:cs typeface="Times New Roman" panose="02020603050405020304" pitchFamily="18" charset="0"/>
              </a:rPr>
              <a:t>44. 02. 01  Дошкольное образование </a:t>
            </a:r>
          </a:p>
        </p:txBody>
      </p:sp>
      <p:sp>
        <p:nvSpPr>
          <p:cNvPr id="7" name="TextBox 6"/>
          <p:cNvSpPr txBox="1"/>
          <p:nvPr/>
        </p:nvSpPr>
        <p:spPr>
          <a:xfrm>
            <a:off x="1551710" y="5223164"/>
            <a:ext cx="5666508" cy="721740"/>
          </a:xfrm>
          <a:prstGeom prst="rect">
            <a:avLst/>
          </a:prstGeom>
          <a:noFill/>
        </p:spPr>
        <p:txBody>
          <a:bodyPr wrap="square" rtlCol="0">
            <a:spAutoFit/>
          </a:bodyPr>
          <a:lstStyle/>
          <a:p>
            <a:pPr lvl="0" algn="r"/>
            <a:r>
              <a:rPr lang="ru-RU" sz="2000" b="1" i="1" dirty="0">
                <a:solidFill>
                  <a:srgbClr val="203214"/>
                </a:solidFill>
                <a:latin typeface="Times New Roman" pitchFamily="18" charset="0"/>
                <a:cs typeface="Times New Roman" pitchFamily="18" charset="0"/>
              </a:rPr>
              <a:t>Преподаватель методики развития речи: </a:t>
            </a:r>
          </a:p>
          <a:p>
            <a:pPr lvl="0" algn="r"/>
            <a:r>
              <a:rPr lang="ru-RU" sz="2000" i="1" dirty="0">
                <a:solidFill>
                  <a:srgbClr val="203214"/>
                </a:solidFill>
                <a:latin typeface="Times New Roman" pitchFamily="18" charset="0"/>
                <a:cs typeface="Times New Roman" pitchFamily="18" charset="0"/>
              </a:rPr>
              <a:t>Гольская Оксана Геннадьевна</a:t>
            </a:r>
          </a:p>
        </p:txBody>
      </p:sp>
      <p:sp>
        <p:nvSpPr>
          <p:cNvPr id="8" name="TextBox 7"/>
          <p:cNvSpPr txBox="1"/>
          <p:nvPr/>
        </p:nvSpPr>
        <p:spPr>
          <a:xfrm>
            <a:off x="3796145" y="6151418"/>
            <a:ext cx="3643746" cy="400110"/>
          </a:xfrm>
          <a:prstGeom prst="rect">
            <a:avLst/>
          </a:prstGeom>
          <a:noFill/>
        </p:spPr>
        <p:txBody>
          <a:bodyPr wrap="square" rtlCol="0">
            <a:spAutoFit/>
          </a:bodyPr>
          <a:lstStyle/>
          <a:p>
            <a:pPr lvl="0"/>
            <a:r>
              <a:rPr lang="ru-RU" sz="2000" b="1" i="1" dirty="0">
                <a:solidFill>
                  <a:srgbClr val="203214"/>
                </a:solidFill>
                <a:latin typeface="Times New Roman" panose="02020603050405020304" pitchFamily="18" charset="0"/>
                <a:cs typeface="Times New Roman" panose="02020603050405020304" pitchFamily="18" charset="0"/>
              </a:rPr>
              <a:t>г. Благовещенск</a:t>
            </a:r>
          </a:p>
        </p:txBody>
      </p:sp>
      <p:pic>
        <p:nvPicPr>
          <p:cNvPr id="9" name="Рисунок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92018" y="3685309"/>
            <a:ext cx="4640035" cy="2770763"/>
          </a:xfrm>
          <a:prstGeom prst="rect">
            <a:avLst/>
          </a:prstGeom>
        </p:spPr>
      </p:pic>
    </p:spTree>
    <p:extLst>
      <p:ext uri="{BB962C8B-B14F-4D97-AF65-F5344CB8AC3E}">
        <p14:creationId xmlns:p14="http://schemas.microsoft.com/office/powerpoint/2010/main" val="14326610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
            <a:ext cx="1080655" cy="6858000"/>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3" name="TextBox 2"/>
          <p:cNvSpPr txBox="1"/>
          <p:nvPr/>
        </p:nvSpPr>
        <p:spPr>
          <a:xfrm>
            <a:off x="1510143" y="166255"/>
            <a:ext cx="10280075" cy="584775"/>
          </a:xfrm>
          <a:prstGeom prst="rect">
            <a:avLst/>
          </a:prstGeom>
          <a:noFill/>
        </p:spPr>
        <p:txBody>
          <a:bodyPr wrap="square" rtlCol="0">
            <a:spAutoFit/>
          </a:bodyPr>
          <a:lstStyle/>
          <a:p>
            <a:pPr algn="ctr"/>
            <a:r>
              <a:rPr lang="ru-RU" sz="3200" b="1" i="1" dirty="0" smtClean="0">
                <a:solidFill>
                  <a:srgbClr val="203214"/>
                </a:solidFill>
                <a:latin typeface="Times New Roman" panose="02020603050405020304" pitchFamily="18" charset="0"/>
                <a:cs typeface="Times New Roman" panose="02020603050405020304" pitchFamily="18" charset="0"/>
              </a:rPr>
              <a:t>Вопросы к детям по содержанию стихотворения</a:t>
            </a:r>
            <a:endParaRPr lang="ru-RU" sz="3200" b="1" i="1" dirty="0">
              <a:solidFill>
                <a:srgbClr val="203214"/>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1302327" y="1066800"/>
            <a:ext cx="5153891" cy="5693866"/>
          </a:xfrm>
          <a:prstGeom prst="rect">
            <a:avLst/>
          </a:prstGeom>
          <a:noFill/>
        </p:spPr>
        <p:txBody>
          <a:bodyPr wrap="square" rtlCol="0">
            <a:spAutoFit/>
          </a:bodyPr>
          <a:lstStyle/>
          <a:p>
            <a:pPr marL="457200" indent="-457200" algn="just">
              <a:buFont typeface="Wingdings" panose="05000000000000000000" pitchFamily="2" charset="2"/>
              <a:buChar char="ü"/>
            </a:pPr>
            <a:r>
              <a:rPr lang="ru-RU" sz="2800" i="1" dirty="0" smtClean="0">
                <a:solidFill>
                  <a:srgbClr val="203214"/>
                </a:solidFill>
                <a:latin typeface="Times New Roman" panose="02020603050405020304" pitchFamily="18" charset="0"/>
                <a:cs typeface="Times New Roman" panose="02020603050405020304" pitchFamily="18" charset="0"/>
              </a:rPr>
              <a:t>Понравилось ли Вам стихотворение Ирины Токмаковой?</a:t>
            </a:r>
          </a:p>
          <a:p>
            <a:pPr marL="457200" indent="-457200" algn="just">
              <a:buFont typeface="Wingdings" panose="05000000000000000000" pitchFamily="2" charset="2"/>
              <a:buChar char="ü"/>
            </a:pPr>
            <a:r>
              <a:rPr lang="ru-RU" sz="2800" i="1" dirty="0" smtClean="0">
                <a:solidFill>
                  <a:srgbClr val="203214"/>
                </a:solidFill>
                <a:latin typeface="Times New Roman" panose="02020603050405020304" pitchFamily="18" charset="0"/>
                <a:cs typeface="Times New Roman" panose="02020603050405020304" pitchFamily="18" charset="0"/>
              </a:rPr>
              <a:t>Кто запомнил как называется это стихотворение?</a:t>
            </a:r>
          </a:p>
          <a:p>
            <a:pPr marL="457200" indent="-457200" algn="just">
              <a:buFont typeface="Wingdings" panose="05000000000000000000" pitchFamily="2" charset="2"/>
              <a:buChar char="ü"/>
            </a:pPr>
            <a:r>
              <a:rPr lang="ru-RU" sz="2800" i="1" dirty="0" smtClean="0">
                <a:solidFill>
                  <a:srgbClr val="203214"/>
                </a:solidFill>
                <a:latin typeface="Times New Roman" panose="02020603050405020304" pitchFamily="18" charset="0"/>
                <a:cs typeface="Times New Roman" panose="02020603050405020304" pitchFamily="18" charset="0"/>
              </a:rPr>
              <a:t>Какое смешное слово придумал мальчик?</a:t>
            </a:r>
          </a:p>
          <a:p>
            <a:pPr marL="457200" indent="-457200" algn="just">
              <a:buFont typeface="Wingdings" panose="05000000000000000000" pitchFamily="2" charset="2"/>
              <a:buChar char="ü"/>
            </a:pPr>
            <a:r>
              <a:rPr lang="ru-RU" sz="2800" i="1" dirty="0" smtClean="0">
                <a:solidFill>
                  <a:srgbClr val="203214"/>
                </a:solidFill>
                <a:latin typeface="Times New Roman" panose="02020603050405020304" pitchFamily="18" charset="0"/>
                <a:cs typeface="Times New Roman" panose="02020603050405020304" pitchFamily="18" charset="0"/>
              </a:rPr>
              <a:t>Что обозначает это слово?</a:t>
            </a:r>
          </a:p>
          <a:p>
            <a:pPr marL="457200" indent="-457200" algn="just">
              <a:buFont typeface="Wingdings" panose="05000000000000000000" pitchFamily="2" charset="2"/>
              <a:buChar char="ü"/>
            </a:pPr>
            <a:r>
              <a:rPr lang="ru-RU" sz="2800" i="1" dirty="0" smtClean="0">
                <a:solidFill>
                  <a:srgbClr val="203214"/>
                </a:solidFill>
                <a:latin typeface="Times New Roman" panose="02020603050405020304" pitchFamily="18" charset="0"/>
                <a:cs typeface="Times New Roman" panose="02020603050405020304" pitchFamily="18" charset="0"/>
              </a:rPr>
              <a:t>О каких словах ещё говорится в этом стихотворении? И что они обозначают?</a:t>
            </a:r>
          </a:p>
        </p:txBody>
      </p:sp>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46241">
            <a:off x="8898373" y="854609"/>
            <a:ext cx="3004838" cy="3076625"/>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7" name="Рисунок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1343965">
            <a:off x="6672752" y="2068599"/>
            <a:ext cx="2583063" cy="3453293"/>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8" name="Рисунок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314236">
            <a:off x="9319473" y="3521851"/>
            <a:ext cx="2162637" cy="2803418"/>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26823098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
            <a:ext cx="1080655" cy="6858000"/>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2" name="Рисунок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26333" y="695564"/>
            <a:ext cx="4116621" cy="5466873"/>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3" name="TextBox 2"/>
          <p:cNvSpPr txBox="1"/>
          <p:nvPr/>
        </p:nvSpPr>
        <p:spPr>
          <a:xfrm>
            <a:off x="2182761" y="294968"/>
            <a:ext cx="9660193" cy="646331"/>
          </a:xfrm>
          <a:prstGeom prst="rect">
            <a:avLst/>
          </a:prstGeom>
          <a:noFill/>
        </p:spPr>
        <p:txBody>
          <a:bodyPr wrap="square" rtlCol="0">
            <a:spAutoFit/>
          </a:bodyPr>
          <a:lstStyle/>
          <a:p>
            <a:r>
              <a:rPr lang="ru-RU" sz="3600" b="1" i="1" dirty="0" smtClean="0">
                <a:latin typeface="Times New Roman" panose="02020603050405020304" pitchFamily="18" charset="0"/>
                <a:cs typeface="Times New Roman" panose="02020603050405020304" pitchFamily="18" charset="0"/>
              </a:rPr>
              <a:t>Задание:</a:t>
            </a:r>
            <a:endParaRPr lang="ru-RU" sz="3600" b="1" i="1" dirty="0">
              <a:latin typeface="Times New Roman" panose="02020603050405020304" pitchFamily="18" charset="0"/>
              <a:cs typeface="Times New Roman" panose="02020603050405020304" pitchFamily="18" charset="0"/>
            </a:endParaRPr>
          </a:p>
        </p:txBody>
      </p:sp>
      <p:sp>
        <p:nvSpPr>
          <p:cNvPr id="5" name="TextBox 4"/>
          <p:cNvSpPr txBox="1"/>
          <p:nvPr/>
        </p:nvSpPr>
        <p:spPr>
          <a:xfrm>
            <a:off x="1563328" y="1047135"/>
            <a:ext cx="5663381" cy="4031873"/>
          </a:xfrm>
          <a:prstGeom prst="rect">
            <a:avLst/>
          </a:prstGeom>
          <a:noFill/>
        </p:spPr>
        <p:txBody>
          <a:bodyPr wrap="square" rtlCol="0">
            <a:spAutoFit/>
          </a:bodyPr>
          <a:lstStyle/>
          <a:p>
            <a:pPr marL="457200" indent="-457200" algn="just">
              <a:buFontTx/>
              <a:buChar char="-"/>
            </a:pPr>
            <a:r>
              <a:rPr lang="ru-RU" sz="3200" i="1" dirty="0" smtClean="0">
                <a:latin typeface="Times New Roman" panose="02020603050405020304" pitchFamily="18" charset="0"/>
                <a:cs typeface="Times New Roman" panose="02020603050405020304" pitchFamily="18" charset="0"/>
              </a:rPr>
              <a:t>прочитайте стихотворение А. Барто «Игра в слова»; </a:t>
            </a:r>
          </a:p>
          <a:p>
            <a:pPr algn="just"/>
            <a:r>
              <a:rPr lang="ru-RU" sz="3200" i="1" dirty="0" smtClean="0">
                <a:latin typeface="Times New Roman" panose="02020603050405020304" pitchFamily="18" charset="0"/>
                <a:cs typeface="Times New Roman" panose="02020603050405020304" pitchFamily="18" charset="0"/>
              </a:rPr>
              <a:t>- продумайте вопросы к детям по </a:t>
            </a:r>
            <a:r>
              <a:rPr lang="ru-RU" sz="3200" i="1" dirty="0">
                <a:latin typeface="Times New Roman" panose="02020603050405020304" pitchFamily="18" charset="0"/>
                <a:cs typeface="Times New Roman" panose="02020603050405020304" pitchFamily="18" charset="0"/>
              </a:rPr>
              <a:t>содержанию </a:t>
            </a:r>
            <a:r>
              <a:rPr lang="ru-RU" sz="3200" i="1" dirty="0" smtClean="0">
                <a:latin typeface="Times New Roman" panose="02020603050405020304" pitchFamily="18" charset="0"/>
                <a:cs typeface="Times New Roman" panose="02020603050405020304" pitchFamily="18" charset="0"/>
              </a:rPr>
              <a:t>стихотворения над </a:t>
            </a:r>
            <a:r>
              <a:rPr lang="ru-RU" sz="3200" i="1" dirty="0">
                <a:latin typeface="Times New Roman" panose="02020603050405020304" pitchFamily="18" charset="0"/>
                <a:cs typeface="Times New Roman" panose="02020603050405020304" pitchFamily="18" charset="0"/>
              </a:rPr>
              <a:t>раскрытием слова как смысловой </a:t>
            </a:r>
            <a:r>
              <a:rPr lang="ru-RU" sz="3200" i="1" dirty="0" smtClean="0">
                <a:latin typeface="Times New Roman" panose="02020603050405020304" pitchFamily="18" charset="0"/>
                <a:cs typeface="Times New Roman" panose="02020603050405020304" pitchFamily="18" charset="0"/>
              </a:rPr>
              <a:t>единицы.</a:t>
            </a:r>
            <a:endParaRPr lang="ru-RU" sz="3200" i="1" dirty="0">
              <a:latin typeface="Times New Roman" panose="02020603050405020304" pitchFamily="18" charset="0"/>
              <a:cs typeface="Times New Roman" panose="02020603050405020304" pitchFamily="18" charset="0"/>
            </a:endParaRPr>
          </a:p>
          <a:p>
            <a:pPr algn="just"/>
            <a:r>
              <a:rPr lang="ru-RU" sz="3200" i="1" dirty="0" smtClean="0">
                <a:latin typeface="Times New Roman" panose="02020603050405020304" pitchFamily="18" charset="0"/>
                <a:cs typeface="Times New Roman" panose="02020603050405020304" pitchFamily="18" charset="0"/>
              </a:rPr>
              <a:t> </a:t>
            </a:r>
            <a:endParaRPr lang="ru-RU" sz="32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218790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
            <a:ext cx="1080655" cy="6858000"/>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2" name="Рисунок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38583">
            <a:off x="9076604" y="823996"/>
            <a:ext cx="2733786" cy="2733786"/>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3" name="Рисунок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1514">
            <a:off x="8123753" y="2814397"/>
            <a:ext cx="2118955" cy="2825273"/>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5" name="Рисунок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488742">
            <a:off x="9672254" y="3232894"/>
            <a:ext cx="2106794" cy="3308190"/>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6" name="TextBox 5"/>
          <p:cNvSpPr txBox="1"/>
          <p:nvPr/>
        </p:nvSpPr>
        <p:spPr>
          <a:xfrm>
            <a:off x="1280160" y="154745"/>
            <a:ext cx="8168352" cy="954107"/>
          </a:xfrm>
          <a:prstGeom prst="rect">
            <a:avLst/>
          </a:prstGeom>
          <a:noFill/>
        </p:spPr>
        <p:txBody>
          <a:bodyPr wrap="square" rtlCol="0">
            <a:spAutoFit/>
          </a:bodyPr>
          <a:lstStyle/>
          <a:p>
            <a:pPr algn="ctr"/>
            <a:r>
              <a:rPr lang="ru-RU" sz="3200" b="1" i="1" dirty="0" smtClean="0">
                <a:solidFill>
                  <a:srgbClr val="203214"/>
                </a:solidFill>
                <a:latin typeface="Times New Roman" panose="02020603050405020304" pitchFamily="18" charset="0"/>
                <a:cs typeface="Times New Roman" panose="02020603050405020304" pitchFamily="18" charset="0"/>
              </a:rPr>
              <a:t>Дидактическая игра «Скажи наоборот» </a:t>
            </a:r>
          </a:p>
          <a:p>
            <a:pPr algn="ctr"/>
            <a:r>
              <a:rPr lang="ru-RU" sz="2400" i="1" dirty="0" smtClean="0">
                <a:solidFill>
                  <a:srgbClr val="203214"/>
                </a:solidFill>
                <a:latin typeface="Times New Roman" panose="02020603050405020304" pitchFamily="18" charset="0"/>
                <a:cs typeface="Times New Roman" panose="02020603050405020304" pitchFamily="18" charset="0"/>
              </a:rPr>
              <a:t>для старшего дошкольного возраста</a:t>
            </a:r>
            <a:endParaRPr lang="ru-RU" sz="2400" i="1" dirty="0">
              <a:solidFill>
                <a:srgbClr val="203214"/>
              </a:solidFill>
              <a:latin typeface="Times New Roman" panose="02020603050405020304" pitchFamily="18" charset="0"/>
              <a:cs typeface="Times New Roman" panose="02020603050405020304" pitchFamily="18" charset="0"/>
            </a:endParaRPr>
          </a:p>
        </p:txBody>
      </p:sp>
      <p:graphicFrame>
        <p:nvGraphicFramePr>
          <p:cNvPr id="7" name="Таблица 6"/>
          <p:cNvGraphicFramePr>
            <a:graphicFrameLocks noGrp="1"/>
          </p:cNvGraphicFramePr>
          <p:nvPr>
            <p:extLst>
              <p:ext uri="{D42A27DB-BD31-4B8C-83A1-F6EECF244321}">
                <p14:modId xmlns:p14="http://schemas.microsoft.com/office/powerpoint/2010/main" val="2064695347"/>
              </p:ext>
            </p:extLst>
          </p:nvPr>
        </p:nvGraphicFramePr>
        <p:xfrm>
          <a:off x="1280160" y="1238865"/>
          <a:ext cx="6646142" cy="5572923"/>
        </p:xfrm>
        <a:graphic>
          <a:graphicData uri="http://schemas.openxmlformats.org/drawingml/2006/table">
            <a:tbl>
              <a:tblPr firstRow="1" bandRow="1">
                <a:tableStyleId>{5C22544A-7EE6-4342-B048-85BDC9FD1C3A}</a:tableStyleId>
              </a:tblPr>
              <a:tblGrid>
                <a:gridCol w="6646142">
                  <a:extLst>
                    <a:ext uri="{9D8B030D-6E8A-4147-A177-3AD203B41FA5}">
                      <a16:colId xmlns:a16="http://schemas.microsoft.com/office/drawing/2014/main" val="648084897"/>
                    </a:ext>
                  </a:extLst>
                </a:gridCol>
              </a:tblGrid>
              <a:tr h="604683">
                <a:tc>
                  <a:txBody>
                    <a:bodyPr/>
                    <a:lstStyle/>
                    <a:p>
                      <a:pPr algn="ctr"/>
                      <a:r>
                        <a:rPr lang="ru-RU" sz="3200" b="1" i="1" dirty="0" smtClean="0">
                          <a:solidFill>
                            <a:srgbClr val="203214"/>
                          </a:solidFill>
                          <a:latin typeface="Times New Roman" panose="02020603050405020304" pitchFamily="18" charset="0"/>
                          <a:cs typeface="Times New Roman" panose="02020603050405020304" pitchFamily="18" charset="0"/>
                        </a:rPr>
                        <a:t>Речевой материал</a:t>
                      </a:r>
                    </a:p>
                  </a:txBody>
                  <a:tcPr>
                    <a:solidFill>
                      <a:schemeClr val="accent6">
                        <a:lumMod val="20000"/>
                        <a:lumOff val="80000"/>
                      </a:schemeClr>
                    </a:solidFill>
                  </a:tcPr>
                </a:tc>
                <a:extLst>
                  <a:ext uri="{0D108BD9-81ED-4DB2-BD59-A6C34878D82A}">
                    <a16:rowId xmlns:a16="http://schemas.microsoft.com/office/drawing/2014/main" val="985226908"/>
                  </a:ext>
                </a:extLst>
              </a:tr>
              <a:tr h="2280226">
                <a:tc>
                  <a:txBody>
                    <a:bodyPr/>
                    <a:lstStyle/>
                    <a:p>
                      <a:pPr algn="just"/>
                      <a:r>
                        <a:rPr lang="ru-RU" sz="3200" b="1" i="1" dirty="0" smtClean="0">
                          <a:solidFill>
                            <a:srgbClr val="203214"/>
                          </a:solidFill>
                          <a:latin typeface="Times New Roman" panose="02020603050405020304" pitchFamily="18" charset="0"/>
                          <a:cs typeface="Times New Roman" panose="02020603050405020304" pitchFamily="18" charset="0"/>
                        </a:rPr>
                        <a:t>Существительные:</a:t>
                      </a:r>
                      <a:r>
                        <a:rPr lang="ru-RU" sz="3200" b="0" i="1" baseline="0" dirty="0" smtClean="0">
                          <a:solidFill>
                            <a:srgbClr val="203214"/>
                          </a:solidFill>
                          <a:latin typeface="Times New Roman" panose="02020603050405020304" pitchFamily="18" charset="0"/>
                          <a:cs typeface="Times New Roman" panose="02020603050405020304" pitchFamily="18" charset="0"/>
                        </a:rPr>
                        <a:t> </a:t>
                      </a:r>
                      <a:r>
                        <a:rPr lang="ru-RU" sz="3200" b="0" i="1" dirty="0" smtClean="0">
                          <a:solidFill>
                            <a:srgbClr val="203214"/>
                          </a:solidFill>
                          <a:latin typeface="Times New Roman" panose="02020603050405020304" pitchFamily="18" charset="0"/>
                          <a:cs typeface="Times New Roman" panose="02020603050405020304" pitchFamily="18" charset="0"/>
                        </a:rPr>
                        <a:t>день  -</a:t>
                      </a:r>
                      <a:r>
                        <a:rPr lang="ru-RU" sz="3200" b="0" i="1" baseline="0" dirty="0" smtClean="0">
                          <a:solidFill>
                            <a:srgbClr val="203214"/>
                          </a:solidFill>
                          <a:latin typeface="Times New Roman" panose="02020603050405020304" pitchFamily="18" charset="0"/>
                          <a:cs typeface="Times New Roman" panose="02020603050405020304" pitchFamily="18" charset="0"/>
                        </a:rPr>
                        <a:t> </a:t>
                      </a:r>
                      <a:r>
                        <a:rPr lang="ru-RU" sz="3200" b="0" i="1" dirty="0" smtClean="0">
                          <a:solidFill>
                            <a:srgbClr val="203214"/>
                          </a:solidFill>
                          <a:latin typeface="Times New Roman" panose="02020603050405020304" pitchFamily="18" charset="0"/>
                          <a:cs typeface="Times New Roman" panose="02020603050405020304" pitchFamily="18" charset="0"/>
                        </a:rPr>
                        <a:t>… ;</a:t>
                      </a:r>
                      <a:r>
                        <a:rPr lang="ru-RU" sz="3200" b="0" i="1" baseline="0" dirty="0" smtClean="0">
                          <a:solidFill>
                            <a:srgbClr val="203214"/>
                          </a:solidFill>
                          <a:latin typeface="Times New Roman" panose="02020603050405020304" pitchFamily="18" charset="0"/>
                          <a:cs typeface="Times New Roman" panose="02020603050405020304" pitchFamily="18" charset="0"/>
                        </a:rPr>
                        <a:t> </a:t>
                      </a:r>
                      <a:r>
                        <a:rPr lang="ru-RU" sz="3200" b="0" i="1" dirty="0" smtClean="0">
                          <a:solidFill>
                            <a:srgbClr val="203214"/>
                          </a:solidFill>
                          <a:latin typeface="Times New Roman" panose="02020603050405020304" pitchFamily="18" charset="0"/>
                          <a:cs typeface="Times New Roman" panose="02020603050405020304" pitchFamily="18" charset="0"/>
                        </a:rPr>
                        <a:t>утро</a:t>
                      </a:r>
                      <a:r>
                        <a:rPr lang="ru-RU" sz="3200" b="0" i="1" baseline="0" dirty="0" smtClean="0">
                          <a:solidFill>
                            <a:srgbClr val="203214"/>
                          </a:solidFill>
                          <a:latin typeface="Times New Roman" panose="02020603050405020304" pitchFamily="18" charset="0"/>
                          <a:cs typeface="Times New Roman" panose="02020603050405020304" pitchFamily="18" charset="0"/>
                        </a:rPr>
                        <a:t> </a:t>
                      </a:r>
                      <a:r>
                        <a:rPr lang="ru-RU" sz="3200" b="0" i="1" dirty="0" smtClean="0">
                          <a:solidFill>
                            <a:srgbClr val="203214"/>
                          </a:solidFill>
                          <a:latin typeface="Times New Roman" panose="02020603050405020304" pitchFamily="18" charset="0"/>
                          <a:cs typeface="Times New Roman" panose="02020603050405020304" pitchFamily="18" charset="0"/>
                        </a:rPr>
                        <a:t>–</a:t>
                      </a:r>
                      <a:r>
                        <a:rPr lang="ru-RU" sz="3200" b="0" i="1" baseline="0" dirty="0" smtClean="0">
                          <a:solidFill>
                            <a:srgbClr val="203214"/>
                          </a:solidFill>
                          <a:latin typeface="Times New Roman" panose="02020603050405020304" pitchFamily="18" charset="0"/>
                          <a:cs typeface="Times New Roman" panose="02020603050405020304" pitchFamily="18" charset="0"/>
                        </a:rPr>
                        <a:t> </a:t>
                      </a:r>
                      <a:r>
                        <a:rPr lang="ru-RU" sz="3200" b="0" i="1" dirty="0" smtClean="0">
                          <a:solidFill>
                            <a:srgbClr val="203214"/>
                          </a:solidFill>
                          <a:latin typeface="Times New Roman" panose="02020603050405020304" pitchFamily="18" charset="0"/>
                          <a:cs typeface="Times New Roman" panose="02020603050405020304" pitchFamily="18" charset="0"/>
                        </a:rPr>
                        <a:t>…;</a:t>
                      </a:r>
                      <a:r>
                        <a:rPr lang="ru-RU" sz="3200" b="0" i="1" baseline="0" dirty="0" smtClean="0">
                          <a:solidFill>
                            <a:srgbClr val="203214"/>
                          </a:solidFill>
                          <a:latin typeface="Times New Roman" panose="02020603050405020304" pitchFamily="18" charset="0"/>
                          <a:cs typeface="Times New Roman" panose="02020603050405020304" pitchFamily="18" charset="0"/>
                        </a:rPr>
                        <a:t> </a:t>
                      </a:r>
                      <a:r>
                        <a:rPr lang="ru-RU" sz="3200" b="0" i="1" dirty="0" smtClean="0">
                          <a:solidFill>
                            <a:srgbClr val="203214"/>
                          </a:solidFill>
                          <a:latin typeface="Times New Roman" panose="02020603050405020304" pitchFamily="18" charset="0"/>
                          <a:cs typeface="Times New Roman" panose="02020603050405020304" pitchFamily="18" charset="0"/>
                        </a:rPr>
                        <a:t>восход</a:t>
                      </a:r>
                      <a:r>
                        <a:rPr lang="ru-RU" sz="3200" b="0" i="1" baseline="0" dirty="0" smtClean="0">
                          <a:solidFill>
                            <a:srgbClr val="203214"/>
                          </a:solidFill>
                          <a:latin typeface="Times New Roman" panose="02020603050405020304" pitchFamily="18" charset="0"/>
                          <a:cs typeface="Times New Roman" panose="02020603050405020304" pitchFamily="18" charset="0"/>
                        </a:rPr>
                        <a:t> </a:t>
                      </a:r>
                      <a:r>
                        <a:rPr lang="ru-RU" sz="3200" b="0" i="1" dirty="0" smtClean="0">
                          <a:solidFill>
                            <a:srgbClr val="203214"/>
                          </a:solidFill>
                          <a:latin typeface="Times New Roman" panose="02020603050405020304" pitchFamily="18" charset="0"/>
                          <a:cs typeface="Times New Roman" panose="02020603050405020304" pitchFamily="18" charset="0"/>
                        </a:rPr>
                        <a:t>– …; зима -</a:t>
                      </a:r>
                      <a:r>
                        <a:rPr lang="ru-RU" sz="3200" b="0" i="1" baseline="0" dirty="0" smtClean="0">
                          <a:solidFill>
                            <a:srgbClr val="203214"/>
                          </a:solidFill>
                          <a:latin typeface="Times New Roman" panose="02020603050405020304" pitchFamily="18" charset="0"/>
                          <a:cs typeface="Times New Roman" panose="02020603050405020304" pitchFamily="18" charset="0"/>
                        </a:rPr>
                        <a:t> </a:t>
                      </a:r>
                      <a:r>
                        <a:rPr lang="ru-RU" sz="3200" b="0" i="1" dirty="0" smtClean="0">
                          <a:solidFill>
                            <a:srgbClr val="203214"/>
                          </a:solidFill>
                          <a:latin typeface="Times New Roman" panose="02020603050405020304" pitchFamily="18" charset="0"/>
                          <a:cs typeface="Times New Roman" panose="02020603050405020304" pitchFamily="18" charset="0"/>
                        </a:rPr>
                        <a:t>…;</a:t>
                      </a:r>
                      <a:r>
                        <a:rPr lang="ru-RU" sz="3200" b="0" i="1" baseline="0" dirty="0" smtClean="0">
                          <a:solidFill>
                            <a:srgbClr val="203214"/>
                          </a:solidFill>
                          <a:latin typeface="Times New Roman" panose="02020603050405020304" pitchFamily="18" charset="0"/>
                          <a:cs typeface="Times New Roman" panose="02020603050405020304" pitchFamily="18" charset="0"/>
                        </a:rPr>
                        <a:t>  </a:t>
                      </a:r>
                      <a:r>
                        <a:rPr lang="ru-RU" sz="3200" b="0" i="1" dirty="0" smtClean="0">
                          <a:solidFill>
                            <a:srgbClr val="203214"/>
                          </a:solidFill>
                          <a:latin typeface="Times New Roman" panose="02020603050405020304" pitchFamily="18" charset="0"/>
                          <a:cs typeface="Times New Roman" panose="02020603050405020304" pitchFamily="18" charset="0"/>
                        </a:rPr>
                        <a:t>весна – …;</a:t>
                      </a:r>
                      <a:r>
                        <a:rPr lang="ru-RU" sz="3200" b="0" i="1" baseline="0" dirty="0" smtClean="0">
                          <a:solidFill>
                            <a:srgbClr val="203214"/>
                          </a:solidFill>
                          <a:latin typeface="Times New Roman" panose="02020603050405020304" pitchFamily="18" charset="0"/>
                          <a:cs typeface="Times New Roman" panose="02020603050405020304" pitchFamily="18" charset="0"/>
                        </a:rPr>
                        <a:t> </a:t>
                      </a:r>
                      <a:r>
                        <a:rPr lang="ru-RU" sz="3200" b="0" i="1" dirty="0" smtClean="0">
                          <a:solidFill>
                            <a:srgbClr val="203214"/>
                          </a:solidFill>
                          <a:latin typeface="Times New Roman" panose="02020603050405020304" pitchFamily="18" charset="0"/>
                          <a:cs typeface="Times New Roman" panose="02020603050405020304" pitchFamily="18" charset="0"/>
                        </a:rPr>
                        <a:t>добро –  …;</a:t>
                      </a:r>
                      <a:r>
                        <a:rPr lang="ru-RU" sz="3200" b="0" i="1" baseline="0" dirty="0" smtClean="0">
                          <a:solidFill>
                            <a:srgbClr val="203214"/>
                          </a:solidFill>
                          <a:latin typeface="Times New Roman" panose="02020603050405020304" pitchFamily="18" charset="0"/>
                          <a:cs typeface="Times New Roman" panose="02020603050405020304" pitchFamily="18" charset="0"/>
                        </a:rPr>
                        <a:t> </a:t>
                      </a:r>
                      <a:r>
                        <a:rPr lang="ru-RU" sz="3200" b="0" i="1" dirty="0" smtClean="0">
                          <a:solidFill>
                            <a:srgbClr val="203214"/>
                          </a:solidFill>
                          <a:latin typeface="Times New Roman" panose="02020603050405020304" pitchFamily="18" charset="0"/>
                          <a:cs typeface="Times New Roman" panose="02020603050405020304" pitchFamily="18" charset="0"/>
                        </a:rPr>
                        <a:t>герой –</a:t>
                      </a:r>
                      <a:r>
                        <a:rPr lang="ru-RU" sz="3200" b="0" i="1" baseline="0" dirty="0" smtClean="0">
                          <a:solidFill>
                            <a:srgbClr val="203214"/>
                          </a:solidFill>
                          <a:latin typeface="Times New Roman" panose="02020603050405020304" pitchFamily="18" charset="0"/>
                          <a:cs typeface="Times New Roman" panose="02020603050405020304" pitchFamily="18" charset="0"/>
                        </a:rPr>
                        <a:t> …; в</a:t>
                      </a:r>
                      <a:r>
                        <a:rPr lang="ru-RU" sz="3200" b="0" i="1" dirty="0" smtClean="0">
                          <a:solidFill>
                            <a:srgbClr val="203214"/>
                          </a:solidFill>
                          <a:latin typeface="Times New Roman" panose="02020603050405020304" pitchFamily="18" charset="0"/>
                          <a:cs typeface="Times New Roman" panose="02020603050405020304" pitchFamily="18" charset="0"/>
                        </a:rPr>
                        <a:t>еселье</a:t>
                      </a:r>
                      <a:r>
                        <a:rPr lang="ru-RU" sz="3200" b="0" i="1" baseline="0" dirty="0" smtClean="0">
                          <a:solidFill>
                            <a:srgbClr val="203214"/>
                          </a:solidFill>
                          <a:latin typeface="Times New Roman" panose="02020603050405020304" pitchFamily="18" charset="0"/>
                          <a:cs typeface="Times New Roman" panose="02020603050405020304" pitchFamily="18" charset="0"/>
                        </a:rPr>
                        <a:t> </a:t>
                      </a:r>
                      <a:r>
                        <a:rPr lang="ru-RU" sz="3200" b="0" i="1" dirty="0" smtClean="0">
                          <a:solidFill>
                            <a:srgbClr val="203214"/>
                          </a:solidFill>
                          <a:latin typeface="Times New Roman" panose="02020603050405020304" pitchFamily="18" charset="0"/>
                          <a:cs typeface="Times New Roman" panose="02020603050405020304" pitchFamily="18" charset="0"/>
                        </a:rPr>
                        <a:t>– …; </a:t>
                      </a:r>
                      <a:r>
                        <a:rPr lang="ru-RU" sz="3200" b="0" i="1" baseline="0" dirty="0" smtClean="0">
                          <a:solidFill>
                            <a:srgbClr val="203214"/>
                          </a:solidFill>
                          <a:latin typeface="Times New Roman" panose="02020603050405020304" pitchFamily="18" charset="0"/>
                          <a:cs typeface="Times New Roman" panose="02020603050405020304" pitchFamily="18" charset="0"/>
                        </a:rPr>
                        <a:t> </a:t>
                      </a:r>
                      <a:r>
                        <a:rPr lang="ru-RU" sz="3200" b="0" i="1" dirty="0" smtClean="0">
                          <a:solidFill>
                            <a:srgbClr val="203214"/>
                          </a:solidFill>
                          <a:latin typeface="Times New Roman" panose="02020603050405020304" pitchFamily="18" charset="0"/>
                          <a:cs typeface="Times New Roman" panose="02020603050405020304" pitchFamily="18" charset="0"/>
                        </a:rPr>
                        <a:t>расставание - …</a:t>
                      </a:r>
                      <a:r>
                        <a:rPr lang="ru-RU" sz="3200" b="0" i="1" baseline="0" dirty="0" smtClean="0">
                          <a:solidFill>
                            <a:srgbClr val="203214"/>
                          </a:solidFill>
                          <a:latin typeface="Times New Roman" panose="02020603050405020304" pitchFamily="18" charset="0"/>
                          <a:cs typeface="Times New Roman" panose="02020603050405020304" pitchFamily="18" charset="0"/>
                        </a:rPr>
                        <a:t> .</a:t>
                      </a:r>
                    </a:p>
                    <a:p>
                      <a:pPr algn="just"/>
                      <a:r>
                        <a:rPr lang="ru-RU" sz="3200" b="1" i="1" baseline="0" dirty="0" smtClean="0">
                          <a:solidFill>
                            <a:srgbClr val="203214"/>
                          </a:solidFill>
                          <a:latin typeface="Times New Roman" panose="02020603050405020304" pitchFamily="18" charset="0"/>
                          <a:cs typeface="Times New Roman" panose="02020603050405020304" pitchFamily="18" charset="0"/>
                        </a:rPr>
                        <a:t>Глаголы:</a:t>
                      </a:r>
                      <a:r>
                        <a:rPr lang="ru-RU" sz="3200" b="0" i="1" baseline="0" dirty="0" smtClean="0">
                          <a:solidFill>
                            <a:srgbClr val="203214"/>
                          </a:solidFill>
                          <a:latin typeface="Times New Roman" panose="02020603050405020304" pitchFamily="18" charset="0"/>
                          <a:cs typeface="Times New Roman" panose="02020603050405020304" pitchFamily="18" charset="0"/>
                        </a:rPr>
                        <a:t> надеть - …; согреться - …; давать - …; влететь - …; забыть - …; говорить - …; въехать - …; выиграть - …; встать - …; волновать - …; белеть - …; найти - …; начинать - … .</a:t>
                      </a:r>
                      <a:endParaRPr lang="ru-RU" sz="3200" b="0" i="1" dirty="0" smtClean="0">
                        <a:solidFill>
                          <a:srgbClr val="203214"/>
                        </a:solidFill>
                        <a:latin typeface="Times New Roman" panose="02020603050405020304" pitchFamily="18" charset="0"/>
                        <a:cs typeface="Times New Roman" panose="02020603050405020304" pitchFamily="18" charset="0"/>
                      </a:endParaRPr>
                    </a:p>
                  </a:txBody>
                  <a:tcPr>
                    <a:solidFill>
                      <a:srgbClr val="F6FAF4"/>
                    </a:solidFill>
                  </a:tcPr>
                </a:tc>
                <a:extLst>
                  <a:ext uri="{0D108BD9-81ED-4DB2-BD59-A6C34878D82A}">
                    <a16:rowId xmlns:a16="http://schemas.microsoft.com/office/drawing/2014/main" val="2289234305"/>
                  </a:ext>
                </a:extLst>
              </a:tr>
            </a:tbl>
          </a:graphicData>
        </a:graphic>
      </p:graphicFrame>
    </p:spTree>
    <p:extLst>
      <p:ext uri="{BB962C8B-B14F-4D97-AF65-F5344CB8AC3E}">
        <p14:creationId xmlns:p14="http://schemas.microsoft.com/office/powerpoint/2010/main" val="14622229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
            <a:ext cx="1080655" cy="6858000"/>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5912">
            <a:off x="9255195" y="250375"/>
            <a:ext cx="2560851" cy="36287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 name="Рисунок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1332449">
            <a:off x="7978116" y="1849563"/>
            <a:ext cx="2585501" cy="3947329"/>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5" name="Рисунок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72861">
            <a:off x="9513173" y="3354491"/>
            <a:ext cx="2399960" cy="3130382"/>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graphicFrame>
        <p:nvGraphicFramePr>
          <p:cNvPr id="6" name="Таблица 5"/>
          <p:cNvGraphicFramePr>
            <a:graphicFrameLocks noGrp="1"/>
          </p:cNvGraphicFramePr>
          <p:nvPr>
            <p:extLst>
              <p:ext uri="{D42A27DB-BD31-4B8C-83A1-F6EECF244321}">
                <p14:modId xmlns:p14="http://schemas.microsoft.com/office/powerpoint/2010/main" val="104627669"/>
              </p:ext>
            </p:extLst>
          </p:nvPr>
        </p:nvGraphicFramePr>
        <p:xfrm>
          <a:off x="1504334" y="176980"/>
          <a:ext cx="6223821" cy="5455920"/>
        </p:xfrm>
        <a:graphic>
          <a:graphicData uri="http://schemas.openxmlformats.org/drawingml/2006/table">
            <a:tbl>
              <a:tblPr firstRow="1" bandRow="1">
                <a:tableStyleId>{5C22544A-7EE6-4342-B048-85BDC9FD1C3A}</a:tableStyleId>
              </a:tblPr>
              <a:tblGrid>
                <a:gridCol w="6223821">
                  <a:extLst>
                    <a:ext uri="{9D8B030D-6E8A-4147-A177-3AD203B41FA5}">
                      <a16:colId xmlns:a16="http://schemas.microsoft.com/office/drawing/2014/main" val="2130202122"/>
                    </a:ext>
                  </a:extLst>
                </a:gridCol>
              </a:tblGrid>
              <a:tr h="4704736">
                <a:tc>
                  <a:txBody>
                    <a:bodyPr/>
                    <a:lstStyle/>
                    <a:p>
                      <a:pPr algn="just"/>
                      <a:r>
                        <a:rPr lang="ru-RU" sz="3200" i="1" dirty="0" smtClean="0">
                          <a:solidFill>
                            <a:schemeClr val="tx1"/>
                          </a:solidFill>
                          <a:latin typeface="Times New Roman" panose="02020603050405020304" pitchFamily="18" charset="0"/>
                          <a:cs typeface="Times New Roman" panose="02020603050405020304" pitchFamily="18" charset="0"/>
                        </a:rPr>
                        <a:t>Прилагательные: </a:t>
                      </a:r>
                      <a:r>
                        <a:rPr lang="ru-RU" sz="3200" b="0" i="1" dirty="0" smtClean="0">
                          <a:solidFill>
                            <a:schemeClr val="tx1"/>
                          </a:solidFill>
                          <a:latin typeface="Times New Roman" panose="02020603050405020304" pitchFamily="18" charset="0"/>
                          <a:cs typeface="Times New Roman" panose="02020603050405020304" pitchFamily="18" charset="0"/>
                        </a:rPr>
                        <a:t>умные - …; добрые - …; быстрый - …; гладкий - …; высокий - …; чистый - …; толстый - …; пустой - …; горячий - …; передний - …; разный - … .</a:t>
                      </a:r>
                    </a:p>
                    <a:p>
                      <a:pPr algn="just"/>
                      <a:r>
                        <a:rPr lang="ru-RU" sz="3200" b="1" i="1" dirty="0" smtClean="0">
                          <a:solidFill>
                            <a:schemeClr val="tx1"/>
                          </a:solidFill>
                          <a:latin typeface="Times New Roman" panose="02020603050405020304" pitchFamily="18" charset="0"/>
                          <a:cs typeface="Times New Roman" panose="02020603050405020304" pitchFamily="18" charset="0"/>
                        </a:rPr>
                        <a:t>Наречия:</a:t>
                      </a:r>
                      <a:r>
                        <a:rPr lang="ru-RU" sz="3200" b="1" i="1" baseline="0" dirty="0" smtClean="0">
                          <a:solidFill>
                            <a:schemeClr val="tx1"/>
                          </a:solidFill>
                          <a:latin typeface="Times New Roman" panose="02020603050405020304" pitchFamily="18" charset="0"/>
                          <a:cs typeface="Times New Roman" panose="02020603050405020304" pitchFamily="18" charset="0"/>
                        </a:rPr>
                        <a:t> </a:t>
                      </a:r>
                      <a:r>
                        <a:rPr lang="ru-RU" sz="3200" b="0" i="1" baseline="0" dirty="0" smtClean="0">
                          <a:solidFill>
                            <a:schemeClr val="tx1"/>
                          </a:solidFill>
                          <a:latin typeface="Times New Roman" panose="02020603050405020304" pitchFamily="18" charset="0"/>
                          <a:cs typeface="Times New Roman" panose="02020603050405020304" pitchFamily="18" charset="0"/>
                        </a:rPr>
                        <a:t>налево - …; мягко - …; редко - …; громко - …; случайно - …; широко - …; ярко - …; полезно - …; трудно - …; тяжело - …; лучше - … . </a:t>
                      </a:r>
                      <a:endParaRPr lang="ru-RU" sz="3200" b="0" i="1" dirty="0">
                        <a:solidFill>
                          <a:schemeClr val="tx1"/>
                        </a:solidFill>
                        <a:latin typeface="Times New Roman" panose="02020603050405020304" pitchFamily="18" charset="0"/>
                        <a:cs typeface="Times New Roman" panose="02020603050405020304" pitchFamily="18" charset="0"/>
                      </a:endParaRPr>
                    </a:p>
                  </a:txBody>
                  <a:tcPr>
                    <a:solidFill>
                      <a:srgbClr val="F6FAF4"/>
                    </a:solidFill>
                  </a:tcPr>
                </a:tc>
                <a:extLst>
                  <a:ext uri="{0D108BD9-81ED-4DB2-BD59-A6C34878D82A}">
                    <a16:rowId xmlns:a16="http://schemas.microsoft.com/office/drawing/2014/main" val="2365464857"/>
                  </a:ext>
                </a:extLst>
              </a:tr>
            </a:tbl>
          </a:graphicData>
        </a:graphic>
      </p:graphicFrame>
    </p:spTree>
    <p:extLst>
      <p:ext uri="{BB962C8B-B14F-4D97-AF65-F5344CB8AC3E}">
        <p14:creationId xmlns:p14="http://schemas.microsoft.com/office/powerpoint/2010/main" val="3236103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
            <a:ext cx="1080655" cy="6858000"/>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2" name="TextBox 1"/>
          <p:cNvSpPr txBox="1"/>
          <p:nvPr/>
        </p:nvSpPr>
        <p:spPr>
          <a:xfrm>
            <a:off x="1268362" y="162232"/>
            <a:ext cx="10707328" cy="1015663"/>
          </a:xfrm>
          <a:prstGeom prst="rect">
            <a:avLst/>
          </a:prstGeom>
          <a:noFill/>
        </p:spPr>
        <p:txBody>
          <a:bodyPr wrap="square" rtlCol="0">
            <a:spAutoFit/>
          </a:bodyPr>
          <a:lstStyle/>
          <a:p>
            <a:pPr algn="ctr"/>
            <a:r>
              <a:rPr lang="ru-RU" sz="3200" b="1" i="1" dirty="0" smtClean="0">
                <a:latin typeface="Times New Roman" panose="02020603050405020304" pitchFamily="18" charset="0"/>
                <a:cs typeface="Times New Roman" panose="02020603050405020304" pitchFamily="18" charset="0"/>
              </a:rPr>
              <a:t>Дидактическая игра «Чудесный мешочек» </a:t>
            </a:r>
          </a:p>
          <a:p>
            <a:pPr algn="ctr"/>
            <a:r>
              <a:rPr lang="ru-RU" sz="2800" i="1" dirty="0" smtClean="0">
                <a:latin typeface="Times New Roman" panose="02020603050405020304" pitchFamily="18" charset="0"/>
                <a:cs typeface="Times New Roman" panose="02020603050405020304" pitchFamily="18" charset="0"/>
              </a:rPr>
              <a:t>(для детей от 3 лет)</a:t>
            </a:r>
            <a:endParaRPr lang="ru-RU" sz="2800" i="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1268362" y="1177895"/>
            <a:ext cx="10515598" cy="1569660"/>
          </a:xfrm>
          <a:prstGeom prst="rect">
            <a:avLst/>
          </a:prstGeom>
          <a:noFill/>
        </p:spPr>
        <p:txBody>
          <a:bodyPr wrap="square" rtlCol="0">
            <a:spAutoFit/>
          </a:bodyPr>
          <a:lstStyle/>
          <a:p>
            <a:pPr algn="just"/>
            <a:r>
              <a:rPr lang="ru-RU" sz="3200" b="1" i="1" dirty="0" smtClean="0">
                <a:latin typeface="Times New Roman" panose="02020603050405020304" pitchFamily="18" charset="0"/>
                <a:cs typeface="Times New Roman" panose="02020603050405020304" pitchFamily="18" charset="0"/>
              </a:rPr>
              <a:t>Цели. </a:t>
            </a:r>
            <a:r>
              <a:rPr lang="ru-RU" sz="3200" i="1" dirty="0" smtClean="0">
                <a:latin typeface="Times New Roman" panose="02020603050405020304" pitchFamily="18" charset="0"/>
                <a:cs typeface="Times New Roman" panose="02020603050405020304" pitchFamily="18" charset="0"/>
              </a:rPr>
              <a:t>Расширение объёма словаря, развитие тактильного восприятия, уточнение представлений о признаках предметов.</a:t>
            </a:r>
            <a:endParaRPr lang="ru-RU" sz="3200" i="1" dirty="0">
              <a:latin typeface="Times New Roman" panose="02020603050405020304" pitchFamily="18" charset="0"/>
              <a:cs typeface="Times New Roman" panose="02020603050405020304" pitchFamily="18" charset="0"/>
            </a:endParaRPr>
          </a:p>
        </p:txBody>
      </p:sp>
      <p:sp>
        <p:nvSpPr>
          <p:cNvPr id="6" name="TextBox 5"/>
          <p:cNvSpPr txBox="1"/>
          <p:nvPr/>
        </p:nvSpPr>
        <p:spPr>
          <a:xfrm>
            <a:off x="1268362" y="2747556"/>
            <a:ext cx="10707328" cy="1569660"/>
          </a:xfrm>
          <a:prstGeom prst="rect">
            <a:avLst/>
          </a:prstGeom>
          <a:noFill/>
        </p:spPr>
        <p:txBody>
          <a:bodyPr wrap="square" rtlCol="0">
            <a:spAutoFit/>
          </a:bodyPr>
          <a:lstStyle/>
          <a:p>
            <a:pPr algn="just"/>
            <a:r>
              <a:rPr lang="ru-RU" sz="3200" b="1" i="1" dirty="0" smtClean="0">
                <a:latin typeface="Times New Roman" panose="02020603050405020304" pitchFamily="18" charset="0"/>
                <a:cs typeface="Times New Roman" panose="02020603050405020304" pitchFamily="18" charset="0"/>
              </a:rPr>
              <a:t>Оборудование. </a:t>
            </a:r>
            <a:r>
              <a:rPr lang="ru-RU" sz="3200" i="1" dirty="0" smtClean="0">
                <a:latin typeface="Times New Roman" panose="02020603050405020304" pitchFamily="18" charset="0"/>
                <a:cs typeface="Times New Roman" panose="02020603050405020304" pitchFamily="18" charset="0"/>
              </a:rPr>
              <a:t>Нарядно оформленный мешочек, мелкие игрушки, названия которых относятся к одной лексической группе («Посуда», «Овощи» или др.).</a:t>
            </a:r>
            <a:endParaRPr lang="ru-RU" sz="3200" i="1" dirty="0">
              <a:latin typeface="Times New Roman" panose="02020603050405020304" pitchFamily="18" charset="0"/>
              <a:cs typeface="Times New Roman" panose="02020603050405020304" pitchFamily="18" charset="0"/>
            </a:endParaRPr>
          </a:p>
        </p:txBody>
      </p:sp>
      <p:pic>
        <p:nvPicPr>
          <p:cNvPr id="10" name="Рисунок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26658" y="4630142"/>
            <a:ext cx="4513005" cy="2106070"/>
          </a:xfrm>
          <a:prstGeom prst="rect">
            <a:avLst/>
          </a:prstGeom>
        </p:spPr>
      </p:pic>
      <p:pic>
        <p:nvPicPr>
          <p:cNvPr id="11" name="Рисунок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68814" y="3716446"/>
            <a:ext cx="3510116" cy="3141554"/>
          </a:xfrm>
          <a:prstGeom prst="rect">
            <a:avLst/>
          </a:prstGeom>
        </p:spPr>
      </p:pic>
    </p:spTree>
    <p:extLst>
      <p:ext uri="{BB962C8B-B14F-4D97-AF65-F5344CB8AC3E}">
        <p14:creationId xmlns:p14="http://schemas.microsoft.com/office/powerpoint/2010/main" val="39941129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
            <a:ext cx="1080655" cy="6858000"/>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2" name="TextBox 1"/>
          <p:cNvSpPr txBox="1"/>
          <p:nvPr/>
        </p:nvSpPr>
        <p:spPr>
          <a:xfrm>
            <a:off x="2989944" y="132735"/>
            <a:ext cx="8027102" cy="584775"/>
          </a:xfrm>
          <a:prstGeom prst="rect">
            <a:avLst/>
          </a:prstGeom>
          <a:noFill/>
        </p:spPr>
        <p:txBody>
          <a:bodyPr wrap="square" rtlCol="0">
            <a:spAutoFit/>
          </a:bodyPr>
          <a:lstStyle/>
          <a:p>
            <a:r>
              <a:rPr lang="ru-RU" sz="3200" b="1" i="1" dirty="0" smtClean="0">
                <a:solidFill>
                  <a:srgbClr val="203214"/>
                </a:solidFill>
                <a:latin typeface="Times New Roman" panose="02020603050405020304" pitchFamily="18" charset="0"/>
                <a:cs typeface="Times New Roman" panose="02020603050405020304" pitchFamily="18" charset="0"/>
              </a:rPr>
              <a:t>Домашнее задание</a:t>
            </a:r>
            <a:endParaRPr lang="ru-RU" sz="3200" b="1" i="1" dirty="0">
              <a:solidFill>
                <a:srgbClr val="203214"/>
              </a:solidFill>
              <a:latin typeface="Times New Roman" panose="02020603050405020304" pitchFamily="18" charset="0"/>
              <a:cs typeface="Times New Roman" panose="02020603050405020304" pitchFamily="18" charset="0"/>
            </a:endParaRPr>
          </a:p>
        </p:txBody>
      </p:sp>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97718" y="3097161"/>
            <a:ext cx="3309356" cy="3630209"/>
          </a:xfrm>
          <a:prstGeom prst="rect">
            <a:avLst/>
          </a:prstGeom>
        </p:spPr>
      </p:pic>
      <p:sp>
        <p:nvSpPr>
          <p:cNvPr id="3" name="TextBox 2"/>
          <p:cNvSpPr txBox="1"/>
          <p:nvPr/>
        </p:nvSpPr>
        <p:spPr>
          <a:xfrm>
            <a:off x="1312605" y="817004"/>
            <a:ext cx="10456607" cy="3108543"/>
          </a:xfrm>
          <a:prstGeom prst="rect">
            <a:avLst/>
          </a:prstGeom>
          <a:noFill/>
        </p:spPr>
        <p:txBody>
          <a:bodyPr wrap="square" rtlCol="0">
            <a:spAutoFit/>
          </a:bodyPr>
          <a:lstStyle/>
          <a:p>
            <a:pPr marL="457200" indent="-457200" algn="just">
              <a:buFont typeface="Wingdings" panose="05000000000000000000" pitchFamily="2" charset="2"/>
              <a:buChar char="ü"/>
            </a:pPr>
            <a:r>
              <a:rPr lang="ru-RU" sz="2800" i="1" dirty="0" smtClean="0">
                <a:latin typeface="Times New Roman" panose="02020603050405020304" pitchFamily="18" charset="0"/>
                <a:cs typeface="Times New Roman" panose="02020603050405020304" pitchFamily="18" charset="0"/>
              </a:rPr>
              <a:t>Подберите дидактические игры, упражнения, задания для ознакомления детей дошкольного возраста с понятием  «</a:t>
            </a:r>
            <a:r>
              <a:rPr lang="ru-RU" sz="2800" i="1" dirty="0">
                <a:latin typeface="Times New Roman" panose="02020603050405020304" pitchFamily="18" charset="0"/>
                <a:cs typeface="Times New Roman" panose="02020603050405020304" pitchFamily="18" charset="0"/>
              </a:rPr>
              <a:t>слово», </a:t>
            </a:r>
            <a:r>
              <a:rPr lang="ru-RU" sz="2800" i="1" dirty="0" smtClean="0">
                <a:latin typeface="Times New Roman" panose="02020603050405020304" pitchFamily="18" charset="0"/>
                <a:cs typeface="Times New Roman" panose="02020603050405020304" pitchFamily="18" charset="0"/>
              </a:rPr>
              <a:t>используя методическую  </a:t>
            </a:r>
            <a:r>
              <a:rPr lang="ru-RU" sz="2800" i="1" dirty="0">
                <a:latin typeface="Times New Roman" panose="02020603050405020304" pitchFamily="18" charset="0"/>
                <a:cs typeface="Times New Roman" panose="02020603050405020304" pitchFamily="18" charset="0"/>
              </a:rPr>
              <a:t>литературу и учебники, электронный образовательный контент, слайд лекций, слайд тьюторинга*; подготовьтесь к проведению игр в студенческой аудитории.</a:t>
            </a:r>
          </a:p>
          <a:p>
            <a:pPr marL="457200" indent="-457200" algn="just">
              <a:buFont typeface="Wingdings" panose="05000000000000000000" pitchFamily="2" charset="2"/>
              <a:buChar char="ü"/>
            </a:pPr>
            <a:endParaRPr lang="ru-RU" sz="2800" i="1" dirty="0">
              <a:latin typeface="Times New Roman" panose="02020603050405020304" pitchFamily="18" charset="0"/>
              <a:cs typeface="Times New Roman" panose="02020603050405020304" pitchFamily="18" charset="0"/>
            </a:endParaRPr>
          </a:p>
        </p:txBody>
      </p:sp>
      <p:sp>
        <p:nvSpPr>
          <p:cNvPr id="5" name="TextBox 4"/>
          <p:cNvSpPr txBox="1"/>
          <p:nvPr/>
        </p:nvSpPr>
        <p:spPr>
          <a:xfrm>
            <a:off x="1312605" y="3613355"/>
            <a:ext cx="7147251" cy="3751031"/>
          </a:xfrm>
          <a:prstGeom prst="rect">
            <a:avLst/>
          </a:prstGeom>
          <a:noFill/>
        </p:spPr>
        <p:txBody>
          <a:bodyPr wrap="square" rtlCol="0">
            <a:spAutoFit/>
          </a:bodyPr>
          <a:lstStyle/>
          <a:p>
            <a:pPr marL="457200" lvl="0" indent="-457200" algn="just">
              <a:buFont typeface="Wingdings" panose="05000000000000000000" pitchFamily="2" charset="2"/>
              <a:buChar char="ü"/>
            </a:pPr>
            <a:r>
              <a:rPr lang="ru-RU" sz="2800" i="1" dirty="0" smtClean="0">
                <a:solidFill>
                  <a:prstClr val="black"/>
                </a:solidFill>
                <a:latin typeface="Times New Roman" panose="02020603050405020304" pitchFamily="18" charset="0"/>
                <a:cs typeface="Times New Roman" panose="02020603050405020304" pitchFamily="18" charset="0"/>
              </a:rPr>
              <a:t>Подготовьте </a:t>
            </a:r>
            <a:r>
              <a:rPr lang="ru-RU" sz="2800" i="1" dirty="0">
                <a:solidFill>
                  <a:prstClr val="black"/>
                </a:solidFill>
                <a:latin typeface="Times New Roman" panose="02020603050405020304" pitchFamily="18" charset="0"/>
                <a:cs typeface="Times New Roman" panose="02020603050405020304" pitchFamily="18" charset="0"/>
              </a:rPr>
              <a:t>фотоотчёт о </a:t>
            </a:r>
            <a:r>
              <a:rPr lang="ru-RU" sz="2800" i="1" dirty="0" smtClean="0">
                <a:solidFill>
                  <a:prstClr val="black"/>
                </a:solidFill>
                <a:latin typeface="Times New Roman" panose="02020603050405020304" pitchFamily="18" charset="0"/>
                <a:cs typeface="Times New Roman" panose="02020603050405020304" pitchFamily="18" charset="0"/>
              </a:rPr>
              <a:t>проведении дидактических </a:t>
            </a:r>
            <a:r>
              <a:rPr lang="ru-RU" sz="2800" i="1" dirty="0">
                <a:solidFill>
                  <a:prstClr val="black"/>
                </a:solidFill>
                <a:latin typeface="Times New Roman" panose="02020603050405020304" pitchFamily="18" charset="0"/>
                <a:cs typeface="Times New Roman" panose="02020603050405020304" pitchFamily="18" charset="0"/>
              </a:rPr>
              <a:t>игр   </a:t>
            </a:r>
            <a:r>
              <a:rPr lang="ru-RU" sz="2800" i="1" dirty="0" smtClean="0">
                <a:solidFill>
                  <a:prstClr val="black"/>
                </a:solidFill>
                <a:latin typeface="Times New Roman" panose="02020603050405020304" pitchFamily="18" charset="0"/>
                <a:cs typeface="Times New Roman" panose="02020603050405020304" pitchFamily="18" charset="0"/>
              </a:rPr>
              <a:t>в </a:t>
            </a:r>
            <a:r>
              <a:rPr lang="ru-RU" sz="2800" i="1" dirty="0">
                <a:solidFill>
                  <a:prstClr val="black"/>
                </a:solidFill>
                <a:latin typeface="Times New Roman" panose="02020603050405020304" pitchFamily="18" charset="0"/>
                <a:cs typeface="Times New Roman" panose="02020603050405020304" pitchFamily="18" charset="0"/>
              </a:rPr>
              <a:t>студенческой аудитории или на практике в работе с детьми; </a:t>
            </a:r>
            <a:r>
              <a:rPr lang="ru-RU" sz="2800" i="1" dirty="0" smtClean="0">
                <a:solidFill>
                  <a:prstClr val="black"/>
                </a:solidFill>
                <a:latin typeface="Times New Roman" panose="02020603050405020304" pitchFamily="18" charset="0"/>
                <a:cs typeface="Times New Roman" panose="02020603050405020304" pitchFamily="18" charset="0"/>
              </a:rPr>
              <a:t>поместите </a:t>
            </a:r>
            <a:r>
              <a:rPr lang="ru-RU" sz="2800" i="1" dirty="0">
                <a:solidFill>
                  <a:prstClr val="black"/>
                </a:solidFill>
                <a:latin typeface="Times New Roman" panose="02020603050405020304" pitchFamily="18" charset="0"/>
                <a:cs typeface="Times New Roman" panose="02020603050405020304" pitchFamily="18" charset="0"/>
              </a:rPr>
              <a:t>фотоотчёт на страницах электронного портфолио по предмету ТМРР.</a:t>
            </a:r>
          </a:p>
          <a:p>
            <a:pPr lvl="0" algn="just"/>
            <a:endParaRPr lang="ru-RU" sz="3200" i="1" dirty="0">
              <a:solidFill>
                <a:prstClr val="black"/>
              </a:solidFill>
              <a:latin typeface="Times New Roman" panose="02020603050405020304" pitchFamily="18" charset="0"/>
              <a:cs typeface="Times New Roman" panose="02020603050405020304" pitchFamily="18" charset="0"/>
            </a:endParaRPr>
          </a:p>
          <a:p>
            <a:pPr marL="457200" lvl="0" indent="-457200" algn="just">
              <a:buFont typeface="Wingdings" panose="05000000000000000000" pitchFamily="2" charset="2"/>
              <a:buChar char="ü"/>
            </a:pPr>
            <a:endParaRPr lang="ru-RU" sz="3200" i="1" dirty="0">
              <a:solidFill>
                <a:prstClr val="black"/>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920511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
            <a:ext cx="1080655" cy="6858000"/>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2" name="TextBox 1"/>
          <p:cNvSpPr txBox="1"/>
          <p:nvPr/>
        </p:nvSpPr>
        <p:spPr>
          <a:xfrm>
            <a:off x="3004457" y="232229"/>
            <a:ext cx="7939313" cy="584775"/>
          </a:xfrm>
          <a:prstGeom prst="rect">
            <a:avLst/>
          </a:prstGeom>
          <a:noFill/>
        </p:spPr>
        <p:txBody>
          <a:bodyPr wrap="square" rtlCol="0">
            <a:spAutoFit/>
          </a:bodyPr>
          <a:lstStyle/>
          <a:p>
            <a:r>
              <a:rPr lang="ru-RU" sz="3200" b="1" i="1" dirty="0" smtClean="0">
                <a:solidFill>
                  <a:srgbClr val="203214"/>
                </a:solidFill>
                <a:latin typeface="Times New Roman" panose="02020603050405020304" pitchFamily="18" charset="0"/>
                <a:cs typeface="Times New Roman" panose="02020603050405020304" pitchFamily="18" charset="0"/>
              </a:rPr>
              <a:t>Источники</a:t>
            </a:r>
            <a:endParaRPr lang="ru-RU" sz="3200" b="1" i="1" dirty="0">
              <a:solidFill>
                <a:srgbClr val="203214"/>
              </a:solidFill>
              <a:latin typeface="Times New Roman" panose="02020603050405020304" pitchFamily="18" charset="0"/>
              <a:cs typeface="Times New Roman" panose="02020603050405020304" pitchFamily="18" charset="0"/>
            </a:endParaRPr>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98569">
            <a:off x="9046816" y="526080"/>
            <a:ext cx="2570635" cy="3497462"/>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7" name="Рисунок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74552">
            <a:off x="9492218" y="2929912"/>
            <a:ext cx="2416822" cy="3559237"/>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8" name="Рисунок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1302904">
            <a:off x="8462301" y="2205965"/>
            <a:ext cx="2562108" cy="3385643"/>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3" name="TextBox 2"/>
          <p:cNvSpPr txBox="1"/>
          <p:nvPr/>
        </p:nvSpPr>
        <p:spPr>
          <a:xfrm>
            <a:off x="1080655" y="817005"/>
            <a:ext cx="7240312" cy="6555641"/>
          </a:xfrm>
          <a:prstGeom prst="rect">
            <a:avLst/>
          </a:prstGeom>
          <a:noFill/>
        </p:spPr>
        <p:txBody>
          <a:bodyPr wrap="square" rtlCol="0">
            <a:spAutoFit/>
          </a:bodyPr>
          <a:lstStyle/>
          <a:p>
            <a:pPr marL="457200" lvl="0" indent="-457200" algn="just" fontAlgn="base">
              <a:buFont typeface="+mj-lt"/>
              <a:buAutoNum type="arabicPeriod"/>
            </a:pPr>
            <a:r>
              <a:rPr lang="ru-RU" sz="2800" i="1" dirty="0">
                <a:latin typeface="Times New Roman" panose="02020603050405020304" pitchFamily="18" charset="0"/>
                <a:cs typeface="Times New Roman" panose="02020603050405020304" pitchFamily="18" charset="0"/>
              </a:rPr>
              <a:t>Алексеева М.М., Яшина В.И. Методика развития речи и обучения родному языку дошкольников. - М/. Академия, 2000.-С 245-341</a:t>
            </a:r>
            <a:r>
              <a:rPr lang="ru-RU" sz="2800" i="1" dirty="0" smtClean="0">
                <a:latin typeface="Times New Roman" panose="02020603050405020304" pitchFamily="18" charset="0"/>
                <a:cs typeface="Times New Roman" panose="02020603050405020304" pitchFamily="18" charset="0"/>
              </a:rPr>
              <a:t>.</a:t>
            </a:r>
          </a:p>
          <a:p>
            <a:pPr marL="457200" lvl="0" indent="-457200" algn="just" fontAlgn="base">
              <a:buFont typeface="+mj-lt"/>
              <a:buAutoNum type="arabicPeriod"/>
            </a:pPr>
            <a:r>
              <a:rPr lang="ru-RU" sz="2800" i="1" dirty="0">
                <a:latin typeface="Times New Roman" panose="02020603050405020304" pitchFamily="18" charset="0"/>
                <a:cs typeface="Times New Roman" panose="02020603050405020304" pitchFamily="18" charset="0"/>
              </a:rPr>
              <a:t>Бондаренко А.М. «Дидактические игры в детском саду» - М., 1991г. </a:t>
            </a:r>
            <a:r>
              <a:rPr lang="ru-RU" sz="2800" i="1" dirty="0" smtClean="0">
                <a:latin typeface="Times New Roman" panose="02020603050405020304" pitchFamily="18" charset="0"/>
                <a:cs typeface="Times New Roman" panose="02020603050405020304" pitchFamily="18" charset="0"/>
              </a:rPr>
              <a:t> </a:t>
            </a:r>
            <a:endParaRPr lang="ru-RU" sz="2800" i="1" dirty="0">
              <a:latin typeface="Times New Roman" panose="02020603050405020304" pitchFamily="18" charset="0"/>
              <a:cs typeface="Times New Roman" panose="02020603050405020304" pitchFamily="18" charset="0"/>
            </a:endParaRPr>
          </a:p>
          <a:p>
            <a:pPr marL="457200" lvl="0" indent="-457200" algn="just" fontAlgn="base">
              <a:buFont typeface="+mj-lt"/>
              <a:buAutoNum type="arabicPeriod"/>
            </a:pPr>
            <a:r>
              <a:rPr lang="ru-RU" sz="2800" i="1" dirty="0">
                <a:latin typeface="Times New Roman" panose="02020603050405020304" pitchFamily="18" charset="0"/>
                <a:cs typeface="Times New Roman" panose="02020603050405020304" pitchFamily="18" charset="0"/>
              </a:rPr>
              <a:t>Бородич А.М. Методика развития речи детей. –М., 1981. </a:t>
            </a:r>
            <a:endParaRPr lang="ru-RU" sz="2800" i="1" dirty="0" smtClean="0">
              <a:latin typeface="Times New Roman" panose="02020603050405020304" pitchFamily="18" charset="0"/>
              <a:cs typeface="Times New Roman" panose="02020603050405020304" pitchFamily="18" charset="0"/>
            </a:endParaRPr>
          </a:p>
          <a:p>
            <a:pPr marL="457200" lvl="0" indent="-457200" algn="just" fontAlgn="base">
              <a:buFont typeface="+mj-lt"/>
              <a:buAutoNum type="arabicPeriod"/>
            </a:pPr>
            <a:r>
              <a:rPr lang="ru-RU" sz="2800" i="1" dirty="0">
                <a:latin typeface="Times New Roman" panose="02020603050405020304" pitchFamily="18" charset="0"/>
                <a:cs typeface="Times New Roman" panose="02020603050405020304" pitchFamily="18" charset="0"/>
              </a:rPr>
              <a:t>Развитие речи детей дошкольного возраста / Под редакцией Ф.М. Сохина – М., 1984.</a:t>
            </a:r>
          </a:p>
          <a:p>
            <a:pPr marL="457200" lvl="0" indent="-457200" algn="just" fontAlgn="base">
              <a:buFont typeface="+mj-lt"/>
              <a:buAutoNum type="arabicPeriod"/>
            </a:pPr>
            <a:r>
              <a:rPr lang="ru-RU" sz="2800" i="1" dirty="0">
                <a:latin typeface="Times New Roman" panose="02020603050405020304" pitchFamily="18" charset="0"/>
                <a:cs typeface="Times New Roman" panose="02020603050405020304" pitchFamily="18" charset="0"/>
              </a:rPr>
              <a:t>Стародубова Н.А. Теория и методика развития речи дошкольников. – М.: Академия, 2006.</a:t>
            </a:r>
          </a:p>
          <a:p>
            <a:pPr marL="457200" lvl="0" indent="-457200" algn="just" fontAlgn="base">
              <a:buFont typeface="+mj-lt"/>
              <a:buAutoNum type="arabicPeriod"/>
            </a:pPr>
            <a:endParaRPr lang="ru-RU" sz="28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548732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
            <a:ext cx="1039091" cy="6858000"/>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2" name="TextBox 1"/>
          <p:cNvSpPr txBox="1"/>
          <p:nvPr/>
        </p:nvSpPr>
        <p:spPr>
          <a:xfrm>
            <a:off x="1741715" y="5777345"/>
            <a:ext cx="5691472" cy="707886"/>
          </a:xfrm>
          <a:prstGeom prst="rect">
            <a:avLst/>
          </a:prstGeom>
          <a:noFill/>
        </p:spPr>
        <p:txBody>
          <a:bodyPr wrap="square" rtlCol="0">
            <a:spAutoFit/>
          </a:bodyPr>
          <a:lstStyle/>
          <a:p>
            <a:pPr lvl="0" algn="r"/>
            <a:r>
              <a:rPr lang="ru-RU" sz="2000" b="1" i="1" dirty="0">
                <a:solidFill>
                  <a:srgbClr val="203214"/>
                </a:solidFill>
                <a:latin typeface="Times New Roman" pitchFamily="18" charset="0"/>
                <a:cs typeface="Times New Roman" pitchFamily="18" charset="0"/>
              </a:rPr>
              <a:t>Преподаватель методики развития речи: </a:t>
            </a:r>
          </a:p>
          <a:p>
            <a:pPr lvl="0" algn="r"/>
            <a:r>
              <a:rPr lang="ru-RU" sz="2000" i="1" dirty="0">
                <a:solidFill>
                  <a:srgbClr val="203214"/>
                </a:solidFill>
                <a:latin typeface="Times New Roman" pitchFamily="18" charset="0"/>
                <a:cs typeface="Times New Roman" pitchFamily="18" charset="0"/>
              </a:rPr>
              <a:t>Гольская Оксана Геннадьевна</a:t>
            </a:r>
          </a:p>
        </p:txBody>
      </p:sp>
      <p:sp>
        <p:nvSpPr>
          <p:cNvPr id="3" name="TextBox 2"/>
          <p:cNvSpPr txBox="1"/>
          <p:nvPr/>
        </p:nvSpPr>
        <p:spPr>
          <a:xfrm>
            <a:off x="1256804" y="3451123"/>
            <a:ext cx="6371623" cy="1077218"/>
          </a:xfrm>
          <a:prstGeom prst="rect">
            <a:avLst/>
          </a:prstGeom>
          <a:noFill/>
        </p:spPr>
        <p:txBody>
          <a:bodyPr wrap="square" rtlCol="0">
            <a:spAutoFit/>
          </a:bodyPr>
          <a:lstStyle/>
          <a:p>
            <a:pPr lvl="0" algn="ctr"/>
            <a:r>
              <a:rPr lang="ru-RU" sz="3200" b="1" i="1" dirty="0">
                <a:solidFill>
                  <a:srgbClr val="203214"/>
                </a:solidFill>
                <a:latin typeface="Times New Roman" panose="02020603050405020304" pitchFamily="18" charset="0"/>
                <a:cs typeface="Times New Roman" panose="02020603050405020304" pitchFamily="18" charset="0"/>
              </a:rPr>
              <a:t>Спасибо за внимание и </a:t>
            </a:r>
            <a:endParaRPr lang="ru-RU" sz="3200" b="1" i="1" dirty="0" smtClean="0">
              <a:solidFill>
                <a:srgbClr val="203214"/>
              </a:solidFill>
              <a:latin typeface="Times New Roman" panose="02020603050405020304" pitchFamily="18" charset="0"/>
              <a:cs typeface="Times New Roman" panose="02020603050405020304" pitchFamily="18" charset="0"/>
            </a:endParaRPr>
          </a:p>
          <a:p>
            <a:pPr lvl="0" algn="ctr"/>
            <a:r>
              <a:rPr lang="ru-RU" sz="3200" b="1" i="1" dirty="0" smtClean="0">
                <a:solidFill>
                  <a:srgbClr val="203214"/>
                </a:solidFill>
                <a:latin typeface="Times New Roman" panose="02020603050405020304" pitchFamily="18" charset="0"/>
                <a:cs typeface="Times New Roman" panose="02020603050405020304" pitchFamily="18" charset="0"/>
              </a:rPr>
              <a:t>работу </a:t>
            </a:r>
            <a:r>
              <a:rPr lang="ru-RU" sz="3200" b="1" i="1" dirty="0">
                <a:solidFill>
                  <a:srgbClr val="203214"/>
                </a:solidFill>
                <a:latin typeface="Times New Roman" panose="02020603050405020304" pitchFamily="18" charset="0"/>
                <a:cs typeface="Times New Roman" panose="02020603050405020304" pitchFamily="18" charset="0"/>
              </a:rPr>
              <a:t>на уроке!</a:t>
            </a:r>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46141" y="2382893"/>
            <a:ext cx="4141874" cy="3748395"/>
          </a:xfrm>
          <a:prstGeom prst="rect">
            <a:avLst/>
          </a:prstGeom>
        </p:spPr>
      </p:pic>
      <p:sp>
        <p:nvSpPr>
          <p:cNvPr id="6" name="TextBox 5"/>
          <p:cNvSpPr txBox="1"/>
          <p:nvPr/>
        </p:nvSpPr>
        <p:spPr>
          <a:xfrm>
            <a:off x="1256804" y="221226"/>
            <a:ext cx="10527157" cy="2246769"/>
          </a:xfrm>
          <a:prstGeom prst="rect">
            <a:avLst/>
          </a:prstGeom>
          <a:noFill/>
        </p:spPr>
        <p:txBody>
          <a:bodyPr wrap="square" rtlCol="0">
            <a:spAutoFit/>
          </a:bodyPr>
          <a:lstStyle/>
          <a:p>
            <a:pPr algn="just"/>
            <a:r>
              <a:rPr lang="ru-RU" sz="2800" i="1" dirty="0" smtClean="0">
                <a:latin typeface="Times New Roman" panose="02020603050405020304" pitchFamily="18" charset="0"/>
                <a:cs typeface="Times New Roman" panose="02020603050405020304" pitchFamily="18" charset="0"/>
              </a:rPr>
              <a:t>6. Филимонова </a:t>
            </a:r>
            <a:r>
              <a:rPr lang="ru-RU" sz="2800" i="1" dirty="0">
                <a:latin typeface="Times New Roman" panose="02020603050405020304" pitchFamily="18" charset="0"/>
                <a:cs typeface="Times New Roman" panose="02020603050405020304" pitchFamily="18" charset="0"/>
              </a:rPr>
              <a:t>О.Ю. Развитие словаря дошкольника в играх: Пособие для логопедов, воспитателей и родителей. – СПб.: ООО «ИЗДАТЕЛЬСТВО «ДЕТСТВО - ПРЕСС», 2011</a:t>
            </a:r>
            <a:r>
              <a:rPr lang="ru-RU" sz="2800" i="1" dirty="0" smtClean="0">
                <a:latin typeface="Times New Roman" panose="02020603050405020304" pitchFamily="18" charset="0"/>
                <a:cs typeface="Times New Roman" panose="02020603050405020304" pitchFamily="18" charset="0"/>
              </a:rPr>
              <a:t>.</a:t>
            </a:r>
          </a:p>
          <a:p>
            <a:pPr algn="just"/>
            <a:r>
              <a:rPr lang="ru-RU" sz="2800" i="1" dirty="0" smtClean="0">
                <a:latin typeface="Times New Roman" panose="02020603050405020304" pitchFamily="18" charset="0"/>
                <a:cs typeface="Times New Roman" panose="02020603050405020304" pitchFamily="18" charset="0"/>
              </a:rPr>
              <a:t>7. </a:t>
            </a:r>
            <a:r>
              <a:rPr lang="en-US" sz="2800" i="1" dirty="0" smtClean="0">
                <a:latin typeface="Times New Roman" panose="02020603050405020304" pitchFamily="18" charset="0"/>
                <a:cs typeface="Times New Roman" panose="02020603050405020304" pitchFamily="18" charset="0"/>
              </a:rPr>
              <a:t>https</a:t>
            </a:r>
            <a:r>
              <a:rPr lang="en-US" sz="2800" i="1" dirty="0">
                <a:latin typeface="Times New Roman" panose="02020603050405020304" pitchFamily="18" charset="0"/>
                <a:cs typeface="Times New Roman" panose="02020603050405020304" pitchFamily="18" charset="0"/>
              </a:rPr>
              <a:t>://</a:t>
            </a:r>
            <a:r>
              <a:rPr lang="en-US" sz="2800" i="1" dirty="0" smtClean="0">
                <a:latin typeface="Times New Roman" panose="02020603050405020304" pitchFamily="18" charset="0"/>
                <a:cs typeface="Times New Roman" panose="02020603050405020304" pitchFamily="18" charset="0"/>
              </a:rPr>
              <a:t>nsportal.ru/user/664283/page/oznakomlenie-detey-soslovom</a:t>
            </a:r>
            <a:endParaRPr lang="ru-RU" sz="2800" i="1" dirty="0">
              <a:latin typeface="Times New Roman" panose="02020603050405020304" pitchFamily="18" charset="0"/>
              <a:cs typeface="Times New Roman" panose="02020603050405020304" pitchFamily="18" charset="0"/>
            </a:endParaRPr>
          </a:p>
          <a:p>
            <a:pPr algn="just"/>
            <a:endParaRPr lang="ru-RU" sz="28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016170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
            <a:ext cx="1080655" cy="6858000"/>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6" name="TextBox 5"/>
          <p:cNvSpPr txBox="1"/>
          <p:nvPr/>
        </p:nvSpPr>
        <p:spPr>
          <a:xfrm>
            <a:off x="1537854" y="138545"/>
            <a:ext cx="7176655" cy="1077218"/>
          </a:xfrm>
          <a:prstGeom prst="rect">
            <a:avLst/>
          </a:prstGeom>
          <a:noFill/>
        </p:spPr>
        <p:txBody>
          <a:bodyPr wrap="square" rtlCol="0">
            <a:spAutoFit/>
          </a:bodyPr>
          <a:lstStyle/>
          <a:p>
            <a:pPr algn="ctr"/>
            <a:r>
              <a:rPr lang="ru-RU" sz="3200" b="1" i="1" dirty="0" smtClean="0">
                <a:solidFill>
                  <a:srgbClr val="203214"/>
                </a:solidFill>
                <a:latin typeface="Times New Roman" panose="02020603050405020304" pitchFamily="18" charset="0"/>
                <a:cs typeface="Times New Roman" panose="02020603050405020304" pitchFamily="18" charset="0"/>
              </a:rPr>
              <a:t>Направления работы с детьми по формированию </a:t>
            </a:r>
            <a:r>
              <a:rPr lang="ru-RU" sz="3200" b="1" i="1" dirty="0">
                <a:solidFill>
                  <a:srgbClr val="203214"/>
                </a:solidFill>
                <a:latin typeface="Times New Roman" panose="02020603050405020304" pitchFamily="18" charset="0"/>
                <a:cs typeface="Times New Roman" panose="02020603050405020304" pitchFamily="18" charset="0"/>
              </a:rPr>
              <a:t>представлений о слове </a:t>
            </a:r>
            <a:r>
              <a:rPr lang="ru-RU" sz="3200" b="1" i="1" dirty="0" smtClean="0">
                <a:solidFill>
                  <a:srgbClr val="203214"/>
                </a:solidFill>
                <a:latin typeface="Times New Roman" panose="02020603050405020304" pitchFamily="18" charset="0"/>
                <a:cs typeface="Times New Roman" panose="02020603050405020304" pitchFamily="18" charset="0"/>
              </a:rPr>
              <a:t> </a:t>
            </a:r>
            <a:endParaRPr lang="ru-RU" sz="3200" b="1" i="1" dirty="0">
              <a:solidFill>
                <a:srgbClr val="203214"/>
              </a:solidFill>
              <a:latin typeface="Times New Roman" panose="02020603050405020304" pitchFamily="18" charset="0"/>
              <a:cs typeface="Times New Roman" panose="02020603050405020304" pitchFamily="18" charset="0"/>
            </a:endParaRPr>
          </a:p>
        </p:txBody>
      </p:sp>
      <p:pic>
        <p:nvPicPr>
          <p:cNvPr id="8" name="Рисунок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57926">
            <a:off x="9323732" y="838771"/>
            <a:ext cx="2585825" cy="3739829"/>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9" name="Рисунок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1266435">
            <a:off x="7698899" y="2377285"/>
            <a:ext cx="2191873" cy="3120105"/>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10" name="Шеврон 9"/>
          <p:cNvSpPr/>
          <p:nvPr/>
        </p:nvSpPr>
        <p:spPr>
          <a:xfrm rot="8491455">
            <a:off x="2738576" y="1725175"/>
            <a:ext cx="601179" cy="471055"/>
          </a:xfrm>
          <a:prstGeom prst="chevron">
            <a:avLst/>
          </a:prstGeom>
          <a:solidFill>
            <a:srgbClr val="20321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1" name="Шеврон 10"/>
          <p:cNvSpPr/>
          <p:nvPr/>
        </p:nvSpPr>
        <p:spPr>
          <a:xfrm rot="2626072">
            <a:off x="5624505" y="1672168"/>
            <a:ext cx="580188" cy="471055"/>
          </a:xfrm>
          <a:prstGeom prst="chevron">
            <a:avLst/>
          </a:prstGeom>
          <a:solidFill>
            <a:srgbClr val="20321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2" name="TextBox 11"/>
          <p:cNvSpPr txBox="1"/>
          <p:nvPr/>
        </p:nvSpPr>
        <p:spPr>
          <a:xfrm>
            <a:off x="1233055" y="2549236"/>
            <a:ext cx="2632363" cy="2554545"/>
          </a:xfrm>
          <a:prstGeom prst="rect">
            <a:avLst/>
          </a:prstGeom>
          <a:noFill/>
        </p:spPr>
        <p:txBody>
          <a:bodyPr wrap="square" rtlCol="0">
            <a:spAutoFit/>
          </a:bodyPr>
          <a:lstStyle/>
          <a:p>
            <a:pPr algn="ctr"/>
            <a:r>
              <a:rPr lang="en-US" sz="3200" i="1" dirty="0" smtClean="0">
                <a:solidFill>
                  <a:srgbClr val="203214"/>
                </a:solidFill>
                <a:latin typeface="Times New Roman" panose="02020603050405020304" pitchFamily="18" charset="0"/>
                <a:ea typeface="Times New Roman" panose="02020603050405020304" pitchFamily="18" charset="0"/>
              </a:rPr>
              <a:t>I</a:t>
            </a:r>
            <a:r>
              <a:rPr lang="ru-RU" sz="3200" i="1" dirty="0" smtClean="0">
                <a:solidFill>
                  <a:srgbClr val="203214"/>
                </a:solidFill>
                <a:latin typeface="Times New Roman" panose="02020603050405020304" pitchFamily="18" charset="0"/>
                <a:ea typeface="Times New Roman" panose="02020603050405020304" pitchFamily="18" charset="0"/>
              </a:rPr>
              <a:t>) вычленение </a:t>
            </a:r>
            <a:r>
              <a:rPr lang="ru-RU" sz="3200" i="1" dirty="0">
                <a:solidFill>
                  <a:srgbClr val="203214"/>
                </a:solidFill>
                <a:latin typeface="Times New Roman" panose="02020603050405020304" pitchFamily="18" charset="0"/>
                <a:ea typeface="Times New Roman" panose="02020603050405020304" pitchFamily="18" charset="0"/>
              </a:rPr>
              <a:t>слова </a:t>
            </a:r>
            <a:endParaRPr lang="ru-RU" sz="3200" i="1" dirty="0" smtClean="0">
              <a:solidFill>
                <a:srgbClr val="203214"/>
              </a:solidFill>
              <a:latin typeface="Times New Roman" panose="02020603050405020304" pitchFamily="18" charset="0"/>
              <a:ea typeface="Times New Roman" panose="02020603050405020304" pitchFamily="18" charset="0"/>
            </a:endParaRPr>
          </a:p>
          <a:p>
            <a:pPr algn="ctr"/>
            <a:r>
              <a:rPr lang="ru-RU" sz="3200" i="1" dirty="0" smtClean="0">
                <a:solidFill>
                  <a:srgbClr val="203214"/>
                </a:solidFill>
                <a:latin typeface="Times New Roman" panose="02020603050405020304" pitchFamily="18" charset="0"/>
                <a:ea typeface="Times New Roman" panose="02020603050405020304" pitchFamily="18" charset="0"/>
              </a:rPr>
              <a:t>    из </a:t>
            </a:r>
          </a:p>
          <a:p>
            <a:pPr algn="ctr"/>
            <a:r>
              <a:rPr lang="ru-RU" sz="3200" i="1" dirty="0" smtClean="0">
                <a:solidFill>
                  <a:srgbClr val="203214"/>
                </a:solidFill>
                <a:latin typeface="Times New Roman" panose="02020603050405020304" pitchFamily="18" charset="0"/>
                <a:ea typeface="Times New Roman" panose="02020603050405020304" pitchFamily="18" charset="0"/>
              </a:rPr>
              <a:t>     потока</a:t>
            </a:r>
          </a:p>
          <a:p>
            <a:pPr algn="ctr"/>
            <a:r>
              <a:rPr lang="ru-RU" sz="3200" i="1" dirty="0" smtClean="0">
                <a:solidFill>
                  <a:srgbClr val="203214"/>
                </a:solidFill>
                <a:latin typeface="Times New Roman" panose="02020603050405020304" pitchFamily="18" charset="0"/>
                <a:ea typeface="Times New Roman" panose="02020603050405020304" pitchFamily="18" charset="0"/>
              </a:rPr>
              <a:t>    речи </a:t>
            </a:r>
            <a:endParaRPr lang="ru-RU" sz="3200" i="1" dirty="0">
              <a:solidFill>
                <a:srgbClr val="203214"/>
              </a:solidFill>
            </a:endParaRPr>
          </a:p>
        </p:txBody>
      </p:sp>
      <p:sp>
        <p:nvSpPr>
          <p:cNvPr id="13" name="TextBox 12"/>
          <p:cNvSpPr txBox="1"/>
          <p:nvPr/>
        </p:nvSpPr>
        <p:spPr>
          <a:xfrm>
            <a:off x="4230177" y="2549235"/>
            <a:ext cx="3500659" cy="3046988"/>
          </a:xfrm>
          <a:prstGeom prst="rect">
            <a:avLst/>
          </a:prstGeom>
          <a:noFill/>
        </p:spPr>
        <p:txBody>
          <a:bodyPr wrap="square" rtlCol="0">
            <a:spAutoFit/>
          </a:bodyPr>
          <a:lstStyle/>
          <a:p>
            <a:pPr algn="ctr"/>
            <a:r>
              <a:rPr lang="en-US" sz="3200" i="1" dirty="0" smtClean="0">
                <a:solidFill>
                  <a:srgbClr val="203214"/>
                </a:solidFill>
                <a:latin typeface="Times New Roman" panose="02020603050405020304" pitchFamily="18" charset="0"/>
                <a:ea typeface="Times New Roman" panose="02020603050405020304" pitchFamily="18" charset="0"/>
              </a:rPr>
              <a:t>II</a:t>
            </a:r>
            <a:r>
              <a:rPr lang="ru-RU" sz="3200" i="1" dirty="0" smtClean="0">
                <a:solidFill>
                  <a:srgbClr val="203214"/>
                </a:solidFill>
                <a:latin typeface="Times New Roman" panose="02020603050405020304" pitchFamily="18" charset="0"/>
                <a:ea typeface="Times New Roman" panose="02020603050405020304" pitchFamily="18" charset="0"/>
              </a:rPr>
              <a:t>) раскрытие </a:t>
            </a:r>
          </a:p>
          <a:p>
            <a:pPr algn="ctr"/>
            <a:r>
              <a:rPr lang="ru-RU" sz="3200" i="1" dirty="0" smtClean="0">
                <a:solidFill>
                  <a:srgbClr val="203214"/>
                </a:solidFill>
                <a:latin typeface="Times New Roman" panose="02020603050405020304" pitchFamily="18" charset="0"/>
                <a:ea typeface="Times New Roman" panose="02020603050405020304" pitchFamily="18" charset="0"/>
              </a:rPr>
              <a:t>слова </a:t>
            </a:r>
          </a:p>
          <a:p>
            <a:pPr algn="ctr"/>
            <a:r>
              <a:rPr lang="ru-RU" sz="3200" i="1" dirty="0" smtClean="0">
                <a:solidFill>
                  <a:srgbClr val="203214"/>
                </a:solidFill>
                <a:latin typeface="Times New Roman" panose="02020603050405020304" pitchFamily="18" charset="0"/>
                <a:ea typeface="Times New Roman" panose="02020603050405020304" pitchFamily="18" charset="0"/>
              </a:rPr>
              <a:t>как </a:t>
            </a:r>
            <a:r>
              <a:rPr lang="ru-RU" sz="3200" i="1" dirty="0">
                <a:solidFill>
                  <a:srgbClr val="203214"/>
                </a:solidFill>
                <a:latin typeface="Times New Roman" panose="02020603050405020304" pitchFamily="18" charset="0"/>
                <a:ea typeface="Times New Roman" panose="02020603050405020304" pitchFamily="18" charset="0"/>
              </a:rPr>
              <a:t>самостоятельной смысловой единицы</a:t>
            </a:r>
            <a:endParaRPr lang="ru-RU" sz="3200" i="1" dirty="0">
              <a:solidFill>
                <a:srgbClr val="203214"/>
              </a:solidFill>
            </a:endParaRPr>
          </a:p>
        </p:txBody>
      </p:sp>
      <p:pic>
        <p:nvPicPr>
          <p:cNvPr id="2" name="Рисунок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333627">
            <a:off x="9699185" y="3721135"/>
            <a:ext cx="2166003" cy="2765292"/>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19859113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
            <a:ext cx="1094509" cy="6858000"/>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2" name="TextBox 1"/>
          <p:cNvSpPr txBox="1"/>
          <p:nvPr/>
        </p:nvSpPr>
        <p:spPr>
          <a:xfrm>
            <a:off x="1814054" y="1681316"/>
            <a:ext cx="5309418" cy="584775"/>
          </a:xfrm>
          <a:prstGeom prst="rect">
            <a:avLst/>
          </a:prstGeom>
          <a:noFill/>
        </p:spPr>
        <p:txBody>
          <a:bodyPr wrap="square" rtlCol="0">
            <a:spAutoFit/>
          </a:bodyPr>
          <a:lstStyle/>
          <a:p>
            <a:pPr marL="457200" indent="-457200">
              <a:buFont typeface="Wingdings" panose="05000000000000000000" pitchFamily="2" charset="2"/>
              <a:buChar char="Ø"/>
            </a:pPr>
            <a:r>
              <a:rPr lang="ru-RU" sz="3200" b="1" i="1" dirty="0" smtClean="0">
                <a:solidFill>
                  <a:srgbClr val="203214"/>
                </a:solidFill>
                <a:latin typeface="Times New Roman" panose="02020603050405020304" pitchFamily="18" charset="0"/>
                <a:ea typeface="Times New Roman" panose="02020603050405020304" pitchFamily="18" charset="0"/>
              </a:rPr>
              <a:t>Дидактические задания</a:t>
            </a:r>
            <a:endParaRPr lang="ru-RU" sz="3200" b="1" i="1" dirty="0">
              <a:solidFill>
                <a:srgbClr val="203214"/>
              </a:solidFill>
            </a:endParaRPr>
          </a:p>
        </p:txBody>
      </p:sp>
      <p:sp>
        <p:nvSpPr>
          <p:cNvPr id="3" name="TextBox 2"/>
          <p:cNvSpPr txBox="1"/>
          <p:nvPr/>
        </p:nvSpPr>
        <p:spPr>
          <a:xfrm>
            <a:off x="1357746" y="2266092"/>
            <a:ext cx="5175790" cy="4031873"/>
          </a:xfrm>
          <a:prstGeom prst="rect">
            <a:avLst/>
          </a:prstGeom>
          <a:noFill/>
        </p:spPr>
        <p:txBody>
          <a:bodyPr wrap="square" rtlCol="0">
            <a:spAutoFit/>
          </a:bodyPr>
          <a:lstStyle/>
          <a:p>
            <a:pPr marL="285750" indent="-285750" algn="just">
              <a:buFont typeface="Wingdings" panose="05000000000000000000" pitchFamily="2" charset="2"/>
              <a:buChar char="ü"/>
            </a:pPr>
            <a:r>
              <a:rPr lang="ru-RU" sz="3200" i="1" dirty="0" smtClean="0">
                <a:solidFill>
                  <a:srgbClr val="203214"/>
                </a:solidFill>
                <a:latin typeface="Times New Roman" panose="02020603050405020304" pitchFamily="18" charset="0"/>
                <a:ea typeface="Times New Roman" panose="02020603050405020304" pitchFamily="18" charset="0"/>
              </a:rPr>
              <a:t>Скажи </a:t>
            </a:r>
            <a:r>
              <a:rPr lang="ru-RU" sz="3200" i="1" dirty="0">
                <a:solidFill>
                  <a:srgbClr val="203214"/>
                </a:solidFill>
                <a:latin typeface="Times New Roman" panose="02020603050405020304" pitchFamily="18" charset="0"/>
                <a:ea typeface="Times New Roman" panose="02020603050405020304" pitchFamily="18" charset="0"/>
              </a:rPr>
              <a:t>какое-нибудь слово</a:t>
            </a:r>
            <a:r>
              <a:rPr lang="ru-RU" sz="3200" i="1" dirty="0" smtClean="0">
                <a:solidFill>
                  <a:srgbClr val="203214"/>
                </a:solidFill>
                <a:latin typeface="Times New Roman" panose="02020603050405020304" pitchFamily="18" charset="0"/>
                <a:ea typeface="Times New Roman" panose="02020603050405020304" pitchFamily="18" charset="0"/>
              </a:rPr>
              <a:t>.</a:t>
            </a:r>
          </a:p>
          <a:p>
            <a:pPr algn="just"/>
            <a:endParaRPr lang="ru-RU" sz="3200" i="1" dirty="0" smtClean="0">
              <a:solidFill>
                <a:srgbClr val="203214"/>
              </a:solidFill>
              <a:latin typeface="Times New Roman" panose="02020603050405020304" pitchFamily="18" charset="0"/>
              <a:ea typeface="Times New Roman" panose="02020603050405020304" pitchFamily="18" charset="0"/>
            </a:endParaRPr>
          </a:p>
          <a:p>
            <a:pPr marL="285750" indent="-285750" algn="just">
              <a:buFont typeface="Wingdings" panose="05000000000000000000" pitchFamily="2" charset="2"/>
              <a:buChar char="ü"/>
            </a:pPr>
            <a:r>
              <a:rPr lang="ru-RU" sz="3200" i="1" dirty="0" smtClean="0">
                <a:solidFill>
                  <a:srgbClr val="203214"/>
                </a:solidFill>
                <a:latin typeface="Times New Roman" panose="02020603050405020304" pitchFamily="18" charset="0"/>
                <a:ea typeface="Times New Roman" panose="02020603050405020304" pitchFamily="18" charset="0"/>
              </a:rPr>
              <a:t> Какие </a:t>
            </a:r>
            <a:r>
              <a:rPr lang="ru-RU" sz="3200" i="1" dirty="0">
                <a:solidFill>
                  <a:srgbClr val="203214"/>
                </a:solidFill>
                <a:latin typeface="Times New Roman" panose="02020603050405020304" pitchFamily="18" charset="0"/>
                <a:ea typeface="Times New Roman" panose="02020603050405020304" pitchFamily="18" charset="0"/>
              </a:rPr>
              <a:t>слова ты знаешь</a:t>
            </a:r>
            <a:r>
              <a:rPr lang="ru-RU" sz="3200" i="1" dirty="0" smtClean="0">
                <a:solidFill>
                  <a:srgbClr val="203214"/>
                </a:solidFill>
                <a:latin typeface="Times New Roman" panose="02020603050405020304" pitchFamily="18" charset="0"/>
                <a:ea typeface="Times New Roman" panose="02020603050405020304" pitchFamily="18" charset="0"/>
              </a:rPr>
              <a:t>?</a:t>
            </a:r>
          </a:p>
          <a:p>
            <a:pPr algn="just"/>
            <a:r>
              <a:rPr lang="ru-RU" sz="3200" i="1" dirty="0" smtClean="0">
                <a:solidFill>
                  <a:srgbClr val="203214"/>
                </a:solidFill>
                <a:latin typeface="Times New Roman" panose="02020603050405020304" pitchFamily="18" charset="0"/>
                <a:ea typeface="Times New Roman" panose="02020603050405020304" pitchFamily="18" charset="0"/>
              </a:rPr>
              <a:t> </a:t>
            </a:r>
          </a:p>
          <a:p>
            <a:pPr marL="285750" indent="-285750" algn="just">
              <a:buFont typeface="Wingdings" panose="05000000000000000000" pitchFamily="2" charset="2"/>
              <a:buChar char="ü"/>
            </a:pPr>
            <a:r>
              <a:rPr lang="ru-RU" sz="3200" i="1" dirty="0" smtClean="0">
                <a:solidFill>
                  <a:srgbClr val="203214"/>
                </a:solidFill>
                <a:latin typeface="Times New Roman" panose="02020603050405020304" pitchFamily="18" charset="0"/>
                <a:ea typeface="Times New Roman" panose="02020603050405020304" pitchFamily="18" charset="0"/>
              </a:rPr>
              <a:t>Я </a:t>
            </a:r>
            <a:r>
              <a:rPr lang="ru-RU" sz="3200" i="1" dirty="0">
                <a:solidFill>
                  <a:srgbClr val="203214"/>
                </a:solidFill>
                <a:latin typeface="Times New Roman" panose="02020603050405020304" pitchFamily="18" charset="0"/>
                <a:ea typeface="Times New Roman" panose="02020603050405020304" pitchFamily="18" charset="0"/>
              </a:rPr>
              <a:t>скажу одно слово, а ты в ответ скажешь какое-нибудь </a:t>
            </a:r>
            <a:r>
              <a:rPr lang="ru-RU" sz="3200" i="1" dirty="0" smtClean="0">
                <a:solidFill>
                  <a:srgbClr val="203214"/>
                </a:solidFill>
                <a:latin typeface="Times New Roman" panose="02020603050405020304" pitchFamily="18" charset="0"/>
                <a:ea typeface="Times New Roman" panose="02020603050405020304" pitchFamily="18" charset="0"/>
              </a:rPr>
              <a:t>другое…</a:t>
            </a:r>
            <a:endParaRPr lang="ru-RU" sz="3200" i="1" dirty="0">
              <a:solidFill>
                <a:srgbClr val="203214"/>
              </a:solidFill>
            </a:endParaRPr>
          </a:p>
        </p:txBody>
      </p:sp>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70322">
            <a:off x="8570946" y="1446879"/>
            <a:ext cx="3259702" cy="4656717"/>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6" name="Рисунок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1355665">
            <a:off x="6956961" y="2749706"/>
            <a:ext cx="2719766" cy="3777452"/>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7" name="TextBox 6"/>
          <p:cNvSpPr txBox="1"/>
          <p:nvPr/>
        </p:nvSpPr>
        <p:spPr>
          <a:xfrm>
            <a:off x="1357745" y="176981"/>
            <a:ext cx="10322978" cy="1077218"/>
          </a:xfrm>
          <a:prstGeom prst="rect">
            <a:avLst/>
          </a:prstGeom>
          <a:noFill/>
        </p:spPr>
        <p:txBody>
          <a:bodyPr wrap="square" rtlCol="0">
            <a:spAutoFit/>
          </a:bodyPr>
          <a:lstStyle/>
          <a:p>
            <a:pPr lvl="0" algn="ctr"/>
            <a:r>
              <a:rPr lang="en-US" sz="3200" b="1" i="1" dirty="0">
                <a:solidFill>
                  <a:srgbClr val="203214"/>
                </a:solidFill>
                <a:latin typeface="Times New Roman" panose="02020603050405020304" pitchFamily="18" charset="0"/>
                <a:ea typeface="Times New Roman" panose="02020603050405020304" pitchFamily="18" charset="0"/>
              </a:rPr>
              <a:t>I</a:t>
            </a:r>
            <a:r>
              <a:rPr lang="ru-RU" sz="3200" b="1" i="1" dirty="0">
                <a:solidFill>
                  <a:srgbClr val="203214"/>
                </a:solidFill>
                <a:latin typeface="Times New Roman" panose="02020603050405020304" pitchFamily="18" charset="0"/>
                <a:ea typeface="Times New Roman" panose="02020603050405020304" pitchFamily="18" charset="0"/>
              </a:rPr>
              <a:t>) </a:t>
            </a:r>
            <a:r>
              <a:rPr lang="ru-RU" sz="3200" b="1" i="1" dirty="0" smtClean="0">
                <a:solidFill>
                  <a:srgbClr val="203214"/>
                </a:solidFill>
                <a:latin typeface="Times New Roman" panose="02020603050405020304" pitchFamily="18" charset="0"/>
                <a:ea typeface="Times New Roman" panose="02020603050405020304" pitchFamily="18" charset="0"/>
              </a:rPr>
              <a:t>Работа </a:t>
            </a:r>
            <a:r>
              <a:rPr lang="ru-RU" sz="3200" b="1" i="1" dirty="0">
                <a:solidFill>
                  <a:srgbClr val="203214"/>
                </a:solidFill>
                <a:latin typeface="Times New Roman" panose="02020603050405020304" pitchFamily="18" charset="0"/>
                <a:ea typeface="Times New Roman" panose="02020603050405020304" pitchFamily="18" charset="0"/>
              </a:rPr>
              <a:t>воспитателя с детьми </a:t>
            </a:r>
            <a:endParaRPr lang="ru-RU" sz="3200" b="1" i="1" dirty="0" smtClean="0">
              <a:solidFill>
                <a:srgbClr val="203214"/>
              </a:solidFill>
              <a:latin typeface="Times New Roman" panose="02020603050405020304" pitchFamily="18" charset="0"/>
              <a:ea typeface="Times New Roman" panose="02020603050405020304" pitchFamily="18" charset="0"/>
            </a:endParaRPr>
          </a:p>
          <a:p>
            <a:pPr lvl="0" algn="ctr"/>
            <a:r>
              <a:rPr lang="ru-RU" sz="3200" b="1" i="1" dirty="0" smtClean="0">
                <a:solidFill>
                  <a:srgbClr val="203214"/>
                </a:solidFill>
                <a:latin typeface="Times New Roman" panose="02020603050405020304" pitchFamily="18" charset="0"/>
                <a:ea typeface="Times New Roman" panose="02020603050405020304" pitchFamily="18" charset="0"/>
              </a:rPr>
              <a:t>по вычленению </a:t>
            </a:r>
            <a:r>
              <a:rPr lang="ru-RU" sz="3200" b="1" i="1" dirty="0">
                <a:solidFill>
                  <a:srgbClr val="203214"/>
                </a:solidFill>
                <a:latin typeface="Times New Roman" panose="02020603050405020304" pitchFamily="18" charset="0"/>
                <a:ea typeface="Times New Roman" panose="02020603050405020304" pitchFamily="18" charset="0"/>
              </a:rPr>
              <a:t>слова </a:t>
            </a:r>
            <a:r>
              <a:rPr lang="ru-RU" sz="3200" b="1" i="1" dirty="0" smtClean="0">
                <a:solidFill>
                  <a:srgbClr val="203214"/>
                </a:solidFill>
                <a:latin typeface="Times New Roman" panose="02020603050405020304" pitchFamily="18" charset="0"/>
                <a:ea typeface="Times New Roman" panose="02020603050405020304" pitchFamily="18" charset="0"/>
              </a:rPr>
              <a:t>из потока речи </a:t>
            </a:r>
            <a:endParaRPr lang="ru-RU" sz="3200" b="1" i="1" dirty="0">
              <a:solidFill>
                <a:srgbClr val="203214"/>
              </a:solidFill>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1781774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
            <a:ext cx="1080655" cy="6858000"/>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2" name="TextBox 1"/>
          <p:cNvSpPr txBox="1"/>
          <p:nvPr/>
        </p:nvSpPr>
        <p:spPr>
          <a:xfrm>
            <a:off x="1274617" y="802489"/>
            <a:ext cx="10525497" cy="1015663"/>
          </a:xfrm>
          <a:prstGeom prst="rect">
            <a:avLst/>
          </a:prstGeom>
          <a:noFill/>
        </p:spPr>
        <p:txBody>
          <a:bodyPr wrap="square" rtlCol="0">
            <a:spAutoFit/>
          </a:bodyPr>
          <a:lstStyle/>
          <a:p>
            <a:pPr algn="ctr"/>
            <a:r>
              <a:rPr lang="ru-RU" sz="3200" b="1" i="1" dirty="0" smtClean="0">
                <a:solidFill>
                  <a:srgbClr val="203214"/>
                </a:solidFill>
                <a:latin typeface="Times New Roman" panose="02020603050405020304" pitchFamily="18" charset="0"/>
                <a:cs typeface="Times New Roman" panose="02020603050405020304" pitchFamily="18" charset="0"/>
              </a:rPr>
              <a:t>Дидактическая игра «Поезд»</a:t>
            </a:r>
          </a:p>
          <a:p>
            <a:pPr algn="ctr"/>
            <a:r>
              <a:rPr lang="ru-RU" sz="2800" b="1" i="1" dirty="0" smtClean="0">
                <a:solidFill>
                  <a:srgbClr val="203214"/>
                </a:solidFill>
                <a:latin typeface="Times New Roman" panose="02020603050405020304" pitchFamily="18" charset="0"/>
                <a:cs typeface="Times New Roman" panose="02020603050405020304" pitchFamily="18" charset="0"/>
              </a:rPr>
              <a:t> </a:t>
            </a:r>
            <a:r>
              <a:rPr lang="ru-RU" sz="2400" i="1" dirty="0">
                <a:solidFill>
                  <a:srgbClr val="203214"/>
                </a:solidFill>
                <a:latin typeface="Times New Roman" panose="02020603050405020304" pitchFamily="18" charset="0"/>
                <a:ea typeface="Calibri" panose="020F0502020204030204" pitchFamily="34" charset="0"/>
              </a:rPr>
              <a:t>для средней группы </a:t>
            </a:r>
            <a:endParaRPr lang="ru-RU" sz="2400" i="1" dirty="0">
              <a:solidFill>
                <a:srgbClr val="203214"/>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1274617" y="217714"/>
            <a:ext cx="10675915" cy="584775"/>
          </a:xfrm>
          <a:prstGeom prst="rect">
            <a:avLst/>
          </a:prstGeom>
          <a:noFill/>
        </p:spPr>
        <p:txBody>
          <a:bodyPr wrap="square" rtlCol="0">
            <a:spAutoFit/>
          </a:bodyPr>
          <a:lstStyle/>
          <a:p>
            <a:pPr marL="457200" indent="-457200" algn="ctr">
              <a:buFont typeface="Wingdings" panose="05000000000000000000" pitchFamily="2" charset="2"/>
              <a:buChar char="Ø"/>
            </a:pPr>
            <a:r>
              <a:rPr lang="ru-RU" sz="3200" b="1" i="1" dirty="0" smtClean="0">
                <a:solidFill>
                  <a:srgbClr val="203214"/>
                </a:solidFill>
                <a:latin typeface="Times New Roman" panose="02020603050405020304" pitchFamily="18" charset="0"/>
                <a:cs typeface="Times New Roman" panose="02020603050405020304" pitchFamily="18" charset="0"/>
              </a:rPr>
              <a:t>Игры</a:t>
            </a:r>
            <a:r>
              <a:rPr lang="ru-RU" sz="3200" b="1" i="1" dirty="0">
                <a:solidFill>
                  <a:srgbClr val="203214"/>
                </a:solidFill>
                <a:latin typeface="Times New Roman" panose="02020603050405020304" pitchFamily="18" charset="0"/>
                <a:cs typeface="Times New Roman" panose="02020603050405020304" pitchFamily="18" charset="0"/>
              </a:rPr>
              <a:t>, игровые </a:t>
            </a:r>
            <a:r>
              <a:rPr lang="ru-RU" sz="3200" b="1" i="1" dirty="0" smtClean="0">
                <a:solidFill>
                  <a:srgbClr val="203214"/>
                </a:solidFill>
                <a:latin typeface="Times New Roman" panose="02020603050405020304" pitchFamily="18" charset="0"/>
                <a:cs typeface="Times New Roman" panose="02020603050405020304" pitchFamily="18" charset="0"/>
              </a:rPr>
              <a:t>действия с предметами или игрушками </a:t>
            </a:r>
            <a:endParaRPr lang="ru-RU" sz="3200" b="1" i="1" dirty="0">
              <a:solidFill>
                <a:srgbClr val="203214"/>
              </a:solidFill>
              <a:latin typeface="Times New Roman" panose="02020603050405020304" pitchFamily="18" charset="0"/>
              <a:cs typeface="Times New Roman" panose="02020603050405020304" pitchFamily="18" charset="0"/>
            </a:endParaRPr>
          </a:p>
        </p:txBody>
      </p:sp>
      <p:sp>
        <p:nvSpPr>
          <p:cNvPr id="8" name="TextBox 7"/>
          <p:cNvSpPr txBox="1"/>
          <p:nvPr/>
        </p:nvSpPr>
        <p:spPr>
          <a:xfrm>
            <a:off x="1393371" y="1756596"/>
            <a:ext cx="10600705" cy="954107"/>
          </a:xfrm>
          <a:prstGeom prst="rect">
            <a:avLst/>
          </a:prstGeom>
          <a:noFill/>
        </p:spPr>
        <p:txBody>
          <a:bodyPr wrap="square" rtlCol="0">
            <a:spAutoFit/>
          </a:bodyPr>
          <a:lstStyle/>
          <a:p>
            <a:pPr algn="just"/>
            <a:r>
              <a:rPr lang="ru-RU" sz="2800" b="1" i="1" dirty="0">
                <a:solidFill>
                  <a:srgbClr val="203214"/>
                </a:solidFill>
                <a:latin typeface="Times New Roman" panose="02020603050405020304" pitchFamily="18" charset="0"/>
                <a:cs typeface="Times New Roman" panose="02020603050405020304" pitchFamily="18" charset="0"/>
              </a:rPr>
              <a:t>Ц</a:t>
            </a:r>
            <a:r>
              <a:rPr lang="ru-RU" sz="2800" b="1" i="1" dirty="0" smtClean="0">
                <a:solidFill>
                  <a:srgbClr val="203214"/>
                </a:solidFill>
                <a:latin typeface="Times New Roman" panose="02020603050405020304" pitchFamily="18" charset="0"/>
                <a:cs typeface="Times New Roman" panose="02020603050405020304" pitchFamily="18" charset="0"/>
              </a:rPr>
              <a:t>ель: </a:t>
            </a:r>
            <a:r>
              <a:rPr lang="ru-RU" sz="2800" i="1" dirty="0" smtClean="0">
                <a:solidFill>
                  <a:srgbClr val="203214"/>
                </a:solidFill>
                <a:latin typeface="Times New Roman" panose="02020603050405020304" pitchFamily="18" charset="0"/>
                <a:cs typeface="Times New Roman" panose="02020603050405020304" pitchFamily="18" charset="0"/>
              </a:rPr>
              <a:t>учить детей выделять слова </a:t>
            </a:r>
            <a:r>
              <a:rPr lang="ru-RU" sz="2800" i="1" dirty="0">
                <a:solidFill>
                  <a:srgbClr val="203214"/>
                </a:solidFill>
                <a:latin typeface="Times New Roman" panose="02020603050405020304" pitchFamily="18" charset="0"/>
                <a:cs typeface="Times New Roman" panose="02020603050405020304" pitchFamily="18" charset="0"/>
              </a:rPr>
              <a:t>из потока </a:t>
            </a:r>
            <a:r>
              <a:rPr lang="ru-RU" sz="2800" i="1" dirty="0" smtClean="0">
                <a:solidFill>
                  <a:srgbClr val="203214"/>
                </a:solidFill>
                <a:latin typeface="Times New Roman" panose="02020603050405020304" pitchFamily="18" charset="0"/>
                <a:cs typeface="Times New Roman" panose="02020603050405020304" pitchFamily="18" charset="0"/>
              </a:rPr>
              <a:t>речи; называть </a:t>
            </a:r>
            <a:r>
              <a:rPr lang="ru-RU" sz="2800" i="1" dirty="0">
                <a:solidFill>
                  <a:srgbClr val="203214"/>
                </a:solidFill>
                <a:latin typeface="Times New Roman" panose="02020603050405020304" pitchFamily="18" charset="0"/>
                <a:cs typeface="Times New Roman" panose="02020603050405020304" pitchFamily="18" charset="0"/>
              </a:rPr>
              <a:t>разные предметы </a:t>
            </a:r>
            <a:r>
              <a:rPr lang="ru-RU" sz="2800" i="1" dirty="0" smtClean="0">
                <a:solidFill>
                  <a:srgbClr val="203214"/>
                </a:solidFill>
                <a:latin typeface="Times New Roman" panose="02020603050405020304" pitchFamily="18" charset="0"/>
                <a:cs typeface="Times New Roman" panose="02020603050405020304" pitchFamily="18" charset="0"/>
              </a:rPr>
              <a:t>или </a:t>
            </a:r>
            <a:r>
              <a:rPr lang="ru-RU" sz="2800" i="1" dirty="0">
                <a:solidFill>
                  <a:srgbClr val="203214"/>
                </a:solidFill>
                <a:latin typeface="Times New Roman" panose="02020603050405020304" pitchFamily="18" charset="0"/>
                <a:cs typeface="Times New Roman" panose="02020603050405020304" pitchFamily="18" charset="0"/>
              </a:rPr>
              <a:t>игрушки, их свойства и качества.</a:t>
            </a:r>
            <a:r>
              <a:rPr lang="ru-RU" sz="2800" i="1" dirty="0" smtClean="0">
                <a:solidFill>
                  <a:srgbClr val="203214"/>
                </a:solidFill>
                <a:latin typeface="Times New Roman" panose="02020603050405020304" pitchFamily="18" charset="0"/>
                <a:cs typeface="Times New Roman" panose="02020603050405020304" pitchFamily="18" charset="0"/>
              </a:rPr>
              <a:t> </a:t>
            </a:r>
            <a:endParaRPr lang="ru-RU" sz="2800" i="1" dirty="0">
              <a:solidFill>
                <a:srgbClr val="203214"/>
              </a:solidFill>
              <a:latin typeface="Times New Roman" panose="02020603050405020304" pitchFamily="18" charset="0"/>
              <a:cs typeface="Times New Roman" panose="02020603050405020304" pitchFamily="18" charset="0"/>
            </a:endParaRPr>
          </a:p>
        </p:txBody>
      </p:sp>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74617" y="3068537"/>
            <a:ext cx="10720628" cy="3041978"/>
          </a:xfrm>
          <a:prstGeom prst="rect">
            <a:avLst/>
          </a:prstGeom>
        </p:spPr>
      </p:pic>
    </p:spTree>
    <p:extLst>
      <p:ext uri="{BB962C8B-B14F-4D97-AF65-F5344CB8AC3E}">
        <p14:creationId xmlns:p14="http://schemas.microsoft.com/office/powerpoint/2010/main" val="29319880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
            <a:ext cx="1080655" cy="6858000"/>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2" name="TextBox 1"/>
          <p:cNvSpPr txBox="1"/>
          <p:nvPr/>
        </p:nvSpPr>
        <p:spPr>
          <a:xfrm>
            <a:off x="1277257" y="729919"/>
            <a:ext cx="10537372" cy="1077218"/>
          </a:xfrm>
          <a:prstGeom prst="rect">
            <a:avLst/>
          </a:prstGeom>
          <a:noFill/>
        </p:spPr>
        <p:txBody>
          <a:bodyPr wrap="square" rtlCol="0">
            <a:spAutoFit/>
          </a:bodyPr>
          <a:lstStyle/>
          <a:p>
            <a:pPr algn="ctr"/>
            <a:r>
              <a:rPr lang="ru-RU" sz="3200" i="1" dirty="0">
                <a:solidFill>
                  <a:srgbClr val="203214"/>
                </a:solidFill>
                <a:latin typeface="Times New Roman" panose="02020603050405020304" pitchFamily="18" charset="0"/>
                <a:cs typeface="Times New Roman" panose="02020603050405020304" pitchFamily="18" charset="0"/>
              </a:rPr>
              <a:t>«Фанты», «Черное и белое», «Телефон», «Эхо</a:t>
            </a:r>
            <a:r>
              <a:rPr lang="ru-RU" sz="3200" i="1" dirty="0" smtClean="0">
                <a:solidFill>
                  <a:srgbClr val="203214"/>
                </a:solidFill>
                <a:latin typeface="Times New Roman" panose="02020603050405020304" pitchFamily="18" charset="0"/>
                <a:cs typeface="Times New Roman" panose="02020603050405020304" pitchFamily="18" charset="0"/>
              </a:rPr>
              <a:t>», </a:t>
            </a:r>
          </a:p>
          <a:p>
            <a:pPr algn="ctr"/>
            <a:r>
              <a:rPr lang="ru-RU" sz="3200" i="1" dirty="0" smtClean="0">
                <a:solidFill>
                  <a:srgbClr val="203214"/>
                </a:solidFill>
                <a:latin typeface="Times New Roman" panose="02020603050405020304" pitchFamily="18" charset="0"/>
                <a:cs typeface="Times New Roman" panose="02020603050405020304" pitchFamily="18" charset="0"/>
              </a:rPr>
              <a:t>«</a:t>
            </a:r>
            <a:r>
              <a:rPr lang="ru-RU" sz="3200" i="1" dirty="0">
                <a:solidFill>
                  <a:srgbClr val="203214"/>
                </a:solidFill>
                <a:latin typeface="Times New Roman" panose="02020603050405020304" pitchFamily="18" charset="0"/>
                <a:cs typeface="Times New Roman" panose="02020603050405020304" pitchFamily="18" charset="0"/>
              </a:rPr>
              <a:t>Скажи наоборот</a:t>
            </a:r>
            <a:r>
              <a:rPr lang="ru-RU" sz="3200" i="1" dirty="0" smtClean="0">
                <a:solidFill>
                  <a:srgbClr val="203214"/>
                </a:solidFill>
                <a:latin typeface="Times New Roman" panose="02020603050405020304" pitchFamily="18" charset="0"/>
                <a:cs typeface="Times New Roman" panose="02020603050405020304" pitchFamily="18" charset="0"/>
              </a:rPr>
              <a:t>»</a:t>
            </a:r>
            <a:endParaRPr lang="ru-RU" sz="3200" i="1" dirty="0">
              <a:solidFill>
                <a:srgbClr val="203214"/>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1901371" y="145143"/>
            <a:ext cx="8665029" cy="584775"/>
          </a:xfrm>
          <a:prstGeom prst="rect">
            <a:avLst/>
          </a:prstGeom>
          <a:noFill/>
        </p:spPr>
        <p:txBody>
          <a:bodyPr wrap="square" rtlCol="0">
            <a:spAutoFit/>
          </a:bodyPr>
          <a:lstStyle/>
          <a:p>
            <a:pPr marL="457200" indent="-457200" algn="ctr">
              <a:buFont typeface="Wingdings" panose="05000000000000000000" pitchFamily="2" charset="2"/>
              <a:buChar char="Ø"/>
            </a:pPr>
            <a:r>
              <a:rPr lang="ru-RU" sz="3200" b="1" i="1" dirty="0" smtClean="0">
                <a:latin typeface="Times New Roman" panose="02020603050405020304" pitchFamily="18" charset="0"/>
                <a:cs typeface="Times New Roman" panose="02020603050405020304" pitchFamily="18" charset="0"/>
              </a:rPr>
              <a:t>   </a:t>
            </a:r>
            <a:r>
              <a:rPr lang="ru-RU" sz="3200" b="1" i="1" dirty="0" smtClean="0">
                <a:solidFill>
                  <a:srgbClr val="203214"/>
                </a:solidFill>
                <a:latin typeface="Times New Roman" panose="02020603050405020304" pitchFamily="18" charset="0"/>
                <a:cs typeface="Times New Roman" panose="02020603050405020304" pitchFamily="18" charset="0"/>
              </a:rPr>
              <a:t>Игры</a:t>
            </a:r>
            <a:r>
              <a:rPr lang="ru-RU" sz="3200" b="1" i="1" dirty="0">
                <a:solidFill>
                  <a:srgbClr val="203214"/>
                </a:solidFill>
                <a:latin typeface="Times New Roman" panose="02020603050405020304" pitchFamily="18" charset="0"/>
                <a:cs typeface="Times New Roman" panose="02020603050405020304" pitchFamily="18" charset="0"/>
              </a:rPr>
              <a:t>, игровые </a:t>
            </a:r>
            <a:r>
              <a:rPr lang="ru-RU" sz="3200" b="1" i="1" dirty="0" smtClean="0">
                <a:solidFill>
                  <a:srgbClr val="203214"/>
                </a:solidFill>
                <a:latin typeface="Times New Roman" panose="02020603050405020304" pitchFamily="18" charset="0"/>
                <a:cs typeface="Times New Roman" panose="02020603050405020304" pitchFamily="18" charset="0"/>
              </a:rPr>
              <a:t>действия: </a:t>
            </a:r>
            <a:endParaRPr lang="ru-RU" sz="3200" b="1" i="1" dirty="0">
              <a:solidFill>
                <a:srgbClr val="203214"/>
              </a:solidFill>
              <a:latin typeface="Times New Roman" panose="02020603050405020304" pitchFamily="18" charset="0"/>
              <a:cs typeface="Times New Roman" panose="02020603050405020304" pitchFamily="18" charset="0"/>
            </a:endParaRPr>
          </a:p>
        </p:txBody>
      </p:sp>
      <p:pic>
        <p:nvPicPr>
          <p:cNvPr id="7" name="Рисунок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28727" y="1733104"/>
            <a:ext cx="8260819" cy="4928954"/>
          </a:xfrm>
          <a:prstGeom prst="rect">
            <a:avLst/>
          </a:prstGeom>
        </p:spPr>
      </p:pic>
    </p:spTree>
    <p:extLst>
      <p:ext uri="{BB962C8B-B14F-4D97-AF65-F5344CB8AC3E}">
        <p14:creationId xmlns:p14="http://schemas.microsoft.com/office/powerpoint/2010/main" val="10001774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
            <a:ext cx="1080655" cy="6858000"/>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2" name="TextBox 1"/>
          <p:cNvSpPr txBox="1"/>
          <p:nvPr/>
        </p:nvSpPr>
        <p:spPr>
          <a:xfrm>
            <a:off x="1509486" y="174171"/>
            <a:ext cx="10464800" cy="1077218"/>
          </a:xfrm>
          <a:prstGeom prst="rect">
            <a:avLst/>
          </a:prstGeom>
          <a:noFill/>
        </p:spPr>
        <p:txBody>
          <a:bodyPr wrap="square" rtlCol="0">
            <a:spAutoFit/>
          </a:bodyPr>
          <a:lstStyle/>
          <a:p>
            <a:pPr marL="457200" indent="-457200" algn="ctr">
              <a:buFont typeface="Wingdings" panose="05000000000000000000" pitchFamily="2" charset="2"/>
              <a:buChar char="Ø"/>
            </a:pPr>
            <a:r>
              <a:rPr lang="ru-RU" sz="3200" b="1" i="1" dirty="0" smtClean="0">
                <a:latin typeface="Times New Roman" panose="02020603050405020304" pitchFamily="18" charset="0"/>
                <a:ea typeface="Calibri" panose="020F0502020204030204" pitchFamily="34" charset="0"/>
              </a:rPr>
              <a:t>   </a:t>
            </a:r>
            <a:r>
              <a:rPr lang="ru-RU" sz="3200" b="1" i="1" dirty="0" smtClean="0">
                <a:solidFill>
                  <a:srgbClr val="203214"/>
                </a:solidFill>
                <a:latin typeface="Times New Roman" panose="02020603050405020304" pitchFamily="18" charset="0"/>
                <a:ea typeface="Calibri" panose="020F0502020204030204" pitchFamily="34" charset="0"/>
              </a:rPr>
              <a:t>Художественная литература как средство </a:t>
            </a:r>
            <a:r>
              <a:rPr lang="ru-RU" sz="3200" b="1" i="1" dirty="0">
                <a:solidFill>
                  <a:srgbClr val="203214"/>
                </a:solidFill>
                <a:latin typeface="Times New Roman" panose="02020603050405020304" pitchFamily="18" charset="0"/>
                <a:ea typeface="Calibri" panose="020F0502020204030204" pitchFamily="34" charset="0"/>
              </a:rPr>
              <a:t>ознакомления  детей </a:t>
            </a:r>
            <a:r>
              <a:rPr lang="ru-RU" sz="3200" b="1" i="1" dirty="0" smtClean="0">
                <a:solidFill>
                  <a:srgbClr val="203214"/>
                </a:solidFill>
                <a:latin typeface="Times New Roman" panose="02020603050405020304" pitchFamily="18" charset="0"/>
                <a:ea typeface="Calibri" panose="020F0502020204030204" pitchFamily="34" charset="0"/>
              </a:rPr>
              <a:t>с понятием </a:t>
            </a:r>
            <a:r>
              <a:rPr lang="ru-RU" sz="3200" b="1" i="1" dirty="0">
                <a:solidFill>
                  <a:srgbClr val="203214"/>
                </a:solidFill>
                <a:latin typeface="Times New Roman" panose="02020603050405020304" pitchFamily="18" charset="0"/>
                <a:ea typeface="Calibri" panose="020F0502020204030204" pitchFamily="34" charset="0"/>
              </a:rPr>
              <a:t>«слово» </a:t>
            </a:r>
            <a:endParaRPr lang="ru-RU" sz="3200" b="1" i="1" dirty="0">
              <a:solidFill>
                <a:srgbClr val="203214"/>
              </a:solidFill>
            </a:endParaRPr>
          </a:p>
        </p:txBody>
      </p:sp>
      <p:pic>
        <p:nvPicPr>
          <p:cNvPr id="3" name="Рисунок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433221">
            <a:off x="902430" y="1523191"/>
            <a:ext cx="3606685" cy="4761300"/>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5" name="Рисунок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97217" y="1900571"/>
            <a:ext cx="3097924" cy="4228666"/>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6" name="Рисунок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522484" y="1618756"/>
            <a:ext cx="3242476" cy="4366972"/>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7" name="Рисунок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71660">
            <a:off x="8812129" y="2406155"/>
            <a:ext cx="3064106" cy="4005367"/>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14586193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
            <a:ext cx="1080655" cy="6858000"/>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2" name="TextBox 1"/>
          <p:cNvSpPr txBox="1"/>
          <p:nvPr/>
        </p:nvSpPr>
        <p:spPr>
          <a:xfrm>
            <a:off x="1463040" y="132735"/>
            <a:ext cx="9922715" cy="1077218"/>
          </a:xfrm>
          <a:prstGeom prst="rect">
            <a:avLst/>
          </a:prstGeom>
          <a:noFill/>
        </p:spPr>
        <p:txBody>
          <a:bodyPr wrap="square" rtlCol="0">
            <a:spAutoFit/>
          </a:bodyPr>
          <a:lstStyle/>
          <a:p>
            <a:pPr algn="ctr"/>
            <a:r>
              <a:rPr lang="en-US" sz="3200" b="1" i="1" dirty="0">
                <a:solidFill>
                  <a:srgbClr val="203214"/>
                </a:solidFill>
                <a:latin typeface="Times New Roman" panose="02020603050405020304" pitchFamily="18" charset="0"/>
                <a:ea typeface="Times New Roman" panose="02020603050405020304" pitchFamily="18" charset="0"/>
              </a:rPr>
              <a:t>II) </a:t>
            </a:r>
            <a:r>
              <a:rPr lang="ru-RU" sz="3200" b="1" i="1" dirty="0" smtClean="0">
                <a:solidFill>
                  <a:srgbClr val="203214"/>
                </a:solidFill>
                <a:latin typeface="Times New Roman" panose="02020603050405020304" pitchFamily="18" charset="0"/>
                <a:ea typeface="Times New Roman" panose="02020603050405020304" pitchFamily="18" charset="0"/>
              </a:rPr>
              <a:t>Работа воспитателя с детьми </a:t>
            </a:r>
          </a:p>
          <a:p>
            <a:pPr algn="ctr"/>
            <a:r>
              <a:rPr lang="ru-RU" sz="3200" b="1" i="1" dirty="0" smtClean="0">
                <a:solidFill>
                  <a:srgbClr val="203214"/>
                </a:solidFill>
                <a:latin typeface="Times New Roman" panose="02020603050405020304" pitchFamily="18" charset="0"/>
                <a:ea typeface="Times New Roman" panose="02020603050405020304" pitchFamily="18" charset="0"/>
              </a:rPr>
              <a:t>над раскрытием слова </a:t>
            </a:r>
            <a:r>
              <a:rPr lang="ru-RU" sz="3200" b="1" i="1" dirty="0">
                <a:solidFill>
                  <a:srgbClr val="203214"/>
                </a:solidFill>
                <a:latin typeface="Times New Roman" panose="02020603050405020304" pitchFamily="18" charset="0"/>
                <a:ea typeface="Times New Roman" panose="02020603050405020304" pitchFamily="18" charset="0"/>
              </a:rPr>
              <a:t>как </a:t>
            </a:r>
            <a:r>
              <a:rPr lang="ru-RU" sz="3200" b="1" i="1" dirty="0" smtClean="0">
                <a:solidFill>
                  <a:srgbClr val="203214"/>
                </a:solidFill>
                <a:latin typeface="Times New Roman" panose="02020603050405020304" pitchFamily="18" charset="0"/>
                <a:ea typeface="Times New Roman" panose="02020603050405020304" pitchFamily="18" charset="0"/>
              </a:rPr>
              <a:t>смысловой единицы</a:t>
            </a:r>
            <a:endParaRPr lang="ru-RU" sz="3200" b="1" i="1" dirty="0">
              <a:solidFill>
                <a:srgbClr val="203214"/>
              </a:solidFill>
            </a:endParaRPr>
          </a:p>
        </p:txBody>
      </p:sp>
      <p:pic>
        <p:nvPicPr>
          <p:cNvPr id="5" name="Рисунок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75293" y="1288488"/>
            <a:ext cx="5083277" cy="5454159"/>
          </a:xfrm>
          <a:prstGeom prst="rect">
            <a:avLst/>
          </a:prstGeom>
        </p:spPr>
      </p:pic>
      <p:pic>
        <p:nvPicPr>
          <p:cNvPr id="6" name="Рисунок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63039" y="1675048"/>
            <a:ext cx="4244587" cy="3204663"/>
          </a:xfrm>
          <a:prstGeom prst="rect">
            <a:avLst/>
          </a:prstGeom>
        </p:spPr>
      </p:pic>
      <p:pic>
        <p:nvPicPr>
          <p:cNvPr id="7" name="Рисунок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54585" y="5172088"/>
            <a:ext cx="2297670" cy="1570559"/>
          </a:xfrm>
          <a:prstGeom prst="rect">
            <a:avLst/>
          </a:prstGeom>
        </p:spPr>
      </p:pic>
      <p:pic>
        <p:nvPicPr>
          <p:cNvPr id="8" name="Рисунок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501149" y="5415295"/>
            <a:ext cx="1327352" cy="1327352"/>
          </a:xfrm>
          <a:prstGeom prst="rect">
            <a:avLst/>
          </a:prstGeom>
        </p:spPr>
      </p:pic>
    </p:spTree>
    <p:extLst>
      <p:ext uri="{BB962C8B-B14F-4D97-AF65-F5344CB8AC3E}">
        <p14:creationId xmlns:p14="http://schemas.microsoft.com/office/powerpoint/2010/main" val="4456270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
            <a:ext cx="1094509" cy="6858000"/>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2" name="Рисунок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48594">
            <a:off x="1427630" y="1091878"/>
            <a:ext cx="1591915" cy="2246656"/>
          </a:xfrm>
          <a:prstGeom prst="rect">
            <a:avLst/>
          </a:prstGeom>
        </p:spPr>
      </p:pic>
      <p:pic>
        <p:nvPicPr>
          <p:cNvPr id="3" name="Рисунок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04590" y="1746672"/>
            <a:ext cx="1066529" cy="1177555"/>
          </a:xfrm>
          <a:prstGeom prst="rect">
            <a:avLst/>
          </a:prstGeom>
        </p:spPr>
      </p:pic>
      <p:pic>
        <p:nvPicPr>
          <p:cNvPr id="5" name="Рисунок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71119" y="1751630"/>
            <a:ext cx="1193200" cy="1193200"/>
          </a:xfrm>
          <a:prstGeom prst="rect">
            <a:avLst/>
          </a:prstGeom>
        </p:spPr>
      </p:pic>
      <p:pic>
        <p:nvPicPr>
          <p:cNvPr id="6" name="Рисунок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409420" y="4806752"/>
            <a:ext cx="1844200" cy="1844200"/>
          </a:xfrm>
          <a:prstGeom prst="rect">
            <a:avLst/>
          </a:prstGeom>
        </p:spPr>
      </p:pic>
      <p:pic>
        <p:nvPicPr>
          <p:cNvPr id="8" name="Рисунок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160476" y="5337489"/>
            <a:ext cx="1901819" cy="1305916"/>
          </a:xfrm>
          <a:prstGeom prst="rect">
            <a:avLst/>
          </a:prstGeom>
        </p:spPr>
      </p:pic>
      <p:pic>
        <p:nvPicPr>
          <p:cNvPr id="9" name="Рисунок 8"/>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639107" y="1938073"/>
            <a:ext cx="2295525" cy="2381250"/>
          </a:xfrm>
          <a:prstGeom prst="rect">
            <a:avLst/>
          </a:prstGeom>
        </p:spPr>
      </p:pic>
      <p:pic>
        <p:nvPicPr>
          <p:cNvPr id="10" name="Рисунок 9"/>
          <p:cNvPicPr>
            <a:picLocks noChangeAspect="1"/>
          </p:cNvPicPr>
          <p:nvPr/>
        </p:nvPicPr>
        <p:blipFill>
          <a:blip r:embed="rId10"/>
          <a:stretch>
            <a:fillRect/>
          </a:stretch>
        </p:blipFill>
        <p:spPr>
          <a:xfrm>
            <a:off x="7233796" y="2487292"/>
            <a:ext cx="1746796" cy="1755488"/>
          </a:xfrm>
          <a:prstGeom prst="rect">
            <a:avLst/>
          </a:prstGeom>
        </p:spPr>
      </p:pic>
      <p:pic>
        <p:nvPicPr>
          <p:cNvPr id="11" name="Рисунок 10"/>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409420" y="2501056"/>
            <a:ext cx="1751056" cy="1751056"/>
          </a:xfrm>
          <a:prstGeom prst="rect">
            <a:avLst/>
          </a:prstGeom>
        </p:spPr>
      </p:pic>
      <p:sp>
        <p:nvSpPr>
          <p:cNvPr id="7" name="TextBox 6"/>
          <p:cNvSpPr txBox="1"/>
          <p:nvPr/>
        </p:nvSpPr>
        <p:spPr>
          <a:xfrm>
            <a:off x="1596571" y="246743"/>
            <a:ext cx="9710057" cy="584775"/>
          </a:xfrm>
          <a:prstGeom prst="rect">
            <a:avLst/>
          </a:prstGeom>
          <a:noFill/>
        </p:spPr>
        <p:txBody>
          <a:bodyPr wrap="square" rtlCol="0">
            <a:spAutoFit/>
          </a:bodyPr>
          <a:lstStyle/>
          <a:p>
            <a:pPr marL="457200" indent="-457200" algn="ctr">
              <a:buFont typeface="Wingdings" panose="05000000000000000000" pitchFamily="2" charset="2"/>
              <a:buChar char="Ø"/>
            </a:pPr>
            <a:r>
              <a:rPr lang="ru-RU" sz="3200" b="1" i="1" dirty="0" smtClean="0">
                <a:latin typeface="Times New Roman" panose="02020603050405020304" pitchFamily="18" charset="0"/>
                <a:cs typeface="Times New Roman" panose="02020603050405020304" pitchFamily="18" charset="0"/>
              </a:rPr>
              <a:t>   </a:t>
            </a:r>
            <a:r>
              <a:rPr lang="ru-RU" sz="3200" b="1" i="1" dirty="0" smtClean="0">
                <a:solidFill>
                  <a:srgbClr val="203214"/>
                </a:solidFill>
                <a:latin typeface="Times New Roman" panose="02020603050405020304" pitchFamily="18" charset="0"/>
                <a:cs typeface="Times New Roman" panose="02020603050405020304" pitchFamily="18" charset="0"/>
              </a:rPr>
              <a:t>Произношение воспитателем звукосочетания </a:t>
            </a:r>
            <a:endParaRPr lang="ru-RU" sz="3200" b="1" i="1" dirty="0">
              <a:solidFill>
                <a:srgbClr val="203214"/>
              </a:solidFill>
              <a:latin typeface="Times New Roman" panose="02020603050405020304" pitchFamily="18" charset="0"/>
              <a:cs typeface="Times New Roman" panose="02020603050405020304" pitchFamily="18" charset="0"/>
            </a:endParaRPr>
          </a:p>
        </p:txBody>
      </p:sp>
      <p:sp>
        <p:nvSpPr>
          <p:cNvPr id="12" name="TextBox 11"/>
          <p:cNvSpPr txBox="1"/>
          <p:nvPr/>
        </p:nvSpPr>
        <p:spPr>
          <a:xfrm>
            <a:off x="1348549" y="4791999"/>
            <a:ext cx="6704070" cy="1569660"/>
          </a:xfrm>
          <a:prstGeom prst="rect">
            <a:avLst/>
          </a:prstGeom>
          <a:noFill/>
        </p:spPr>
        <p:txBody>
          <a:bodyPr wrap="square" rtlCol="0">
            <a:spAutoFit/>
          </a:bodyPr>
          <a:lstStyle/>
          <a:p>
            <a:pPr algn="just"/>
            <a:r>
              <a:rPr lang="ru-RU" sz="3200" b="1" i="1" dirty="0" smtClean="0">
                <a:latin typeface="Times New Roman" panose="02020603050405020304" pitchFamily="18" charset="0"/>
                <a:cs typeface="Times New Roman" panose="02020603050405020304" pitchFamily="18" charset="0"/>
              </a:rPr>
              <a:t>       Вопросы к детям:</a:t>
            </a:r>
          </a:p>
          <a:p>
            <a:pPr marL="457200" indent="-457200" algn="just">
              <a:buFontTx/>
              <a:buChar char="-"/>
            </a:pPr>
            <a:r>
              <a:rPr lang="ru-RU" sz="3200" i="1" dirty="0" smtClean="0">
                <a:latin typeface="Times New Roman" panose="02020603050405020304" pitchFamily="18" charset="0"/>
                <a:cs typeface="Times New Roman" panose="02020603050405020304" pitchFamily="18" charset="0"/>
              </a:rPr>
              <a:t>понятно </a:t>
            </a:r>
            <a:r>
              <a:rPr lang="ru-RU" sz="3200" i="1" dirty="0">
                <a:latin typeface="Times New Roman" panose="02020603050405020304" pitchFamily="18" charset="0"/>
                <a:cs typeface="Times New Roman" panose="02020603050405020304" pitchFamily="18" charset="0"/>
              </a:rPr>
              <a:t>ли, что оно </a:t>
            </a:r>
            <a:r>
              <a:rPr lang="ru-RU" sz="3200" i="1" dirty="0" smtClean="0">
                <a:latin typeface="Times New Roman" panose="02020603050405020304" pitchFamily="18" charset="0"/>
                <a:cs typeface="Times New Roman" panose="02020603050405020304" pitchFamily="18" charset="0"/>
              </a:rPr>
              <a:t>значит</a:t>
            </a:r>
            <a:r>
              <a:rPr lang="ru-RU" sz="3200" i="1" dirty="0">
                <a:latin typeface="Times New Roman" panose="02020603050405020304" pitchFamily="18" charset="0"/>
                <a:cs typeface="Times New Roman" panose="02020603050405020304" pitchFamily="18" charset="0"/>
              </a:rPr>
              <a:t>?</a:t>
            </a:r>
            <a:endParaRPr lang="ru-RU" sz="3200" i="1" dirty="0" smtClean="0">
              <a:latin typeface="Times New Roman" panose="02020603050405020304" pitchFamily="18" charset="0"/>
              <a:cs typeface="Times New Roman" panose="02020603050405020304" pitchFamily="18" charset="0"/>
            </a:endParaRPr>
          </a:p>
          <a:p>
            <a:pPr marL="457200" indent="-457200" algn="just">
              <a:buFontTx/>
              <a:buChar char="-"/>
            </a:pPr>
            <a:r>
              <a:rPr lang="ru-RU" sz="3200" i="1" dirty="0" smtClean="0">
                <a:latin typeface="Times New Roman" panose="02020603050405020304" pitchFamily="18" charset="0"/>
                <a:cs typeface="Times New Roman" panose="02020603050405020304" pitchFamily="18" charset="0"/>
              </a:rPr>
              <a:t> </a:t>
            </a:r>
            <a:r>
              <a:rPr lang="ru-RU" sz="3200" i="1" dirty="0">
                <a:latin typeface="Times New Roman" panose="02020603050405020304" pitchFamily="18" charset="0"/>
                <a:cs typeface="Times New Roman" panose="02020603050405020304" pitchFamily="18" charset="0"/>
              </a:rPr>
              <a:t>какое имеет значение, </a:t>
            </a:r>
            <a:r>
              <a:rPr lang="ru-RU" sz="3200" i="1" dirty="0" smtClean="0">
                <a:latin typeface="Times New Roman" panose="02020603050405020304" pitchFamily="18" charset="0"/>
                <a:cs typeface="Times New Roman" panose="02020603050405020304" pitchFamily="18" charset="0"/>
              </a:rPr>
              <a:t>смысл? </a:t>
            </a:r>
            <a:endParaRPr lang="ru-RU" sz="32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478444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
            <a:ext cx="1066800" cy="6858000"/>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2" name="TextBox 1"/>
          <p:cNvSpPr txBox="1"/>
          <p:nvPr/>
        </p:nvSpPr>
        <p:spPr>
          <a:xfrm>
            <a:off x="3241964" y="180109"/>
            <a:ext cx="6567054" cy="954107"/>
          </a:xfrm>
          <a:prstGeom prst="rect">
            <a:avLst/>
          </a:prstGeom>
          <a:noFill/>
        </p:spPr>
        <p:txBody>
          <a:bodyPr wrap="square" rtlCol="0">
            <a:spAutoFit/>
          </a:bodyPr>
          <a:lstStyle/>
          <a:p>
            <a:pPr marL="457200" indent="-457200" algn="ctr">
              <a:buFont typeface="Wingdings" panose="05000000000000000000" pitchFamily="2" charset="2"/>
              <a:buChar char="Ø"/>
            </a:pPr>
            <a:r>
              <a:rPr lang="ru-RU" sz="3200" b="1" i="1" dirty="0" smtClean="0">
                <a:solidFill>
                  <a:srgbClr val="203214"/>
                </a:solidFill>
                <a:latin typeface="Times New Roman" panose="02020603050405020304" pitchFamily="18" charset="0"/>
                <a:ea typeface="Times New Roman" panose="02020603050405020304" pitchFamily="18" charset="0"/>
              </a:rPr>
              <a:t>Чтение стихотворения «Плим»  </a:t>
            </a:r>
          </a:p>
          <a:p>
            <a:pPr algn="ctr"/>
            <a:r>
              <a:rPr lang="ru-RU" sz="2400" i="1" dirty="0" smtClean="0">
                <a:solidFill>
                  <a:srgbClr val="203214"/>
                </a:solidFill>
                <a:latin typeface="Times New Roman" panose="02020603050405020304" pitchFamily="18" charset="0"/>
                <a:ea typeface="Times New Roman" panose="02020603050405020304" pitchFamily="18" charset="0"/>
              </a:rPr>
              <a:t>(Ирина Токмакова) </a:t>
            </a:r>
            <a:endParaRPr lang="ru-RU" sz="2400" i="1" dirty="0">
              <a:solidFill>
                <a:srgbClr val="203214"/>
              </a:solidFill>
            </a:endParaRPr>
          </a:p>
        </p:txBody>
      </p:sp>
      <p:pic>
        <p:nvPicPr>
          <p:cNvPr id="3" name="Рисунок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8097">
            <a:off x="8320406" y="1188732"/>
            <a:ext cx="3533476" cy="5300215"/>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9" name="Рисунок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1434366">
            <a:off x="1342489" y="1170279"/>
            <a:ext cx="3603855" cy="5197867"/>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10" name="Рисунок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787061" y="1579419"/>
            <a:ext cx="4079848" cy="5016207"/>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4265348553"/>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736</TotalTime>
  <Words>1897</Words>
  <Application>Microsoft Office PowerPoint</Application>
  <PresentationFormat>Широкоэкранный</PresentationFormat>
  <Paragraphs>155</Paragraphs>
  <Slides>17</Slides>
  <Notes>12</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17</vt:i4>
      </vt:variant>
    </vt:vector>
  </HeadingPairs>
  <TitlesOfParts>
    <vt:vector size="23" baseType="lpstr">
      <vt:lpstr>Arial</vt:lpstr>
      <vt:lpstr>Calibri</vt:lpstr>
      <vt:lpstr>Calibri Light</vt:lpstr>
      <vt:lpstr>Times New Roman</vt:lpstr>
      <vt:lpstr>Wingdings</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95</cp:revision>
  <dcterms:created xsi:type="dcterms:W3CDTF">2017-12-11T01:55:30Z</dcterms:created>
  <dcterms:modified xsi:type="dcterms:W3CDTF">2019-05-05T07:55:32Z</dcterms:modified>
</cp:coreProperties>
</file>