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81" r:id="rId2"/>
    <p:sldId id="258" r:id="rId3"/>
    <p:sldId id="265" r:id="rId4"/>
    <p:sldId id="259" r:id="rId5"/>
    <p:sldId id="266" r:id="rId6"/>
    <p:sldId id="272" r:id="rId7"/>
    <p:sldId id="264" r:id="rId8"/>
    <p:sldId id="282" r:id="rId9"/>
    <p:sldId id="285" r:id="rId10"/>
    <p:sldId id="286" r:id="rId11"/>
    <p:sldId id="260" r:id="rId12"/>
    <p:sldId id="271" r:id="rId13"/>
    <p:sldId id="284" r:id="rId14"/>
    <p:sldId id="267" r:id="rId15"/>
    <p:sldId id="276" r:id="rId16"/>
    <p:sldId id="274" r:id="rId17"/>
    <p:sldId id="275" r:id="rId18"/>
    <p:sldId id="277" r:id="rId19"/>
    <p:sldId id="273" r:id="rId20"/>
    <p:sldId id="287" r:id="rId21"/>
    <p:sldId id="261" r:id="rId22"/>
    <p:sldId id="279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84C"/>
    <a:srgbClr val="6A310A"/>
    <a:srgbClr val="0056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225" autoAdjust="0"/>
  </p:normalViewPr>
  <p:slideViewPr>
    <p:cSldViewPr snapToGrid="0">
      <p:cViewPr varScale="1">
        <p:scale>
          <a:sx n="67" d="100"/>
          <a:sy n="67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BB4B32-8F84-4835-8272-4A014B6E8CA0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2C15CA-3FC5-4B94-9EF8-416EB08B9F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380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В историю науки, техники и мировой культуры </a:t>
            </a:r>
            <a:r>
              <a:rPr lang="ru-RU" b="1" dirty="0" smtClean="0"/>
              <a:t>Александр Степанович Попов </a:t>
            </a:r>
            <a:r>
              <a:rPr lang="ru-RU" dirty="0" smtClean="0"/>
              <a:t>вошёл как изобретатель радиотелеграфа.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670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5345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b="1" dirty="0" smtClean="0"/>
              <a:t>Предварительная работа воспитателя перед использованием радиопередачи с детьми дошкольного возраста включает:</a:t>
            </a:r>
          </a:p>
          <a:p>
            <a:r>
              <a:rPr lang="ru-RU" dirty="0" smtClean="0"/>
              <a:t>- знакомство с программой радиопередач;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выбор программы в соответствии с темой календарного планирования; 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по мере возможности прослушивание содержания радиопередачи (можно воспользоваться фондом радио или созданной воспитателем фонотекой);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словарная работа (продумывает приёмы словарной работы);</a:t>
            </a:r>
          </a:p>
          <a:p>
            <a:pPr marL="171450" indent="-171450">
              <a:buFontTx/>
              <a:buChar char="-"/>
            </a:pPr>
            <a:r>
              <a:rPr lang="ru-RU" dirty="0" smtClean="0"/>
              <a:t>продумывает приёмы активизации восприятия содержания</a:t>
            </a:r>
            <a:r>
              <a:rPr lang="ru-RU" baseline="0" dirty="0" smtClean="0"/>
              <a:t> детьми (вопросы, иллюстрации и т. п).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692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       Слушание радиопередач требует от ребенка внимания к слову, развивает его речь и интеллект. Предварительно надо подготовить детей к слушанию передач по радио, показав несколько озвученных диафильмов: привыкнув воспринимать речь диктора с пластинки, они воспримут и речь диктора радио.</a:t>
            </a:r>
          </a:p>
          <a:p>
            <a:pPr algn="just"/>
            <a:r>
              <a:rPr lang="ru-RU" dirty="0" smtClean="0"/>
              <a:t>Слушая интересную радиопередачу, малыши сами мысленно рисуют события, героев, картины природы, т. е. соотносят слова с предметами и явлениями внеязыковой действительности. Многие радиопередачи для детей составлены из произведений, которые рекомендованы для рассказывания и чтения в детском саду, в исполнении таких мастеров искусства, как В. Сперантова, Р. Плятт, И. Ильинский, Н. Литвинов, М. Жаров и др., а также в исполнении авторов — А. Барто, К Чуковского, Н. Носова.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017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Исполненные мастерами художественного слова (Н. Литвиновым, В. Сперантовой, А. Грибовым, М. Бабановой и др.), тексты отобраны так, чтобы их можно было использовать на занятиях. 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Одно из назначений фонохрестоматии — обучение выразительному чтению. 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 обучении выразительному чтению с помощью грамзаписи можно использовать такие методические приемы, как сообщение детям подтекста произведения перед прослушиванием; словесное рисование картин, позволяющих «увидеть», представить образно явление, событие; драматизация. 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Использование грамзаписи вызывает у детей определенное эмоциональное состояние, отношение к событиям, описанным в рассказе. </a:t>
            </a:r>
          </a:p>
          <a:p>
            <a:pPr algn="just"/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Студенты прослушивают стихи в исполнении Рины</a:t>
            </a:r>
            <a:r>
              <a:rPr lang="ru-RU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Зелёной из фонда старого  радио. </a:t>
            </a:r>
            <a:endParaRPr lang="ru-RU" sz="1200" b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8040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Предлагаю прослушать (позывные) гимн Детского радио.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0269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Использование радио в учебной работе детских садов открывает широкие возможности повышения эффективности воспитания и обучения, всестороннего воздействия на личность дошкольника. </a:t>
            </a:r>
          </a:p>
          <a:p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Центральное радио ежедневно транслирует передачи для дошкольников, которые с успехом можно использовать в учебной работе. </a:t>
            </a:r>
            <a:endParaRPr lang="ru-RU" b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258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Это прежде всего чтение мастерами художественного слова стихов и рассказов, входящих в круг детского чтения, стихи, рассказы, спектакли, прямо или косвенно раскрывающие и дополняющие программный материал. (</a:t>
            </a:r>
            <a:r>
              <a:rPr lang="ru-RU" sz="1400" b="1" u="none" dirty="0" smtClean="0">
                <a:solidFill>
                  <a:schemeClr val="accent2"/>
                </a:solidFill>
                <a:latin typeface="Arial" charset="0"/>
              </a:rPr>
              <a:t>«Короткие сказки» -</a:t>
            </a:r>
            <a:r>
              <a:rPr lang="ru-RU" sz="1200" b="0" u="none" dirty="0" smtClean="0">
                <a:solidFill>
                  <a:schemeClr val="accent2"/>
                </a:solidFill>
                <a:latin typeface="Arial" charset="0"/>
              </a:rPr>
              <a:t>к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ороткие, добрые сказки, которые помогут детишкам проснуться</a:t>
            </a:r>
            <a:r>
              <a:rPr lang="ru-RU" sz="1200" b="0" u="none" dirty="0" smtClean="0">
                <a:solidFill>
                  <a:schemeClr val="accent2"/>
                </a:solidFill>
                <a:latin typeface="Arial" charset="0"/>
              </a:rPr>
              <a:t>.</a:t>
            </a:r>
            <a:r>
              <a:rPr lang="ru-RU" sz="1400" b="1" u="none" dirty="0" smtClean="0">
                <a:solidFill>
                  <a:schemeClr val="accent2"/>
                </a:solidFill>
                <a:latin typeface="Arial" charset="0"/>
              </a:rPr>
              <a:t> «Радиотеатр. Цветной»</a:t>
            </a:r>
            <a:r>
              <a:rPr lang="ru-RU" sz="1400" b="1" u="none" baseline="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-лучшие радиопостановки и спектакли для детей в исполнении известных артистов. Самые цветные и волшебные истории – на Детском радио</a:t>
            </a:r>
            <a:r>
              <a:rPr lang="ru-RU" sz="1200" b="1" u="none" dirty="0" smtClean="0">
                <a:solidFill>
                  <a:schemeClr val="accent2"/>
                </a:solidFill>
                <a:latin typeface="Arial" charset="0"/>
              </a:rPr>
              <a:t>!</a:t>
            </a:r>
            <a:r>
              <a:rPr lang="ru-RU" sz="1400" b="1" u="none" dirty="0" smtClean="0">
                <a:solidFill>
                  <a:schemeClr val="accent2"/>
                </a:solidFill>
                <a:latin typeface="Arial" charset="0"/>
              </a:rPr>
              <a:t> «В гостях у сказки»- </a:t>
            </a:r>
            <a:r>
              <a:rPr lang="ru-RU" sz="1200" u="none" dirty="0" err="1" smtClean="0">
                <a:solidFill>
                  <a:schemeClr val="accent2"/>
                </a:solidFill>
                <a:latin typeface="Arial" charset="0"/>
              </a:rPr>
              <a:t>аудиоверсия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 популярной в советское время, </a:t>
            </a:r>
            <a:r>
              <a:rPr lang="ru-RU" sz="1200" u="none" dirty="0" err="1" smtClean="0">
                <a:solidFill>
                  <a:schemeClr val="accent2"/>
                </a:solidFill>
                <a:latin typeface="Arial" charset="0"/>
              </a:rPr>
              <a:t>транслировавшейся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 в 1970-е — 1980-е годы;</a:t>
            </a:r>
            <a:r>
              <a:rPr lang="ru-RU" sz="1400" u="none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400" b="1" u="none" dirty="0" smtClean="0">
                <a:solidFill>
                  <a:schemeClr val="accent2"/>
                </a:solidFill>
                <a:latin typeface="Arial" charset="0"/>
              </a:rPr>
              <a:t>«Я засыпаю»</a:t>
            </a:r>
            <a:r>
              <a:rPr lang="ru-RU" sz="1400" u="none" baseline="0" dirty="0" smtClean="0">
                <a:solidFill>
                  <a:schemeClr val="accent2"/>
                </a:solidFill>
                <a:latin typeface="Arial" charset="0"/>
              </a:rPr>
              <a:t> -</a:t>
            </a:r>
            <a:r>
              <a:rPr lang="ru-RU" sz="1200" u="none" baseline="0" dirty="0" smtClean="0">
                <a:solidFill>
                  <a:schemeClr val="accent2"/>
                </a:solidFill>
                <a:latin typeface="Arial" charset="0"/>
              </a:rPr>
              <a:t>д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ля сладких снов - сказка на ночь и колыбельные песенки;</a:t>
            </a:r>
            <a:r>
              <a:rPr lang="ru-RU" sz="12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«АБВГДейка»</a:t>
            </a:r>
            <a:r>
              <a:rPr lang="ru-RU" sz="11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200" b="1" i="1" baseline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b="0" i="0" u="none" baseline="0" dirty="0" smtClean="0">
                <a:solidFill>
                  <a:schemeClr val="accent2"/>
                </a:solidFill>
                <a:latin typeface="Arial" charset="0"/>
                <a:cs typeface="+mn-cs"/>
              </a:rPr>
              <a:t>п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рограмма создается по специальному заказу Детского радио, эксклюзивно для Дети FM производится аудио версия легендарной детской телевизионной передачи</a:t>
            </a:r>
            <a:r>
              <a:rPr lang="ru-RU" sz="1200" b="0" u="none" dirty="0" smtClean="0">
                <a:solidFill>
                  <a:schemeClr val="accent2"/>
                </a:solidFill>
                <a:latin typeface="Arial" charset="0"/>
              </a:rPr>
              <a:t>!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  <a:endParaRPr lang="ru-RU" b="0" dirty="0" smtClean="0"/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338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Студенты прослушивают радиопередачи или отрывки из радиопередач, выполняют задание.    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411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Студенты прослушивают радиопередачи или отрывки из радиопередач, выполняют задание.      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035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Студенты прослушивают радиопередачи или отрывки из радиопередач, выполняют задание.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079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   Могут быть использованы воспитателем на занятиях</a:t>
            </a:r>
            <a:r>
              <a:rPr lang="ru-RU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пения и в воспитательной работе (</a:t>
            </a:r>
            <a:r>
              <a:rPr lang="ru-RU" sz="1400" u="none" dirty="0" smtClean="0">
                <a:solidFill>
                  <a:schemeClr val="accent2"/>
                </a:solidFill>
                <a:latin typeface="Arial" charset="0"/>
              </a:rPr>
              <a:t>«</a:t>
            </a:r>
            <a:r>
              <a:rPr lang="ru-RU" sz="1400" b="1" u="none" dirty="0" smtClean="0">
                <a:solidFill>
                  <a:schemeClr val="accent2"/>
                </a:solidFill>
                <a:latin typeface="Arial" charset="0"/>
              </a:rPr>
              <a:t>Мультконцерт»-</a:t>
            </a:r>
            <a:r>
              <a:rPr lang="ru-RU" sz="1400" b="1" u="none" baseline="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200" u="none" baseline="0" dirty="0" smtClean="0">
                <a:solidFill>
                  <a:schemeClr val="accent2"/>
                </a:solidFill>
                <a:latin typeface="Arial" charset="0"/>
              </a:rPr>
              <a:t>в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стречаем новый день под лучшие песни из любимых мультфильмов!</a:t>
            </a:r>
            <a:r>
              <a:rPr lang="ru-RU" sz="1400" u="none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400" b="1" u="none" dirty="0" smtClean="0">
                <a:solidFill>
                  <a:schemeClr val="accent2"/>
                </a:solidFill>
                <a:latin typeface="Arial" charset="0"/>
              </a:rPr>
              <a:t>«Музыкальный привет»</a:t>
            </a:r>
            <a:r>
              <a:rPr lang="ru-RU" sz="1400" u="none" baseline="0" dirty="0" smtClean="0">
                <a:solidFill>
                  <a:schemeClr val="accent2"/>
                </a:solidFill>
                <a:latin typeface="Arial" charset="0"/>
              </a:rPr>
              <a:t> -</a:t>
            </a:r>
            <a:r>
              <a:rPr lang="ru-RU" sz="1200" u="none" baseline="0" dirty="0" smtClean="0">
                <a:solidFill>
                  <a:schemeClr val="accent2"/>
                </a:solidFill>
                <a:latin typeface="Arial" charset="0"/>
              </a:rPr>
              <a:t>в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 прямом эфире можно передать привет маме, папе, бабушке, любимой сестренке, а также друзьям и одноклассникам</a:t>
            </a:r>
            <a:r>
              <a:rPr lang="ru-RU" sz="1200" b="0" u="none" dirty="0" smtClean="0">
                <a:solidFill>
                  <a:schemeClr val="accent2"/>
                </a:solidFill>
                <a:latin typeface="Arial" charset="0"/>
              </a:rPr>
              <a:t>!</a:t>
            </a:r>
            <a:r>
              <a:rPr lang="ru-RU" sz="1400" b="1" u="none" dirty="0" smtClean="0">
                <a:solidFill>
                  <a:schemeClr val="accent2"/>
                </a:solidFill>
                <a:latin typeface="Arial" charset="0"/>
              </a:rPr>
              <a:t> «Музыка большая-пребольшая»;</a:t>
            </a:r>
            <a:r>
              <a:rPr lang="ru-RU" sz="1600" u="none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600" b="1" u="none" dirty="0" smtClean="0">
                <a:solidFill>
                  <a:schemeClr val="accent2"/>
                </a:solidFill>
                <a:latin typeface="Arial" charset="0"/>
              </a:rPr>
              <a:t>«Концерт по заявкам»-</a:t>
            </a:r>
            <a:r>
              <a:rPr lang="ru-RU" sz="1400" b="0" u="none" dirty="0" smtClean="0">
                <a:solidFill>
                  <a:schemeClr val="accent2"/>
                </a:solidFill>
                <a:latin typeface="Arial" charset="0"/>
              </a:rPr>
              <a:t>е</a:t>
            </a:r>
            <a:r>
              <a:rPr lang="ru-RU" sz="1400" u="none" dirty="0" smtClean="0">
                <a:solidFill>
                  <a:schemeClr val="accent2"/>
                </a:solidFill>
                <a:latin typeface="Arial" charset="0"/>
              </a:rPr>
              <a:t>сли родители, бабушки и дедушки хотят порадовать свое чадо его любимой песенкой, они могут отправить SMS-заявку и песня прозвучит в эфире.</a:t>
            </a:r>
            <a:r>
              <a:rPr lang="ru-RU" sz="1400" u="none" baseline="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ru-RU" sz="1200" u="none" dirty="0" smtClean="0">
                <a:solidFill>
                  <a:schemeClr val="accent2"/>
                </a:solidFill>
                <a:latin typeface="Arial" charset="0"/>
              </a:rPr>
              <a:t>Специальная подборка классической музыки для детей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555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   </a:t>
            </a:r>
            <a:r>
              <a:rPr lang="ru-RU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Студенты прослушивают радиопередачи или отрывки из радиопередач, выполняют задание. </a:t>
            </a:r>
            <a:r>
              <a:rPr lang="ru-RU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2C15CA-3FC5-4B94-9EF8-416EB08B9F36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781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756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953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463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77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905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600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27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315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1506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46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9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BA8F2-824A-4CF4-A214-54014F479DD3}" type="datetimeFigureOut">
              <a:rPr lang="ru-RU" smtClean="0"/>
              <a:t>06.01.2018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6820-C36C-480C-84A0-92C6885A5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84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jpe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g"/><Relationship Id="rId5" Type="http://schemas.openxmlformats.org/officeDocument/2006/relationships/image" Target="../media/image41.jpg"/><Relationship Id="rId4" Type="http://schemas.openxmlformats.org/officeDocument/2006/relationships/image" Target="../media/image4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jpe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51.jp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g"/><Relationship Id="rId4" Type="http://schemas.openxmlformats.org/officeDocument/2006/relationships/image" Target="../media/image5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&#1056;&#1080;&#1085;&#1072;-&#1047;&#1077;&#1083;&#1105;&#1085;&#1072;&#1103;%20-%20&#1057;&#1090;&#1080;&#1093;&#1080;-&#1040;&#1075;&#1085;&#1080;&#1080;-&#1041;&#1072;&#1088;&#1090;&#1086;.mp3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6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g"/><Relationship Id="rId5" Type="http://schemas.openxmlformats.org/officeDocument/2006/relationships/image" Target="../media/image58.jpeg"/><Relationship Id="rId4" Type="http://schemas.openxmlformats.org/officeDocument/2006/relationships/image" Target="../media/image57.jpg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64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67.jpg"/><Relationship Id="rId4" Type="http://schemas.openxmlformats.org/officeDocument/2006/relationships/image" Target="../media/image66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g"/><Relationship Id="rId3" Type="http://schemas.openxmlformats.org/officeDocument/2006/relationships/image" Target="../media/image68.jpeg"/><Relationship Id="rId7" Type="http://schemas.openxmlformats.org/officeDocument/2006/relationships/image" Target="../media/image72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1.jpg"/><Relationship Id="rId5" Type="http://schemas.openxmlformats.org/officeDocument/2006/relationships/image" Target="../media/image70.jpg"/><Relationship Id="rId4" Type="http://schemas.openxmlformats.org/officeDocument/2006/relationships/image" Target="../media/image69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hyperlink" Target="&#1075;&#1080;&#1084;&#1085;%20&#1044;&#1077;&#1090;&#1089;&#1082;&#1086;&#1075;&#1086;%20&#1088;&#1072;&#1076;&#1080;&#1086;-&#1053;&#1080;&#1082;&#1080;&#1090;&#1072;%20&#1040;&#1089;&#1077;&#1077;&#1074;%20&#1080;%20VD.mp3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jpe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jpg"/><Relationship Id="rId4" Type="http://schemas.openxmlformats.org/officeDocument/2006/relationships/image" Target="../media/image17.jpg"/><Relationship Id="rId9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g"/><Relationship Id="rId5" Type="http://schemas.openxmlformats.org/officeDocument/2006/relationships/image" Target="../media/image24.jpg"/><Relationship Id="rId4" Type="http://schemas.openxmlformats.org/officeDocument/2006/relationships/image" Target="../media/image23.jpg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2.jpeg"/><Relationship Id="rId9" Type="http://schemas.openxmlformats.org/officeDocument/2006/relationships/image" Target="../media/image3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jpe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720" y="3054713"/>
            <a:ext cx="3529350" cy="33599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30035" y="1814945"/>
            <a:ext cx="9628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использования </a:t>
            </a:r>
            <a:r>
              <a:rPr lang="ru-RU" sz="36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радиопередач </a:t>
            </a:r>
            <a:endParaRPr lang="ru-RU" sz="3600" b="1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3600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дошкольного возраста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1" y="3650068"/>
            <a:ext cx="5915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МДК 03.02 </a:t>
            </a:r>
            <a:r>
              <a:rPr lang="ru-RU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Теория и методика развития речи у детей</a:t>
            </a:r>
          </a:p>
          <a:p>
            <a:pPr lvl="0"/>
            <a:r>
              <a:rPr lang="ru-RU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Специальность:</a:t>
            </a:r>
            <a:r>
              <a:rPr lang="ru-RU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44. 02. 01  Дошкольное образование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0" y="5156152"/>
            <a:ext cx="55882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000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sz="20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Гольская Оксана Геннадьевна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91194" y="6308375"/>
            <a:ext cx="2549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Благовещенск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75543" y="207818"/>
            <a:ext cx="98551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200" b="1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РОССИЙСКАЯ ФЕДЕРАЦИЯ</a:t>
            </a:r>
            <a:endParaRPr lang="ru-RU" sz="1200" i="1" dirty="0">
              <a:solidFill>
                <a:srgbClr val="00384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 И НАУКИ АМУРСКОЙ ОБЛАСТИ</a:t>
            </a:r>
            <a:endParaRPr lang="ru-RU" sz="1200" b="1" i="1" dirty="0">
              <a:solidFill>
                <a:srgbClr val="00384C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i="1" dirty="0">
              <a:solidFill>
                <a:srgbClr val="00384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ГОСУДАРСТВЕННОЕ ПРОФЕССИОНАЛЬНОЕ ОБРАЗОВАТЕЛЬНОЕ</a:t>
            </a:r>
            <a:endParaRPr lang="ru-RU" sz="1200" i="1" dirty="0">
              <a:solidFill>
                <a:srgbClr val="00384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АВТОНОМНОЕ УЧРЕЖДЕНИЕ АМУРСКОЙ ОБЛАСТИ </a:t>
            </a:r>
            <a:endParaRPr lang="ru-RU" sz="1200" i="1" dirty="0">
              <a:solidFill>
                <a:srgbClr val="00384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«АМУРСКИЙ ПЕДАГОГИЧЕСКИЙ КОЛЛЕДЖ»</a:t>
            </a:r>
            <a:endParaRPr lang="ru-RU" sz="1200" i="1" dirty="0">
              <a:solidFill>
                <a:srgbClr val="00384C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ctr"/>
            <a:r>
              <a:rPr lang="ru-RU" sz="1200" b="1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(ГПОАУ АО АПК)</a:t>
            </a:r>
            <a:endParaRPr lang="ru-RU" sz="1200" b="1" i="1" dirty="0">
              <a:solidFill>
                <a:srgbClr val="00384C"/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b="1" i="1" dirty="0" smtClean="0">
              <a:solidFill>
                <a:srgbClr val="00384C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6122" y="202317"/>
            <a:ext cx="1469355" cy="85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6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2377" y="1792923"/>
            <a:ext cx="3203508" cy="362857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971313" y="5704114"/>
            <a:ext cx="21045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«Сказки </a:t>
            </a:r>
          </a:p>
          <a:p>
            <a:pPr lvl="0" algn="ctr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наизнанку»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38682" y="5704114"/>
            <a:ext cx="21681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Весёлый 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гараж»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51" r="8165"/>
          <a:stretch/>
        </p:blipFill>
        <p:spPr>
          <a:xfrm>
            <a:off x="5881636" y="2271713"/>
            <a:ext cx="2990741" cy="28879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57371" y="5704114"/>
            <a:ext cx="33661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«Сказки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народов мира. </a:t>
            </a: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грамота»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645" y="5871139"/>
            <a:ext cx="723358" cy="7233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235" y="5841446"/>
            <a:ext cx="723358" cy="7233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955" y="5811753"/>
            <a:ext cx="723358" cy="7233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813" y="141294"/>
            <a:ext cx="5476727" cy="20933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480" y="2624880"/>
            <a:ext cx="3705858" cy="253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271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99309" y="124691"/>
            <a:ext cx="10460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2)  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музыкально-образовательные передачи:</a:t>
            </a:r>
            <a:endParaRPr lang="ru-RU" sz="3200" dirty="0">
              <a:solidFill>
                <a:srgbClr val="00384C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40157" y="1030514"/>
            <a:ext cx="5161530" cy="503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«Мультконцерт» </a:t>
            </a:r>
            <a:endParaRPr lang="ru-RU" sz="3200" i="1" dirty="0" smtClean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Музыкальный привет» </a:t>
            </a:r>
            <a:endParaRPr lang="ru-RU" sz="3200" i="1" dirty="0" smtClean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Музыка </a:t>
            </a:r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большая</a:t>
            </a:r>
          </a:p>
          <a:p>
            <a:pPr lvl="0"/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пребольшая»</a:t>
            </a:r>
          </a:p>
          <a:p>
            <a:pPr lvl="0"/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Концерт по заявкам</a:t>
            </a:r>
            <a:r>
              <a:rPr lang="ru-RU" sz="3200" i="1" dirty="0">
                <a:solidFill>
                  <a:srgbClr val="00384C"/>
                </a:solidFill>
                <a:latin typeface="Arial" charset="0"/>
              </a:rPr>
              <a:t>»</a:t>
            </a:r>
            <a:r>
              <a:rPr lang="ru-RU" sz="3200" dirty="0">
                <a:solidFill>
                  <a:srgbClr val="00384C"/>
                </a:solidFill>
              </a:rPr>
              <a:t> 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«Развиваемся вместе» </a:t>
            </a:r>
            <a:endParaRPr lang="ru-RU" sz="3200" i="1" dirty="0" smtClean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Ярмарка талантов»</a:t>
            </a:r>
          </a:p>
          <a:p>
            <a:pPr lvl="0"/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«По куплету — </a:t>
            </a:r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всему</a:t>
            </a:r>
          </a:p>
          <a:p>
            <a:pPr lvl="0"/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свету</a:t>
            </a:r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«Знакомьтесь! Музыка» 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46707">
            <a:off x="6632639" y="2012189"/>
            <a:ext cx="2910043" cy="43650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7246" y="900545"/>
            <a:ext cx="2822245" cy="42333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054" y="3685609"/>
            <a:ext cx="2684190" cy="2896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64052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88571" y="246743"/>
            <a:ext cx="1097279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 algn="just">
              <a:buAutoNum type="arabicParenR" startAt="3"/>
            </a:pPr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передачи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, связанные с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занятиями 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и по математике и конструированию 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(цикл «Знаю, как свои пять пальцев»), 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русского языка 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(передачи о происхождении алфавита и т. п.),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 природоведения 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(большинство передач циклов «Если посмотреть вокруг», «Рассказы о природе» и т. д</a:t>
            </a:r>
            <a:r>
              <a:rPr lang="ru-RU" sz="32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.),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физической культуры </a:t>
            </a:r>
            <a:endParaRPr lang="ru-RU" b="1" dirty="0">
              <a:solidFill>
                <a:srgbClr val="00384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8569" y="3306210"/>
            <a:ext cx="616857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«Азбука путешествий» «Азбука леса»</a:t>
            </a:r>
          </a:p>
          <a:p>
            <a:pPr lvl="0"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Уроки любопытства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lvl="0"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«В гостях у дядюшки Филина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lvl="0"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О природе и погоде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endParaRPr lang="ru-RU" sz="2800" i="1" dirty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Футбол для дружбы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lvl="0"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«Зарядка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endParaRPr lang="ru-RU" sz="2800" i="1" dirty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Семейный доктор»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22"/>
          <a:stretch/>
        </p:blipFill>
        <p:spPr>
          <a:xfrm>
            <a:off x="7389746" y="3001411"/>
            <a:ext cx="3812548" cy="24399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343" y="4734992"/>
            <a:ext cx="2902856" cy="19352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7816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861" y="2577003"/>
            <a:ext cx="3598626" cy="32027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305" y="1945004"/>
            <a:ext cx="3915941" cy="31962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077" y="174434"/>
            <a:ext cx="5422524" cy="20726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509" y="2633675"/>
            <a:ext cx="3724176" cy="28942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6472" y="5527892"/>
            <a:ext cx="2585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«Знакомьтесь! 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678673" y="5779780"/>
            <a:ext cx="2278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«Азбука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леса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55705" y="5779780"/>
            <a:ext cx="1982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«Зарядка» 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114" y="5704114"/>
            <a:ext cx="723358" cy="72335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2348" y="5704114"/>
            <a:ext cx="723358" cy="72335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315" y="5688421"/>
            <a:ext cx="723358" cy="72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0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307"/>
          <a:stretch/>
        </p:blipFill>
        <p:spPr>
          <a:xfrm>
            <a:off x="1132114" y="877201"/>
            <a:ext cx="10928679" cy="585742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451429" y="145143"/>
            <a:ext cx="106093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занятия 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использованием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радиопередачи </a:t>
            </a:r>
            <a:endParaRPr lang="ru-RU" sz="3200" dirty="0">
              <a:solidFill>
                <a:srgbClr val="00384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114" y="128200"/>
            <a:ext cx="734087" cy="6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35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28"/>
          <a:stretch/>
        </p:blipFill>
        <p:spPr>
          <a:xfrm>
            <a:off x="1117600" y="1056599"/>
            <a:ext cx="8040913" cy="56852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" r="15602"/>
          <a:stretch/>
        </p:blipFill>
        <p:spPr>
          <a:xfrm>
            <a:off x="9038944" y="3555999"/>
            <a:ext cx="3054404" cy="31858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64343" y="261257"/>
            <a:ext cx="91149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 воспитателя</a:t>
            </a:r>
            <a:endParaRPr lang="ru-RU" sz="3200" b="1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0148" y="1329269"/>
            <a:ext cx="2027041" cy="12500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53030"/>
            <a:ext cx="867702" cy="79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00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75657" y="116114"/>
            <a:ext cx="10798629" cy="153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 с детьми перед прослушанием радиопередач в ДОУ</a:t>
            </a:r>
            <a:endParaRPr lang="ru-RU" sz="3600" b="1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384C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857" y="116114"/>
            <a:ext cx="867702" cy="7982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514" y="1367071"/>
            <a:ext cx="8737600" cy="5294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6277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96457" y="128170"/>
            <a:ext cx="7678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Фонохрестоматия</a:t>
            </a:r>
            <a:endParaRPr lang="ru-RU" sz="3600" i="1" dirty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7" y="3952182"/>
            <a:ext cx="2726487" cy="199374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59543" y="887843"/>
            <a:ext cx="1100182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(от греч. phone – звук и хрестоматия), </a:t>
            </a:r>
            <a:r>
              <a:rPr lang="ru-RU" sz="28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звуковое учебное пособие, состоящее из комплекта граммофонных пластинок 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(литературные, музыкальные, специальные учебные и документальные записи по программе какого-либо учебного предмета) и методические руководства для преподавателя по использованию их в учебно-воспитательном процессе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Большая советская энциклопедия. — М.: Советская энциклопедия 1969—1978</a:t>
            </a:r>
            <a:endParaRPr lang="ru-RU" sz="2400" i="1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i="1" dirty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291" y="3735327"/>
            <a:ext cx="5551910" cy="29702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0489" y="4949054"/>
            <a:ext cx="2210881" cy="15792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014" y="94915"/>
            <a:ext cx="861879" cy="79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0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4980" y="114082"/>
            <a:ext cx="2277387" cy="467156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4226" y="114082"/>
            <a:ext cx="5434578" cy="5695439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019" y="114082"/>
            <a:ext cx="2995739" cy="2440431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433" y="2796611"/>
            <a:ext cx="3911996" cy="389243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Рисунок 5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6492" y="5036456"/>
            <a:ext cx="1696537" cy="169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787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9943" y="188686"/>
            <a:ext cx="7286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Итоговые вопросы</a:t>
            </a:r>
            <a:endParaRPr lang="ru-RU" sz="3200" b="1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241" y="188686"/>
            <a:ext cx="867702" cy="798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7599" y="986972"/>
            <a:ext cx="104409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психолого - педагогическое обоснование использования радиопередач в старшем дошкольном возрасте.</a:t>
            </a:r>
          </a:p>
          <a:p>
            <a:pPr marL="914400" lvl="1" indent="-457200" algn="just">
              <a:buFont typeface="Wingdings" panose="05000000000000000000" pitchFamily="2" charset="2"/>
              <a:buChar char="ü"/>
            </a:pPr>
            <a:r>
              <a:rPr lang="ru-RU" sz="28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окажите влияние использования радиопередач в работе с детьми дошкольного возраста для  их речевого развития.</a:t>
            </a:r>
            <a:endParaRPr lang="ru-RU" sz="2800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036" y="3447252"/>
            <a:ext cx="3290624" cy="31547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4476" y="3447252"/>
            <a:ext cx="6115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Продумайте условия организации художественно – речевой среды в ДОУ для использования радиопередач с детьми дошкольного возраста.</a:t>
            </a:r>
            <a:endParaRPr lang="ru-RU" sz="2800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575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8852">
            <a:off x="1285463" y="1599312"/>
            <a:ext cx="3766480" cy="48111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5509" y="2525486"/>
            <a:ext cx="3907200" cy="3294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825">
            <a:off x="8627372" y="1615418"/>
            <a:ext cx="3295705" cy="4693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407885" y="145143"/>
            <a:ext cx="105373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Степанович Попов (1859-1906 гг.)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великий </a:t>
            </a:r>
            <a:r>
              <a:rPr lang="ru-RU" sz="3200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ученый, изобретатель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</a:t>
            </a:r>
            <a:endParaRPr lang="ru-RU" sz="3200" b="1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434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89943" y="188686"/>
            <a:ext cx="7286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</a:t>
            </a:r>
            <a:endParaRPr lang="ru-RU" sz="3200" b="1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54" r="9317"/>
          <a:stretch/>
        </p:blipFill>
        <p:spPr>
          <a:xfrm>
            <a:off x="8272285" y="2423886"/>
            <a:ext cx="3614913" cy="38046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7" y="188686"/>
            <a:ext cx="3200402" cy="2133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241" y="188686"/>
            <a:ext cx="867702" cy="7982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7599" y="986972"/>
            <a:ext cx="6923315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lvl="0" indent="-45720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Создайте фонотеку (подборку аудиокниг - </a:t>
            </a:r>
            <a:r>
              <a:rPr lang="ru-RU" sz="2800" i="1" dirty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чтения или рассказывания литературных </a:t>
            </a: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произведений</a:t>
            </a: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радиопередач для дошкольников) в </a:t>
            </a:r>
            <a:r>
              <a:rPr lang="ru-RU" sz="28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портфолио по ТМРР </a:t>
            </a: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используя электронный </a:t>
            </a:r>
            <a:r>
              <a:rPr lang="ru-RU" sz="28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</a:t>
            </a: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контент.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Подберите  аудиорассказ или радиопередачу для детей дошкольного возраста </a:t>
            </a:r>
            <a:r>
              <a:rPr lang="ru-RU" sz="28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одной из возрастной </a:t>
            </a: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группы), составить </a:t>
            </a:r>
            <a:r>
              <a:rPr lang="ru-RU" sz="28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для беседы </a:t>
            </a:r>
            <a:r>
              <a:rPr lang="ru-RU" sz="28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прослушивания произведения/ радиопередачи.</a:t>
            </a:r>
            <a:endParaRPr lang="ru-RU" sz="2800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buFont typeface="Wingdings" panose="05000000000000000000" pitchFamily="2" charset="2"/>
              <a:buChar char="ü"/>
            </a:pPr>
            <a:endParaRPr lang="ru-RU" sz="2800" dirty="0">
              <a:solidFill>
                <a:srgbClr val="0A2E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46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824" y="547575"/>
            <a:ext cx="1850571" cy="1233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9113" y="4940530"/>
            <a:ext cx="2116529" cy="14110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9851" y="2659957"/>
            <a:ext cx="1660072" cy="110671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19087" y="116115"/>
            <a:ext cx="5341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sz="3200" b="1" i="1" dirty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857" y="116114"/>
            <a:ext cx="867702" cy="7982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6629" y="700890"/>
            <a:ext cx="9054195" cy="7076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развития речи детей дошкольного возраста/ под ред. Л.П. Федоренко, Г.А. Фомичева, В.К. Лотарев, А.П. Николаевича, М.:1984. - 240с.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технических средств обучения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 multiurok.ru›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US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http://ru.wikipedia.org/w/index.php?title=</a:t>
            </a: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Детское_радио&amp;</a:t>
            </a:r>
            <a:r>
              <a:rPr lang="en-US" sz="2400" i="1" dirty="0" err="1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oldid</a:t>
            </a:r>
            <a:r>
              <a:rPr lang="en-US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=67602167</a:t>
            </a:r>
            <a:endParaRPr lang="ru-RU" sz="2400" i="1" dirty="0" smtClean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радиостанции «Детское Радио» - Детское радио</a:t>
            </a:r>
          </a:p>
          <a:p>
            <a:pPr algn="just"/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deti.</a:t>
            </a:r>
            <a:r>
              <a:rPr lang="ru-RU" sz="2400" i="1" dirty="0" err="1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›?</a:t>
            </a:r>
            <a:r>
              <a:rPr lang="ru-RU" sz="2400" i="1" dirty="0" err="1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ru-RU" sz="2400" i="1" dirty="0" err="1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radio</a:t>
            </a:r>
            <a:endParaRPr lang="ru-RU" sz="2400" i="1" dirty="0" smtClean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радио и звукозаписи в работе с детьми - Применение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...fiteducation.ru›fivoqs-492-1.html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Статья по музыке на тему: Использование ТСО в практике работы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...nsportal.ru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для детей на Детском Радио - Детское 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 deti.fm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 </a:t>
            </a:r>
            <a:r>
              <a:rPr lang="en-US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KIDS </a:t>
            </a:r>
            <a:r>
              <a:rPr lang="en-US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FM</a:t>
            </a:r>
            <a:endParaRPr lang="ru-RU" sz="2400" i="1" dirty="0" smtClean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радио</a:t>
            </a:r>
            <a:endParaRPr lang="ru-RU" sz="2400" i="1" dirty="0" smtClean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11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3466" y="3657064"/>
            <a:ext cx="3608534" cy="27986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645" y="430665"/>
            <a:ext cx="1420262" cy="9917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8757" y="1362772"/>
            <a:ext cx="2117952" cy="1411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644" y="2658263"/>
            <a:ext cx="1420263" cy="94684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0585" y="5056373"/>
            <a:ext cx="2531609" cy="168773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665" y="5662613"/>
            <a:ext cx="2627129" cy="9413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21144" y="4009745"/>
            <a:ext cx="837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и работу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3200" b="1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уроке!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643086" y="4833257"/>
            <a:ext cx="51670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Преподаватель методики развития речи: </a:t>
            </a:r>
          </a:p>
          <a:p>
            <a:pPr lvl="0" algn="r"/>
            <a:r>
              <a:rPr lang="ru-RU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Гольская Оксана Геннадьевна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21145" y="217714"/>
            <a:ext cx="86614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 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Песни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радио (Старое радио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ТМ-Радио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 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Гамаюн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 Поляна 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сказок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радио слушать онлайн бесплатно... 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RadioPotok.ru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использования радио - и телепередач для </a:t>
            </a:r>
            <a:r>
              <a:rPr lang="ru-RU" sz="2400" i="1" dirty="0" smtClean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nsportal.ru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en-US" sz="2400" i="1" dirty="0">
                <a:solidFill>
                  <a:srgbClr val="00384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https://nsportal.ru/user/664283/page/metodika-ispolzovaniya-radio-i-teleperedach-dlya-detey</a:t>
            </a:r>
            <a:endParaRPr lang="ru-RU" sz="2400" i="1" dirty="0" smtClean="0">
              <a:solidFill>
                <a:srgbClr val="00384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411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239" y="4064163"/>
            <a:ext cx="2493817" cy="249381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60765" y="443344"/>
            <a:ext cx="105294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just">
              <a:buFont typeface="Wingdings" panose="05000000000000000000" pitchFamily="2" charset="2"/>
              <a:buChar char="ü"/>
            </a:pP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радио </a:t>
            </a:r>
            <a:r>
              <a:rPr lang="ru-RU" sz="2800" b="1" i="1" dirty="0" smtClean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неизм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.; ср. [от лат. radiare излучать, испускать лучи] способ передачи на расстояние и приёма звуков, сигналов с помощью электромагнитных волн, распространяемых специальными станциями.</a:t>
            </a:r>
          </a:p>
          <a:p>
            <a:pPr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Изобретение р. Специалист в области р. </a:t>
            </a:r>
          </a:p>
          <a:p>
            <a:pPr algn="r"/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lang="ru-RU" sz="2800" i="1" dirty="0">
                <a:solidFill>
                  <a:srgbClr val="6A310A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Энциклопедический словарь </a:t>
            </a:r>
            <a:endParaRPr lang="ru-RU" sz="2800" dirty="0">
              <a:solidFill>
                <a:srgbClr val="6A310A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851" y="3632198"/>
            <a:ext cx="3074531" cy="2037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7913" y="3632198"/>
            <a:ext cx="2916710" cy="280634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32160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55965" y="166255"/>
            <a:ext cx="70381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36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диктор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человек, работающий на радио или телевидении, профессионально читающий текст перед микрофоном, телекамерой. // ж Разг. дикторша, и. Его [Лернера] жена работала на телестудии диктором (</a:t>
            </a:r>
            <a:r>
              <a:rPr lang="ru-RU" sz="2800" i="1" dirty="0" err="1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Довл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.) … 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Толковый словарь русских существительных</a:t>
            </a:r>
            <a:endParaRPr lang="ru-RU" sz="2400" i="1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9" r="9060"/>
          <a:stretch/>
        </p:blipFill>
        <p:spPr>
          <a:xfrm>
            <a:off x="8172845" y="332509"/>
            <a:ext cx="3783628" cy="31726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8172845" y="3796145"/>
            <a:ext cx="37836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24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Ведущая </a:t>
            </a:r>
            <a:r>
              <a:rPr lang="ru-RU" sz="24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Детского радио </a:t>
            </a:r>
            <a:r>
              <a:rPr lang="ru-RU" sz="24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Алла Мутигуллина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5963" y="4794287"/>
            <a:ext cx="3403159" cy="1913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1671" y="4794287"/>
            <a:ext cx="3747640" cy="1914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859" y="4794890"/>
            <a:ext cx="3403160" cy="19131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7090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55965" y="152400"/>
            <a:ext cx="1100050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lvl="0" indent="-571500" algn="just">
              <a:buFont typeface="Wingdings" panose="05000000000000000000" pitchFamily="2" charset="2"/>
              <a:buChar char="ü"/>
            </a:pPr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6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Детское ра́дио»</a:t>
            </a:r>
            <a:r>
              <a:rPr lang="ru-RU" sz="32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первая и единственная в России радиостанция, ориентированная на детскую аудиторию, первая в мире национальная сеть эфирного вещания для детей.</a:t>
            </a:r>
          </a:p>
        </p:txBody>
      </p:sp>
      <p:pic>
        <p:nvPicPr>
          <p:cNvPr id="5" name="Рисунок 4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9930" y="5661276"/>
            <a:ext cx="914402" cy="9144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292" y="2307771"/>
            <a:ext cx="8109031" cy="43428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375" y="2938013"/>
            <a:ext cx="2142550" cy="132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4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14286" y="166255"/>
            <a:ext cx="8937964" cy="124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Применение радио и звукозаписи в работе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 детьми дошкольного возраста</a:t>
            </a:r>
            <a:endParaRPr lang="ru-RU" sz="3600" i="1" dirty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65"/>
          <a:stretch/>
        </p:blipFill>
        <p:spPr>
          <a:xfrm>
            <a:off x="3598022" y="1692216"/>
            <a:ext cx="4581829" cy="36478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2875" y="2249714"/>
            <a:ext cx="2732634" cy="430949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305" y="3338285"/>
            <a:ext cx="1851953" cy="32209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972" y="5401791"/>
            <a:ext cx="2193758" cy="13747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480" y="1630497"/>
            <a:ext cx="1346457" cy="14324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454" y="166255"/>
            <a:ext cx="867702" cy="79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34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93273" y="124691"/>
            <a:ext cx="1036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Группы радиопередач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применительно 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учебным задачам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ДОУ: </a:t>
            </a:r>
            <a:endParaRPr lang="ru-RU" dirty="0">
              <a:solidFill>
                <a:srgbClr val="00384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59543" y="1116972"/>
            <a:ext cx="10896929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1) передачи</a:t>
            </a:r>
            <a:r>
              <a:rPr lang="ru-RU" sz="3200" b="1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, связанные с занятиями по развитию </a:t>
            </a:r>
            <a:r>
              <a:rPr lang="ru-RU" sz="3200" b="1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речи и ознакомлению с окружающим</a:t>
            </a:r>
            <a:endParaRPr lang="ru-RU" sz="3200" i="1" dirty="0" smtClean="0">
              <a:solidFill>
                <a:srgbClr val="4F81B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Короткие сказки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«Радиотеатр. Цветной»,  </a:t>
            </a:r>
          </a:p>
          <a:p>
            <a:pPr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В гостях у  сказки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  <a:endParaRPr lang="ru-RU" sz="2800" i="1" dirty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«Я засыпаю», 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АБВГДейка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«Маленькие истории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Почта Детского радио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  <a:endParaRPr lang="ru-RU" sz="2800" i="1" dirty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Книжкин дом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</a:t>
            </a:r>
          </a:p>
          <a:p>
            <a:pPr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«Сказки наизнанку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«Сказки народов мира. </a:t>
            </a:r>
            <a:endParaRPr lang="ru-RU" sz="2800" i="1" dirty="0" smtClean="0">
              <a:solidFill>
                <a:srgbClr val="00384C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Китайская </a:t>
            </a:r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грамота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just"/>
            <a:r>
              <a:rPr lang="ru-RU" sz="2800" i="1" dirty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«География праздников</a:t>
            </a:r>
            <a:r>
              <a:rPr lang="ru-RU" sz="2800" i="1" dirty="0" smtClean="0">
                <a:solidFill>
                  <a:srgbClr val="00384C"/>
                </a:solidFill>
                <a:latin typeface="Times New Roman" pitchFamily="18" charset="0"/>
                <a:cs typeface="Times New Roman" pitchFamily="18" charset="0"/>
              </a:rPr>
              <a:t>» и др.   </a:t>
            </a:r>
            <a:endParaRPr lang="ru-RU" sz="2800" dirty="0">
              <a:solidFill>
                <a:srgbClr val="00384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42222">
            <a:off x="6197373" y="2122350"/>
            <a:ext cx="2781056" cy="22774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2357">
            <a:off x="8333513" y="1922613"/>
            <a:ext cx="3622959" cy="2786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419" y="4982389"/>
            <a:ext cx="1821053" cy="18210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2603">
            <a:off x="5014904" y="3943902"/>
            <a:ext cx="3931563" cy="30599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6285">
            <a:off x="7917160" y="4352508"/>
            <a:ext cx="2316710" cy="2235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587" y="124691"/>
            <a:ext cx="867702" cy="798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20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4641" y="90799"/>
            <a:ext cx="867702" cy="7982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25600" y="124691"/>
            <a:ext cx="1032538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прослушайте радиопередачу; продумайте и составьте вопросы к детям по содержанию программы; определите как можно использовать </a:t>
            </a:r>
            <a:r>
              <a:rPr 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радиопередачу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работе с детьми для их речевого развития.</a:t>
            </a:r>
            <a:endParaRPr lang="ru-RU" sz="2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625" y="6005307"/>
            <a:ext cx="723358" cy="7233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6430" y="5993216"/>
            <a:ext cx="735449" cy="73544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178" y="6005307"/>
            <a:ext cx="723358" cy="7233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30981" y="5529944"/>
            <a:ext cx="4575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Энциклопедия интересных</a:t>
            </a:r>
          </a:p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вещей»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23480" y="5384801"/>
            <a:ext cx="32529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640" y="2307771"/>
            <a:ext cx="2902754" cy="333102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788" y="2727498"/>
            <a:ext cx="4488790" cy="29113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872342" y="5529944"/>
            <a:ext cx="31060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«Игры и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732188" y="5529944"/>
            <a:ext cx="23442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«Вкусное расследование»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559" y="1582863"/>
            <a:ext cx="3975100" cy="4001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2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951018" y="2951018"/>
            <a:ext cx="6858000" cy="9559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789" y="1920670"/>
            <a:ext cx="3873758" cy="40593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55874" y="6125029"/>
            <a:ext cx="24825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«Скороговорки»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353" y="2463291"/>
            <a:ext cx="2846190" cy="3545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74501" y="6125029"/>
            <a:ext cx="22378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«Как сказать»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25362" y="2591113"/>
            <a:ext cx="3660533" cy="34234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00713" y="6208391"/>
            <a:ext cx="2023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«Хочу быть»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743" y="203038"/>
            <a:ext cx="5890662" cy="225154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143" y="5979997"/>
            <a:ext cx="723358" cy="72335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580" y="5941578"/>
            <a:ext cx="723358" cy="72335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2516" y="5941578"/>
            <a:ext cx="723358" cy="723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736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1150</TotalTime>
  <Words>1433</Words>
  <Application>Microsoft Office PowerPoint</Application>
  <PresentationFormat>Широкоэкранный</PresentationFormat>
  <Paragraphs>146</Paragraphs>
  <Slides>22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161</cp:revision>
  <dcterms:created xsi:type="dcterms:W3CDTF">2017-12-04T13:42:55Z</dcterms:created>
  <dcterms:modified xsi:type="dcterms:W3CDTF">2018-01-06T03:21:10Z</dcterms:modified>
</cp:coreProperties>
</file>