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76" r:id="rId2"/>
    <p:sldId id="258" r:id="rId3"/>
    <p:sldId id="259" r:id="rId4"/>
    <p:sldId id="270" r:id="rId5"/>
    <p:sldId id="277" r:id="rId6"/>
    <p:sldId id="257" r:id="rId7"/>
    <p:sldId id="274" r:id="rId8"/>
    <p:sldId id="273" r:id="rId9"/>
    <p:sldId id="275" r:id="rId10"/>
    <p:sldId id="260" r:id="rId11"/>
    <p:sldId id="268" r:id="rId12"/>
    <p:sldId id="261" r:id="rId13"/>
    <p:sldId id="267" r:id="rId14"/>
    <p:sldId id="266" r:id="rId15"/>
    <p:sldId id="263" r:id="rId16"/>
    <p:sldId id="264" r:id="rId17"/>
    <p:sldId id="265" r:id="rId18"/>
    <p:sldId id="278" r:id="rId19"/>
    <p:sldId id="279" r:id="rId2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2001B"/>
    <a:srgbClr val="FCEEFA"/>
    <a:srgbClr val="FDF5FC"/>
    <a:srgbClr val="2A0011"/>
    <a:srgbClr val="4C001F"/>
    <a:srgbClr val="242424"/>
    <a:srgbClr val="FBFBFB"/>
    <a:srgbClr val="FEF8FD"/>
    <a:srgbClr val="540C4B"/>
    <a:srgbClr val="FCEAF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9397" autoAdjust="0"/>
  </p:normalViewPr>
  <p:slideViewPr>
    <p:cSldViewPr snapToGrid="0">
      <p:cViewPr varScale="1">
        <p:scale>
          <a:sx n="65" d="100"/>
          <a:sy n="65" d="100"/>
        </p:scale>
        <p:origin x="912" y="60"/>
      </p:cViewPr>
      <p:guideLst/>
    </p:cSldViewPr>
  </p:slideViewPr>
  <p:notesTextViewPr>
    <p:cViewPr>
      <p:scale>
        <a:sx n="1" d="1"/>
        <a:sy n="1" d="1"/>
      </p:scale>
      <p:origin x="0" y="-144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6BA1A8-BE47-48F3-9FCB-A0F65113AE72}" type="datetimeFigureOut">
              <a:rPr lang="ru-RU" smtClean="0"/>
              <a:t>05.05.2019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2AACA3-5D55-4CFA-BD6D-99D1D28004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10756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indent="356870">
              <a:lnSpc>
                <a:spcPct val="115000"/>
              </a:lnSpc>
              <a:spcAft>
                <a:spcPts val="1000"/>
              </a:spcAft>
            </a:pPr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ЦЕЛЬ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закрепить 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знания о видах и тематике творческих рассказов детей, особенностях методики обучения рассказыванию на основе моделирования, использовании элементов технологии ТРИЗ. </a:t>
            </a:r>
          </a:p>
          <a:p>
            <a:pPr indent="356870">
              <a:lnSpc>
                <a:spcPct val="115000"/>
              </a:lnSpc>
              <a:spcAft>
                <a:spcPts val="1000"/>
              </a:spcAft>
            </a:pPr>
            <a:r>
              <a:rPr lang="ru-RU" sz="1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Учить </a:t>
            </a:r>
            <a:r>
              <a:rPr lang="ru-RU" sz="12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дават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Формировать умение </a:t>
            </a:r>
            <a:r>
              <a:rPr lang="ru-RU" sz="1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ь </a:t>
            </a:r>
            <a:r>
              <a:rPr lang="ru-RU" sz="1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конкретную оценку творческих рассказов сверстников. Воспитывать чувство такта, доброжелательность.</a:t>
            </a:r>
            <a:endParaRPr lang="ru-R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составлять 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и анализировать конспекты занятий, проявлять творчество. 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2AACA3-5D55-4CFA-BD6D-99D1D28004E5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85026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just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*</a:t>
            </a:r>
            <a:r>
              <a:rPr kumimoji="0" lang="ru-RU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Тьюторинг - лекционное занятие консультативного характера, на котором раскрываются основные вопросы подготовки к самостоятельной работе, тематической контрольной работе, а также к промежуточной и итоговой аттестации.</a:t>
            </a:r>
            <a:endParaRPr kumimoji="0" lang="ru-RU" sz="12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2AACA3-5D55-4CFA-BD6D-99D1D28004E5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99424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8DEF6-21FE-4854-B5C2-61E0231601B2}" type="datetimeFigureOut">
              <a:rPr lang="ru-RU" smtClean="0"/>
              <a:t>05.05.2019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CA182-22DB-460B-AAC8-BC58FAAC35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79379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8DEF6-21FE-4854-B5C2-61E0231601B2}" type="datetimeFigureOut">
              <a:rPr lang="ru-RU" smtClean="0"/>
              <a:t>05.05.2019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CA182-22DB-460B-AAC8-BC58FAAC35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2142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8DEF6-21FE-4854-B5C2-61E0231601B2}" type="datetimeFigureOut">
              <a:rPr lang="ru-RU" smtClean="0"/>
              <a:t>05.05.2019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CA182-22DB-460B-AAC8-BC58FAAC35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40966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8DEF6-21FE-4854-B5C2-61E0231601B2}" type="datetimeFigureOut">
              <a:rPr lang="ru-RU" smtClean="0"/>
              <a:t>05.05.2019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CA182-22DB-460B-AAC8-BC58FAAC35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33105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8DEF6-21FE-4854-B5C2-61E0231601B2}" type="datetimeFigureOut">
              <a:rPr lang="ru-RU" smtClean="0"/>
              <a:t>05.05.2019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CA182-22DB-460B-AAC8-BC58FAAC35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31221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8DEF6-21FE-4854-B5C2-61E0231601B2}" type="datetimeFigureOut">
              <a:rPr lang="ru-RU" smtClean="0"/>
              <a:t>05.05.2019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CA182-22DB-460B-AAC8-BC58FAAC35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77504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8DEF6-21FE-4854-B5C2-61E0231601B2}" type="datetimeFigureOut">
              <a:rPr lang="ru-RU" smtClean="0"/>
              <a:t>05.05.2019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CA182-22DB-460B-AAC8-BC58FAAC35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42934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8DEF6-21FE-4854-B5C2-61E0231601B2}" type="datetimeFigureOut">
              <a:rPr lang="ru-RU" smtClean="0"/>
              <a:t>05.05.2019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CA182-22DB-460B-AAC8-BC58FAAC35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3619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8DEF6-21FE-4854-B5C2-61E0231601B2}" type="datetimeFigureOut">
              <a:rPr lang="ru-RU" smtClean="0"/>
              <a:t>05.05.2019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CA182-22DB-460B-AAC8-BC58FAAC35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79353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8DEF6-21FE-4854-B5C2-61E0231601B2}" type="datetimeFigureOut">
              <a:rPr lang="ru-RU" smtClean="0"/>
              <a:t>05.05.2019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CA182-22DB-460B-AAC8-BC58FAAC35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04789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8DEF6-21FE-4854-B5C2-61E0231601B2}" type="datetimeFigureOut">
              <a:rPr lang="ru-RU" smtClean="0"/>
              <a:t>05.05.2019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CA182-22DB-460B-AAC8-BC58FAAC35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33419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38DEF6-21FE-4854-B5C2-61E0231601B2}" type="datetimeFigureOut">
              <a:rPr lang="ru-RU" smtClean="0"/>
              <a:t>05.05.2019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7CA182-22DB-460B-AAC8-BC58FAAC35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3634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13.jpg"/><Relationship Id="rId4" Type="http://schemas.openxmlformats.org/officeDocument/2006/relationships/image" Target="../media/image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.jpeg"/><Relationship Id="rId4" Type="http://schemas.openxmlformats.org/officeDocument/2006/relationships/image" Target="../media/image14.jp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96252" y="96253"/>
            <a:ext cx="11959389" cy="6665494"/>
          </a:xfrm>
          <a:prstGeom prst="rect">
            <a:avLst/>
          </a:prstGeom>
          <a:solidFill>
            <a:srgbClr val="FDF5FC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2271" y="203661"/>
            <a:ext cx="517888" cy="210352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5451" y="2377241"/>
            <a:ext cx="517888" cy="210351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2271" y="4518107"/>
            <a:ext cx="511068" cy="207581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18022" y="340942"/>
            <a:ext cx="1572904" cy="91447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140242" y="340942"/>
            <a:ext cx="859054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i="1" dirty="0">
                <a:solidFill>
                  <a:srgbClr val="42001B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МИНИСТЕРСТВО ОБРАЗОВАНИЯ И НАУКИ АМУРСКОЙ ОБЛАСТИ</a:t>
            </a:r>
            <a:br>
              <a:rPr lang="ru-RU" sz="1400" b="1" i="1" dirty="0">
                <a:solidFill>
                  <a:srgbClr val="42001B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1400" b="1" i="1" dirty="0">
                <a:solidFill>
                  <a:srgbClr val="42001B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ГОСУДАРСТВЕННОЕ ОБРАЗОВАТЕЛЬНОЕ АВТОНОМНОЕ УЧРЕЖДЕНИЕ СРЕДНЕГО ПРОФЕССИОНАЛЬНОГО ОБРАЗОВАНИЯ АМУРСКОЙ ОБЛАСТИ</a:t>
            </a:r>
            <a:br>
              <a:rPr lang="ru-RU" sz="1400" b="1" i="1" dirty="0">
                <a:solidFill>
                  <a:srgbClr val="42001B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1400" b="1" i="1" dirty="0">
                <a:solidFill>
                  <a:srgbClr val="42001B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«АМУРСКИЙ ПЕДАГОГИЧЕСКИЙ КОЛЛЕДЖ»</a:t>
            </a:r>
            <a:endParaRPr lang="ru-RU" sz="1400" dirty="0">
              <a:solidFill>
                <a:srgbClr val="42001B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20159" y="1662545"/>
            <a:ext cx="792903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>
                <a:solidFill>
                  <a:srgbClr val="42001B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Практическое занятие: моделирование и обсуждение конспектов НОД </a:t>
            </a:r>
            <a:r>
              <a:rPr lang="ru-RU" sz="3600" b="1" i="1" dirty="0" smtClean="0">
                <a:solidFill>
                  <a:srgbClr val="42001B"/>
                </a:solidFill>
                <a:latin typeface="Times New Roman" pitchFamily="18" charset="0"/>
                <a:cs typeface="Times New Roman" pitchFamily="18" charset="0"/>
              </a:rPr>
              <a:t>по обучению детей творческому рассказыванию</a:t>
            </a:r>
            <a:endParaRPr lang="ru-RU" sz="3600" dirty="0"/>
          </a:p>
        </p:txBody>
      </p:sp>
      <p:sp>
        <p:nvSpPr>
          <p:cNvPr id="11" name="TextBox 10"/>
          <p:cNvSpPr txBox="1"/>
          <p:nvPr/>
        </p:nvSpPr>
        <p:spPr>
          <a:xfrm>
            <a:off x="918022" y="4130197"/>
            <a:ext cx="60923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b="1" i="1" dirty="0">
                <a:solidFill>
                  <a:srgbClr val="42001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МДК 03.02 </a:t>
            </a:r>
            <a:r>
              <a:rPr lang="ru-RU" i="1" dirty="0">
                <a:solidFill>
                  <a:srgbClr val="42001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Теория и методика развития речи у детей</a:t>
            </a:r>
          </a:p>
          <a:p>
            <a:pPr lvl="0"/>
            <a:r>
              <a:rPr lang="ru-RU" b="1" i="1" dirty="0">
                <a:solidFill>
                  <a:srgbClr val="42001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Специальность: </a:t>
            </a:r>
            <a:r>
              <a:rPr lang="ru-RU" i="1" dirty="0">
                <a:solidFill>
                  <a:srgbClr val="42001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44. 02. 01  Дошкольное образование 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18023" y="5417127"/>
            <a:ext cx="75332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/>
            <a:r>
              <a:rPr lang="ru-RU" sz="2000" b="1" i="1" dirty="0">
                <a:solidFill>
                  <a:srgbClr val="42001B"/>
                </a:solidFill>
                <a:latin typeface="Times New Roman" pitchFamily="18" charset="0"/>
                <a:cs typeface="Times New Roman" pitchFamily="18" charset="0"/>
              </a:rPr>
              <a:t>Преподаватель методики развития речи: </a:t>
            </a:r>
          </a:p>
          <a:p>
            <a:pPr lvl="0" algn="r"/>
            <a:r>
              <a:rPr lang="ru-RU" sz="2000" i="1" dirty="0">
                <a:solidFill>
                  <a:srgbClr val="42001B"/>
                </a:solidFill>
                <a:latin typeface="Times New Roman" pitchFamily="18" charset="0"/>
                <a:cs typeface="Times New Roman" pitchFamily="18" charset="0"/>
              </a:rPr>
              <a:t>Гольская Оксана Геннадьевна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405744" y="6262255"/>
            <a:ext cx="31588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b="1" i="1" dirty="0">
                <a:solidFill>
                  <a:srgbClr val="42001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г. Благовещенск</a:t>
            </a:r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4307" y="1539738"/>
            <a:ext cx="3176218" cy="436200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627084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96252" y="96253"/>
            <a:ext cx="11959389" cy="6665494"/>
          </a:xfrm>
          <a:prstGeom prst="rect">
            <a:avLst/>
          </a:prstGeom>
          <a:solidFill>
            <a:srgbClr val="FDF5FC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5451" y="184987"/>
            <a:ext cx="517888" cy="210352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5451" y="2377241"/>
            <a:ext cx="517888" cy="210351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5451" y="4583343"/>
            <a:ext cx="511068" cy="2075819"/>
          </a:xfrm>
          <a:prstGeom prst="rect">
            <a:avLst/>
          </a:prstGeom>
        </p:spPr>
      </p:pic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9554435"/>
              </p:ext>
            </p:extLst>
          </p:nvPr>
        </p:nvGraphicFramePr>
        <p:xfrm>
          <a:off x="720159" y="203663"/>
          <a:ext cx="11335481" cy="65451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2168">
                  <a:extLst>
                    <a:ext uri="{9D8B030D-6E8A-4147-A177-3AD203B41FA5}">
                      <a16:colId xmlns:a16="http://schemas.microsoft.com/office/drawing/2014/main" val="2710329716"/>
                    </a:ext>
                  </a:extLst>
                </a:gridCol>
                <a:gridCol w="10753313">
                  <a:extLst>
                    <a:ext uri="{9D8B030D-6E8A-4147-A177-3AD203B41FA5}">
                      <a16:colId xmlns:a16="http://schemas.microsoft.com/office/drawing/2014/main" val="1443613713"/>
                    </a:ext>
                  </a:extLst>
                </a:gridCol>
              </a:tblGrid>
              <a:tr h="1240125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32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           Алгоритм подготовки и оформление конспекта НОД по обучению детей творческому рассказыванию       </a:t>
                      </a:r>
                    </a:p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Таблица 2</a:t>
                      </a:r>
                      <a:endParaRPr kumimoji="0" lang="ru-RU" sz="1400" b="0" i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4C001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540C4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6550012"/>
                  </a:ext>
                </a:extLst>
              </a:tr>
              <a:tr h="561009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42001B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</a:t>
                      </a:r>
                      <a:endParaRPr lang="ru-RU" sz="2800" b="1" dirty="0">
                        <a:solidFill>
                          <a:srgbClr val="42001B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32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2A001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Вид деятельности </a:t>
                      </a:r>
                      <a:r>
                        <a:rPr kumimoji="0" lang="ru-RU" sz="28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2A001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(Конспект НОД).</a:t>
                      </a:r>
                      <a:endParaRPr kumimoji="0" lang="ru-RU" sz="1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2A001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07085839"/>
                  </a:ext>
                </a:extLst>
              </a:tr>
              <a:tr h="974384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42001B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</a:t>
                      </a:r>
                      <a:endParaRPr lang="ru-RU" sz="2800" b="1" dirty="0">
                        <a:solidFill>
                          <a:srgbClr val="42001B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BFBF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32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42001B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Тема НОД, </a:t>
                      </a:r>
                      <a:r>
                        <a:rPr kumimoji="0" lang="ru-RU" sz="32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42001B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в</a:t>
                      </a:r>
                      <a:r>
                        <a:rPr kumimoji="0" lang="ru-RU" sz="32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42001B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+mn-cs"/>
                        </a:rPr>
                        <a:t>озрастная г</a:t>
                      </a:r>
                      <a:r>
                        <a:rPr kumimoji="0" lang="ru-RU" sz="32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42001B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руппа </a:t>
                      </a:r>
                      <a:r>
                        <a:rPr kumimoji="0" lang="ru-RU" sz="28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42001B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(Тема: «Мы-сказочники» (старший дошкольный возраст).    </a:t>
                      </a:r>
                      <a:r>
                        <a:rPr kumimoji="0" lang="ru-RU" sz="28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42001B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Цель: … </a:t>
                      </a:r>
                      <a:r>
                        <a:rPr kumimoji="0" lang="ru-RU" sz="28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42001B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.</a:t>
                      </a:r>
                    </a:p>
                  </a:txBody>
                  <a:tcPr>
                    <a:solidFill>
                      <a:srgbClr val="FBFBF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41795441"/>
                  </a:ext>
                </a:extLst>
              </a:tr>
              <a:tr h="3679981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42001B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</a:t>
                      </a:r>
                      <a:endParaRPr lang="ru-RU" sz="2800" b="1" dirty="0">
                        <a:solidFill>
                          <a:srgbClr val="42001B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32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42001B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Программные задачи: </a:t>
                      </a:r>
                      <a:r>
                        <a:rPr kumimoji="0" lang="ru-RU" sz="32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42001B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-   </a:t>
                      </a:r>
                      <a:r>
                        <a:rPr kumimoji="0" lang="ru-RU" sz="28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42001B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образовательные: </a:t>
                      </a:r>
                      <a:r>
                        <a:rPr kumimoji="0" lang="ru-RU" sz="28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42001B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закрепить (дать) знания о …;</a:t>
                      </a:r>
                      <a:r>
                        <a:rPr kumimoji="0" lang="ru-RU" sz="2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42001B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28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42001B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познакомить с...;</a:t>
                      </a:r>
                      <a:r>
                        <a:rPr kumimoji="0" lang="ru-RU" sz="2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42001B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28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42001B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обобщить представления по теме...;</a:t>
                      </a:r>
                      <a:r>
                        <a:rPr kumimoji="0" lang="ru-RU" sz="2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42001B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28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42001B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формировать понятие о ...; обеспечить понимание (ус­воение) воспитанниками...; расширить (углубить) представление о...; подготовить детей к усвоению новой темы... ;сформировать (продолжить формирование, закрепить) умения...; подвести воспитанников к пониманию...;обеспечить повторение (закрепление) воспитанни­ками основных понятий...; обобщить и </a:t>
                      </a:r>
                      <a:r>
                        <a:rPr kumimoji="0" lang="ru-RU" sz="2800" b="0" i="1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42001B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систематизи­ро</a:t>
                      </a:r>
                      <a:r>
                        <a:rPr kumimoji="0" lang="ru-RU" sz="28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42001B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-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03472432"/>
                  </a:ext>
                </a:extLst>
              </a:tr>
            </a:tbl>
          </a:graphicData>
        </a:graphic>
      </p:graphicFrame>
      <p:pic>
        <p:nvPicPr>
          <p:cNvPr id="9" name="Рисунок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7768" y="413056"/>
            <a:ext cx="646232" cy="499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5739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96252" y="96253"/>
            <a:ext cx="11959389" cy="6665494"/>
          </a:xfrm>
          <a:prstGeom prst="rect">
            <a:avLst/>
          </a:prstGeom>
          <a:solidFill>
            <a:srgbClr val="FDF5FC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5451" y="184987"/>
            <a:ext cx="517888" cy="210352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5451" y="2377241"/>
            <a:ext cx="517888" cy="210351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5451" y="4583343"/>
            <a:ext cx="511068" cy="2075819"/>
          </a:xfrm>
          <a:prstGeom prst="rect">
            <a:avLst/>
          </a:prstGeom>
        </p:spPr>
      </p:pic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35273988"/>
              </p:ext>
            </p:extLst>
          </p:nvPr>
        </p:nvGraphicFramePr>
        <p:xfrm>
          <a:off x="720159" y="203662"/>
          <a:ext cx="11335481" cy="64555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2168">
                  <a:extLst>
                    <a:ext uri="{9D8B030D-6E8A-4147-A177-3AD203B41FA5}">
                      <a16:colId xmlns:a16="http://schemas.microsoft.com/office/drawing/2014/main" val="2710329716"/>
                    </a:ext>
                  </a:extLst>
                </a:gridCol>
                <a:gridCol w="10753313">
                  <a:extLst>
                    <a:ext uri="{9D8B030D-6E8A-4147-A177-3AD203B41FA5}">
                      <a16:colId xmlns:a16="http://schemas.microsoft.com/office/drawing/2014/main" val="1443613713"/>
                    </a:ext>
                  </a:extLst>
                </a:gridCol>
              </a:tblGrid>
              <a:tr h="308876">
                <a:tc gridSpan="2"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Продолжение таблицы № 2</a:t>
                      </a:r>
                      <a:endParaRPr kumimoji="0" lang="ru-RU" sz="1400" b="0" i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4C001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540C4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6550012"/>
                  </a:ext>
                </a:extLst>
              </a:tr>
              <a:tr h="6146624">
                <a:tc>
                  <a:txBody>
                    <a:bodyPr/>
                    <a:lstStyle/>
                    <a:p>
                      <a:pPr algn="ctr"/>
                      <a:endParaRPr lang="ru-RU" sz="2800" b="1" dirty="0">
                        <a:solidFill>
                          <a:srgbClr val="42001B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8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42001B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вать материал по теме...; 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8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42001B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- развивающие: </a:t>
                      </a:r>
                      <a:r>
                        <a:rPr kumimoji="0" lang="ru-RU" sz="28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42001B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р</a:t>
                      </a:r>
                      <a:r>
                        <a:rPr kumimoji="0" lang="ru-RU" sz="28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42001B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азвивать внимание (на основе выделения...) в процессе...; развивать умения передавать чувства; развивать логическое мышле­ние; развивать умение выделять главное; развивать умение сравнивать; развивать умение делать выво­ды; развивать мыслительные дей­ствия по аналогии; развивать умение излагать мысли; развивать эмоции; развивать познавательный интерес (активность); стимулировать проявления любознательности; развивать память; развивать самостоятельность (мышления); способствовать развитию по­ложительных эмоций путем...; развивать воображение; развивать эмоциональное от­ношение к...;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8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42001B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- </a:t>
                      </a:r>
                      <a:r>
                        <a:rPr kumimoji="0" lang="ru-RU" sz="28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42001B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воспитательные: </a:t>
                      </a:r>
                      <a:r>
                        <a:rPr kumimoji="0" lang="ru-RU" sz="28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42001B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воспитывать чувства; воспитывать эстетическое восприятие (точность и аккуратность); </a:t>
                      </a:r>
                      <a:endParaRPr kumimoji="0" lang="ru-RU" sz="1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42001B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0708583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13027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96252" y="96253"/>
            <a:ext cx="11959389" cy="6665494"/>
          </a:xfrm>
          <a:prstGeom prst="rect">
            <a:avLst/>
          </a:prstGeom>
          <a:solidFill>
            <a:srgbClr val="FDF5FC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2271" y="203661"/>
            <a:ext cx="517888" cy="210352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5451" y="2377241"/>
            <a:ext cx="517888" cy="210351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2271" y="4518107"/>
            <a:ext cx="511068" cy="2075819"/>
          </a:xfrm>
          <a:prstGeom prst="rect">
            <a:avLst/>
          </a:prstGeom>
        </p:spPr>
      </p:pic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8849153"/>
              </p:ext>
            </p:extLst>
          </p:nvPr>
        </p:nvGraphicFramePr>
        <p:xfrm>
          <a:off x="713336" y="203660"/>
          <a:ext cx="11229282" cy="643266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5973">
                  <a:extLst>
                    <a:ext uri="{9D8B030D-6E8A-4147-A177-3AD203B41FA5}">
                      <a16:colId xmlns:a16="http://schemas.microsoft.com/office/drawing/2014/main" val="1043052364"/>
                    </a:ext>
                  </a:extLst>
                </a:gridCol>
                <a:gridCol w="10543309">
                  <a:extLst>
                    <a:ext uri="{9D8B030D-6E8A-4147-A177-3AD203B41FA5}">
                      <a16:colId xmlns:a16="http://schemas.microsoft.com/office/drawing/2014/main" val="846370380"/>
                    </a:ext>
                  </a:extLst>
                </a:gridCol>
              </a:tblGrid>
              <a:tr h="433649">
                <a:tc gridSpan="2"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Продолжение таблицы № 2</a:t>
                      </a:r>
                      <a:endParaRPr kumimoji="0" lang="ru-RU" sz="1400" b="0" i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42001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32393625"/>
                  </a:ext>
                </a:extLst>
              </a:tr>
              <a:tr h="3325091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rgbClr val="FCEE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8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42001B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обеспечивать нравственное воспитание (патриотизм, коллективизм, гуманизм, гордость за...); содействовать трудовому воспитанию; воспитывать самостоятельность через организацию...; воспитывать духовную культуру (потребности, интересы, взаимоотношения); воспитывать культуру поведения; воспитывать экологическую культуру.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8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42001B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     Активизация словаря:</a:t>
                      </a:r>
                    </a:p>
                  </a:txBody>
                  <a:tcPr>
                    <a:solidFill>
                      <a:srgbClr val="FCEE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9769751"/>
                  </a:ext>
                </a:extLst>
              </a:tr>
              <a:tr h="1729047">
                <a:tc>
                  <a:txBody>
                    <a:bodyPr/>
                    <a:lstStyle/>
                    <a:p>
                      <a:pPr algn="ctr"/>
                      <a:r>
                        <a:rPr lang="ru-RU" sz="2800" b="1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</a:t>
                      </a:r>
                      <a:endParaRPr lang="ru-RU" sz="2800" b="1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DF5F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44958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8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42001B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Интеграция образовательных областей:</a:t>
                      </a:r>
                      <a:r>
                        <a:rPr kumimoji="0" lang="ru-RU" sz="28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42001B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(физическое развитие, художественно – эстетическое, познавательное; речевое; социально- коммуникативное ).</a:t>
                      </a:r>
                    </a:p>
                  </a:txBody>
                  <a:tcPr>
                    <a:solidFill>
                      <a:srgbClr val="FDF5F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528064"/>
                  </a:ext>
                </a:extLst>
              </a:tr>
              <a:tr h="529047">
                <a:tc>
                  <a:txBody>
                    <a:bodyPr/>
                    <a:lstStyle/>
                    <a:p>
                      <a:pPr algn="ctr"/>
                      <a:r>
                        <a:rPr lang="ru-RU" sz="2800" b="1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</a:t>
                      </a:r>
                      <a:endParaRPr lang="ru-RU" sz="2800" b="1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CEE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8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42001B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      Планируемые результаты: … … …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2800" b="0" i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42001B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CEE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838924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19538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96252" y="96253"/>
            <a:ext cx="11959389" cy="6665494"/>
          </a:xfrm>
          <a:prstGeom prst="rect">
            <a:avLst/>
          </a:prstGeom>
          <a:solidFill>
            <a:srgbClr val="FDF5FC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2271" y="203661"/>
            <a:ext cx="517888" cy="210352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5451" y="2377241"/>
            <a:ext cx="517888" cy="210351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2271" y="4518107"/>
            <a:ext cx="511068" cy="2075819"/>
          </a:xfrm>
          <a:prstGeom prst="rect">
            <a:avLst/>
          </a:prstGeom>
        </p:spPr>
      </p:pic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0886107"/>
              </p:ext>
            </p:extLst>
          </p:nvPr>
        </p:nvGraphicFramePr>
        <p:xfrm>
          <a:off x="720156" y="203662"/>
          <a:ext cx="11236317" cy="640908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59479">
                  <a:extLst>
                    <a:ext uri="{9D8B030D-6E8A-4147-A177-3AD203B41FA5}">
                      <a16:colId xmlns:a16="http://schemas.microsoft.com/office/drawing/2014/main" val="4167507473"/>
                    </a:ext>
                  </a:extLst>
                </a:gridCol>
                <a:gridCol w="10576838">
                  <a:extLst>
                    <a:ext uri="{9D8B030D-6E8A-4147-A177-3AD203B41FA5}">
                      <a16:colId xmlns:a16="http://schemas.microsoft.com/office/drawing/2014/main" val="947740457"/>
                    </a:ext>
                  </a:extLst>
                </a:gridCol>
              </a:tblGrid>
              <a:tr h="281247">
                <a:tc gridSpan="2"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Продолжение таблицы № 2</a:t>
                      </a:r>
                      <a:endParaRPr kumimoji="0" lang="ru-RU" sz="1400" b="0" i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42001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0744583"/>
                  </a:ext>
                </a:extLst>
              </a:tr>
              <a:tr h="1449219">
                <a:tc>
                  <a:txBody>
                    <a:bodyPr/>
                    <a:lstStyle/>
                    <a:p>
                      <a:r>
                        <a:rPr lang="ru-RU" sz="2800" b="1" i="1" dirty="0" smtClean="0">
                          <a:solidFill>
                            <a:srgbClr val="42001B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6.</a:t>
                      </a:r>
                      <a:endParaRPr lang="ru-RU" sz="2800" b="1" i="1" dirty="0">
                        <a:solidFill>
                          <a:srgbClr val="42001B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CEE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8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42001B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Материал и оборудование:</a:t>
                      </a:r>
                    </a:p>
                    <a:p>
                      <a:pPr marL="457200" marR="0" lvl="0" indent="-4572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kumimoji="0" lang="ru-RU" sz="28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42001B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раздаточный … … …;</a:t>
                      </a:r>
                    </a:p>
                    <a:p>
                      <a:pPr marL="457200" marR="0" lvl="0" indent="-4572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kumimoji="0" lang="ru-RU" sz="28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42001B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демонстрационный … … …;</a:t>
                      </a:r>
                    </a:p>
                  </a:txBody>
                  <a:tcPr>
                    <a:solidFill>
                      <a:srgbClr val="FCEE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3276280"/>
                  </a:ext>
                </a:extLst>
              </a:tr>
              <a:tr h="547483">
                <a:tc>
                  <a:txBody>
                    <a:bodyPr/>
                    <a:lstStyle/>
                    <a:p>
                      <a:r>
                        <a:rPr lang="ru-RU" sz="2800" b="1" i="1" dirty="0" smtClean="0">
                          <a:solidFill>
                            <a:srgbClr val="42001B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7.</a:t>
                      </a:r>
                      <a:endParaRPr lang="ru-RU" sz="2800" b="1" i="1" dirty="0">
                        <a:solidFill>
                          <a:srgbClr val="42001B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DF5F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8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42001B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Предварительная работа: … … …</a:t>
                      </a:r>
                    </a:p>
                  </a:txBody>
                  <a:tcPr>
                    <a:solidFill>
                      <a:srgbClr val="FDF5F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48801787"/>
                  </a:ext>
                </a:extLst>
              </a:tr>
              <a:tr h="4107584">
                <a:tc>
                  <a:txBody>
                    <a:bodyPr/>
                    <a:lstStyle/>
                    <a:p>
                      <a:r>
                        <a:rPr lang="ru-RU" sz="2800" b="1" i="1" dirty="0" smtClean="0">
                          <a:solidFill>
                            <a:srgbClr val="42001B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8.</a:t>
                      </a:r>
                      <a:endParaRPr lang="ru-RU" sz="2800" b="1" i="1" dirty="0">
                        <a:solidFill>
                          <a:srgbClr val="42001B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CEE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8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42001B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Методические приёмы: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kumimoji="0" lang="ru-RU" sz="24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42001B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1.Вводная часть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kumimoji="0" lang="ru-RU" sz="24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42001B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1.1. … … …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kumimoji="0" lang="ru-RU" sz="24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42001B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1.2. … … …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kumimoji="0" lang="ru-RU" sz="24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42001B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1.3. … … …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kumimoji="0" lang="ru-RU" sz="24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42001B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2. Основная часть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kumimoji="0" lang="ru-RU" sz="24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42001B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2.1. … … …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kumimoji="0" lang="ru-RU" sz="24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42001B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2.2. … … …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kumimoji="0" lang="ru-RU" sz="24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42001B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2.3. … … …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kumimoji="0" lang="ru-RU" sz="24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42001B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3. Заключительная часть</a:t>
                      </a:r>
                    </a:p>
                  </a:txBody>
                  <a:tcPr>
                    <a:solidFill>
                      <a:srgbClr val="FCEE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3249192"/>
                  </a:ext>
                </a:extLst>
              </a:tr>
            </a:tbl>
          </a:graphicData>
        </a:graphic>
      </p:graphicFrame>
      <p:pic>
        <p:nvPicPr>
          <p:cNvPr id="10" name="Рисунок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565" y="762145"/>
            <a:ext cx="4184853" cy="48628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105554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96252" y="96253"/>
            <a:ext cx="11959389" cy="6665494"/>
          </a:xfrm>
          <a:prstGeom prst="rect">
            <a:avLst/>
          </a:prstGeom>
          <a:solidFill>
            <a:srgbClr val="FDF5FC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2271" y="203661"/>
            <a:ext cx="517888" cy="210352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5451" y="2377241"/>
            <a:ext cx="517888" cy="210351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2271" y="4518107"/>
            <a:ext cx="511068" cy="2075819"/>
          </a:xfrm>
          <a:prstGeom prst="rect">
            <a:avLst/>
          </a:prstGeom>
        </p:spPr>
      </p:pic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4122954"/>
              </p:ext>
            </p:extLst>
          </p:nvPr>
        </p:nvGraphicFramePr>
        <p:xfrm>
          <a:off x="720159" y="203662"/>
          <a:ext cx="11335481" cy="34115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59215">
                  <a:extLst>
                    <a:ext uri="{9D8B030D-6E8A-4147-A177-3AD203B41FA5}">
                      <a16:colId xmlns:a16="http://schemas.microsoft.com/office/drawing/2014/main" val="1546036600"/>
                    </a:ext>
                  </a:extLst>
                </a:gridCol>
                <a:gridCol w="10576266">
                  <a:extLst>
                    <a:ext uri="{9D8B030D-6E8A-4147-A177-3AD203B41FA5}">
                      <a16:colId xmlns:a16="http://schemas.microsoft.com/office/drawing/2014/main" val="2150613850"/>
                    </a:ext>
                  </a:extLst>
                </a:gridCol>
              </a:tblGrid>
              <a:tr h="433647">
                <a:tc gridSpan="2"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Окончание таблицы №2рв</a:t>
                      </a:r>
                    </a:p>
                  </a:txBody>
                  <a:tcPr>
                    <a:solidFill>
                      <a:srgbClr val="42001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2075171"/>
                  </a:ext>
                </a:extLst>
              </a:tr>
              <a:tr h="134065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DF5F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kumimoji="0" lang="ru-RU" sz="24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42001B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3.1. … … …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kumimoji="0" lang="ru-RU" sz="24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42001B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3.2. … … …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kumimoji="0" lang="ru-RU" sz="24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42001B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3.3. … … …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kumimoji="0" lang="ru-RU" sz="24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42001B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… … …</a:t>
                      </a:r>
                    </a:p>
                  </a:txBody>
                  <a:tcPr>
                    <a:solidFill>
                      <a:srgbClr val="FDF5F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57722270"/>
                  </a:ext>
                </a:extLst>
              </a:tr>
              <a:tr h="1340658">
                <a:tc>
                  <a:txBody>
                    <a:bodyPr/>
                    <a:lstStyle/>
                    <a:p>
                      <a:pPr algn="ctr"/>
                      <a:r>
                        <a:rPr lang="ru-RU" sz="2800" b="1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9.</a:t>
                      </a:r>
                      <a:endParaRPr lang="ru-RU" sz="2800" b="1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CEE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44958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8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42001B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Ход НОД </a:t>
                      </a:r>
                      <a:r>
                        <a:rPr kumimoji="0" lang="ru-RU" sz="24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42001B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(пишется от первого лица)</a:t>
                      </a:r>
                    </a:p>
                    <a:p>
                      <a:pPr marL="0" marR="0" lvl="0" indent="44958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42001B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В: (речь воспитателя)</a:t>
                      </a:r>
                    </a:p>
                    <a:p>
                      <a:pPr marL="0" marR="0" lvl="0" indent="44958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42001B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Д: (пишется эталонные ответы детей)</a:t>
                      </a:r>
                    </a:p>
                  </a:txBody>
                  <a:tcPr>
                    <a:solidFill>
                      <a:srgbClr val="FCEE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4189224"/>
                  </a:ext>
                </a:extLst>
              </a:tr>
            </a:tbl>
          </a:graphicData>
        </a:graphic>
      </p:graphicFrame>
      <p:pic>
        <p:nvPicPr>
          <p:cNvPr id="9" name="Рисунок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8546" y="881310"/>
            <a:ext cx="4159134" cy="41428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0" name="TextBox 9"/>
          <p:cNvSpPr txBox="1"/>
          <p:nvPr/>
        </p:nvSpPr>
        <p:spPr>
          <a:xfrm>
            <a:off x="713340" y="3688896"/>
            <a:ext cx="6907245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i="1" dirty="0" smtClean="0">
                <a:solidFill>
                  <a:srgbClr val="42001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ru-RU" sz="2400" b="1" i="1" dirty="0" smtClean="0">
                <a:solidFill>
                  <a:srgbClr val="42001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Примечание: </a:t>
            </a:r>
          </a:p>
          <a:p>
            <a:pPr marL="342900" indent="-342900" algn="just">
              <a:buFontTx/>
              <a:buChar char="-"/>
            </a:pPr>
            <a:r>
              <a:rPr lang="ru-RU" sz="2400" i="1" dirty="0" smtClean="0">
                <a:solidFill>
                  <a:srgbClr val="42001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воспитателем используется приём образец-рассказ, то рассказ полностью вписывается в ход занятия;</a:t>
            </a:r>
          </a:p>
          <a:p>
            <a:pPr marL="342900" indent="-342900" algn="just">
              <a:buFontTx/>
              <a:buChar char="-"/>
            </a:pPr>
            <a:r>
              <a:rPr lang="ru-RU" sz="2400" i="1" dirty="0" smtClean="0">
                <a:solidFill>
                  <a:srgbClr val="42001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окончании написания конспекта необходимо указать первоисточники, которые использовались в процессе работы</a:t>
            </a:r>
            <a:r>
              <a:rPr lang="ru-RU" sz="2400" dirty="0" smtClean="0">
                <a:solidFill>
                  <a:srgbClr val="42001B"/>
                </a:solidFill>
              </a:rPr>
              <a:t>.</a:t>
            </a:r>
            <a:endParaRPr lang="ru-RU" sz="2400" dirty="0">
              <a:solidFill>
                <a:srgbClr val="42001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871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96252" y="96253"/>
            <a:ext cx="11959389" cy="6665494"/>
          </a:xfrm>
          <a:prstGeom prst="rect">
            <a:avLst/>
          </a:prstGeom>
          <a:solidFill>
            <a:srgbClr val="FDF5FC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2271" y="203661"/>
            <a:ext cx="517888" cy="210352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5451" y="2377241"/>
            <a:ext cx="517888" cy="210351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2271" y="4518107"/>
            <a:ext cx="511068" cy="207581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385456" y="203661"/>
            <a:ext cx="91024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 smtClean="0">
                <a:solidFill>
                  <a:srgbClr val="42001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Домашнее задание</a:t>
            </a:r>
            <a:endParaRPr lang="ru-RU" sz="3600" b="1" i="1" dirty="0">
              <a:solidFill>
                <a:srgbClr val="42001B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83675" y="1122362"/>
            <a:ext cx="547254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b="1" i="1" dirty="0" smtClean="0">
                <a:solidFill>
                  <a:srgbClr val="42001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Смоделировать конспект </a:t>
            </a:r>
            <a:r>
              <a:rPr lang="ru-RU" sz="2800" b="1" i="1" dirty="0">
                <a:solidFill>
                  <a:srgbClr val="42001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НОД по обучению детей творческому </a:t>
            </a:r>
            <a:r>
              <a:rPr lang="ru-RU" sz="2800" b="1" i="1" dirty="0" smtClean="0">
                <a:solidFill>
                  <a:srgbClr val="42001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рассказыванию; оформить конспект в </a:t>
            </a:r>
            <a:r>
              <a:rPr lang="ru-RU" sz="2800" b="1" i="1" dirty="0">
                <a:solidFill>
                  <a:srgbClr val="42001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портфолио по ТМРР, </a:t>
            </a:r>
            <a:r>
              <a:rPr lang="ru-RU" sz="2800" b="1" i="1" dirty="0">
                <a:solidFill>
                  <a:srgbClr val="42001B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используя методическую  литературу и учебники, электронный образовательный контент, слайд лекций, слайд тьюторинга</a:t>
            </a:r>
            <a:r>
              <a:rPr lang="ru-RU" sz="2800" b="1" i="1" dirty="0" smtClean="0">
                <a:solidFill>
                  <a:srgbClr val="42001B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*.</a:t>
            </a:r>
            <a:endParaRPr lang="ru-RU" dirty="0">
              <a:solidFill>
                <a:srgbClr val="42001B"/>
              </a:solidFill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1188" y="949938"/>
            <a:ext cx="4849821" cy="47918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528238" y="286277"/>
            <a:ext cx="646232" cy="499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3395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96252" y="96253"/>
            <a:ext cx="11959389" cy="6665494"/>
          </a:xfrm>
          <a:prstGeom prst="rect">
            <a:avLst/>
          </a:prstGeom>
          <a:solidFill>
            <a:srgbClr val="FDF5FC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2271" y="203661"/>
            <a:ext cx="517888" cy="210352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5451" y="2377241"/>
            <a:ext cx="517888" cy="210351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2271" y="4518107"/>
            <a:ext cx="511068" cy="207581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26178" y="346364"/>
            <a:ext cx="11116440" cy="61801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3600" b="1" i="1" dirty="0" smtClean="0">
                <a:solidFill>
                  <a:srgbClr val="42001B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 Литература </a:t>
            </a:r>
            <a:r>
              <a:rPr lang="ru-RU" sz="3600" b="1" i="1" dirty="0">
                <a:solidFill>
                  <a:srgbClr val="42001B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основная</a:t>
            </a:r>
            <a:r>
              <a:rPr lang="ru-RU" sz="3600" b="1" i="1" dirty="0" smtClean="0">
                <a:solidFill>
                  <a:srgbClr val="42001B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2800" i="1" dirty="0">
              <a:solidFill>
                <a:srgbClr val="42001B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800" i="1" dirty="0">
                <a:solidFill>
                  <a:srgbClr val="42001B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1. Алексеева М.М., Яшина В.И. Методика развития речи и обучения родному языку дошкольников. – М., 1997. </a:t>
            </a:r>
            <a:endParaRPr lang="ru-RU" sz="2800" i="1" dirty="0">
              <a:solidFill>
                <a:srgbClr val="42001B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800" i="1" dirty="0">
                <a:solidFill>
                  <a:srgbClr val="42001B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 Бородич А.М. Методика развития речи детей. – М., 1981. </a:t>
            </a:r>
            <a:endParaRPr lang="ru-RU" sz="2800" i="1" dirty="0">
              <a:solidFill>
                <a:srgbClr val="42001B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800" i="1" dirty="0">
                <a:solidFill>
                  <a:srgbClr val="42001B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3. Развитие речи детей дошкольного возраста / Под редакцией Ф.М. Сохина – М., 1984. </a:t>
            </a:r>
            <a:endParaRPr lang="ru-RU" sz="2800" i="1" dirty="0">
              <a:solidFill>
                <a:srgbClr val="42001B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800" i="1" dirty="0">
                <a:solidFill>
                  <a:srgbClr val="42001B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4. Стародубова Н.А. Теория и методика развития речи дошкольников. – М.: Академия, 2006.</a:t>
            </a:r>
            <a:endParaRPr lang="ru-RU" sz="2800" i="1" dirty="0">
              <a:solidFill>
                <a:srgbClr val="42001B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800" i="1" dirty="0">
                <a:solidFill>
                  <a:srgbClr val="42001B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5. Ушакова О.С. Развитие речи дошкольников – м., 2001.</a:t>
            </a:r>
            <a:endParaRPr lang="ru-RU" sz="2800" i="1" dirty="0">
              <a:solidFill>
                <a:srgbClr val="42001B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800" i="1" dirty="0">
                <a:solidFill>
                  <a:srgbClr val="42001B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6. Ушакова О.С., Струнина Е.М. Методика развития речи детей дошкольного возраста: Пособие для педагогов дошкольных учреждений. – М.: Владос, 2004.</a:t>
            </a:r>
            <a:endParaRPr lang="ru-RU" sz="2800" i="1" dirty="0">
              <a:solidFill>
                <a:srgbClr val="42001B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75722" y="484406"/>
            <a:ext cx="646232" cy="499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576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96252" y="96253"/>
            <a:ext cx="11959389" cy="6665494"/>
          </a:xfrm>
          <a:prstGeom prst="rect">
            <a:avLst/>
          </a:prstGeom>
          <a:solidFill>
            <a:srgbClr val="FDF5FC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2271" y="203661"/>
            <a:ext cx="517888" cy="210352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5451" y="2377241"/>
            <a:ext cx="517888" cy="210351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2271" y="4518107"/>
            <a:ext cx="511068" cy="207581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997527" y="203661"/>
            <a:ext cx="10861964" cy="56846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3600" b="1" i="1" dirty="0" smtClean="0">
                <a:solidFill>
                  <a:srgbClr val="2A00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Литература </a:t>
            </a:r>
            <a:r>
              <a:rPr lang="ru-RU" sz="3600" b="1" i="1" dirty="0">
                <a:solidFill>
                  <a:srgbClr val="2A00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дополнительная</a:t>
            </a:r>
            <a:r>
              <a:rPr lang="ru-RU" sz="3600" b="1" i="1" dirty="0" smtClean="0">
                <a:solidFill>
                  <a:srgbClr val="2A00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2800" i="1" dirty="0">
              <a:solidFill>
                <a:srgbClr val="2A001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800" i="1" dirty="0">
                <a:solidFill>
                  <a:srgbClr val="2A00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1. Дж. Родари. Грамматика фантазии. – Ростов-на-Дону, 1992.</a:t>
            </a:r>
            <a:endParaRPr lang="ru-RU" sz="2800" i="1" dirty="0">
              <a:solidFill>
                <a:srgbClr val="2A001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800" i="1" dirty="0">
                <a:solidFill>
                  <a:srgbClr val="2A00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 Занятия по развитию речи в детском саду: Программа и конспекты. Книга для воспитателей детского сада/ Под редакцией О.С. Ушаковой – М., 1998.</a:t>
            </a:r>
            <a:endParaRPr lang="ru-RU" sz="2800" i="1" dirty="0">
              <a:solidFill>
                <a:srgbClr val="2A001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800" i="1" dirty="0">
                <a:solidFill>
                  <a:srgbClr val="2A00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3. Речевое развитие дошкольников с использованием моделей/авт.-сот.: Т.А.Лира, Е.И. Мельник. – Мозырь, </a:t>
            </a:r>
            <a:r>
              <a:rPr lang="ru-RU" sz="2800" i="1" dirty="0" smtClean="0">
                <a:solidFill>
                  <a:srgbClr val="2A00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2007. </a:t>
            </a:r>
            <a:endParaRPr lang="ru-RU" sz="2800" i="1" dirty="0">
              <a:solidFill>
                <a:srgbClr val="2A001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800" i="1" dirty="0">
                <a:solidFill>
                  <a:srgbClr val="2A00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4. Короткова О.П. Обучение детей дошкольного возраста рассказыванию. – М., 1982. </a:t>
            </a:r>
            <a:endParaRPr lang="ru-RU" sz="2800" i="1" dirty="0">
              <a:solidFill>
                <a:srgbClr val="2A001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800" i="1" dirty="0">
                <a:solidFill>
                  <a:srgbClr val="2A00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5. Старжынская Н.С., Дубинина Д.Н., Белько Е.С. Учим детей рассказывать. – </a:t>
            </a:r>
            <a:r>
              <a:rPr lang="ru-RU" sz="2800" i="1" dirty="0" err="1">
                <a:solidFill>
                  <a:srgbClr val="2A00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Мн</a:t>
            </a:r>
            <a:r>
              <a:rPr lang="ru-RU" sz="2800" i="1" dirty="0">
                <a:solidFill>
                  <a:srgbClr val="2A00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2003</a:t>
            </a:r>
            <a:r>
              <a:rPr lang="ru-RU" sz="28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2800" i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33271" y="326453"/>
            <a:ext cx="646232" cy="499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819239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96252" y="96253"/>
            <a:ext cx="11959389" cy="6665494"/>
          </a:xfrm>
          <a:prstGeom prst="rect">
            <a:avLst/>
          </a:prstGeom>
          <a:solidFill>
            <a:srgbClr val="FDF5FC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2271" y="203661"/>
            <a:ext cx="517888" cy="210352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5451" y="2377241"/>
            <a:ext cx="517888" cy="210351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2271" y="4518107"/>
            <a:ext cx="511068" cy="207581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091381" y="471947"/>
            <a:ext cx="5589638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>
              <a:spcAft>
                <a:spcPts val="0"/>
              </a:spcAft>
              <a:tabLst>
                <a:tab pos="228600" algn="l"/>
              </a:tabLst>
            </a:pPr>
            <a:r>
              <a:rPr lang="ru-RU" sz="2800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6. Ворошнина </a:t>
            </a:r>
            <a:r>
              <a:rPr lang="ru-RU" sz="28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Л.В. Роль мотивационных установок в обучении рассказыванию детей 5-го года жизни // Воспитание общественной направленности развития детей дошкольного возраста. Пермь, 1990; Хрестоматия. Пермь, 2001. С. 67.</a:t>
            </a:r>
            <a:endParaRPr lang="ru-RU" sz="1600" i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 algn="just">
              <a:spcAft>
                <a:spcPts val="0"/>
              </a:spcAft>
              <a:tabLst>
                <a:tab pos="228600" algn="l"/>
              </a:tabLst>
            </a:pPr>
            <a:r>
              <a:rPr lang="ru-RU" sz="2800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7. Николаичева </a:t>
            </a:r>
            <a:r>
              <a:rPr lang="ru-RU" sz="28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А. Воспитатель рассказывает // Дошкольное воспитание. 1976. № 5; Хрестоматия. Пермь, 2001. С. 140.</a:t>
            </a:r>
            <a:endParaRPr lang="ru-RU" sz="1600" i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74675" y="319344"/>
            <a:ext cx="3477786" cy="493845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107950" dist="12700" dir="5400000" algn="ctr">
              <a:srgbClr val="000000"/>
            </a:outerShdw>
            <a:reflection blurRad="12700" stA="38000" endPos="28000" dist="5000" dir="5400000" sy="-100000" algn="bl" rotWithShape="0"/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7397" y="2489505"/>
            <a:ext cx="2803283" cy="405720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107950" dist="12700" dir="5400000" algn="ctr">
              <a:srgbClr val="000000"/>
            </a:outerShdw>
            <a:reflection blurRad="12700" stA="38000" endPos="28000" dist="5000" dir="5400000" sy="-100000" algn="bl" rotWithShape="0"/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9578131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96252" y="96253"/>
            <a:ext cx="11959389" cy="6665494"/>
          </a:xfrm>
          <a:prstGeom prst="rect">
            <a:avLst/>
          </a:prstGeom>
          <a:solidFill>
            <a:srgbClr val="FDF5FC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2271" y="203661"/>
            <a:ext cx="517888" cy="210352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5451" y="2377241"/>
            <a:ext cx="517888" cy="210351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2271" y="4518107"/>
            <a:ext cx="511068" cy="2075819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3910" y="322204"/>
            <a:ext cx="4149212" cy="607859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107950" dist="12700" dir="5400000" algn="ctr">
              <a:srgbClr val="000000"/>
            </a:outerShdw>
            <a:reflection blurRad="12700" stA="38000" endPos="28000" dist="5000" dir="5400000" sy="-100000" algn="bl" rotWithShape="0"/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884903" y="5412658"/>
            <a:ext cx="63123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/>
            <a:r>
              <a:rPr lang="ru-RU" b="1" i="1">
                <a:latin typeface="Times New Roman" pitchFamily="18" charset="0"/>
                <a:cs typeface="Times New Roman" pitchFamily="18" charset="0"/>
              </a:rPr>
              <a:t>Преподаватель методики развития речи: </a:t>
            </a:r>
          </a:p>
          <a:p>
            <a:pPr lvl="0" algn="r"/>
            <a:r>
              <a:rPr lang="ru-RU" i="1">
                <a:latin typeface="Times New Roman" pitchFamily="18" charset="0"/>
                <a:cs typeface="Times New Roman" pitchFamily="18" charset="0"/>
              </a:rPr>
              <a:t>Гольская Оксана Геннадьевна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84903" y="322204"/>
            <a:ext cx="647454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Орланова, Н.А. Обучение дошкольников творческому рассказыванию [Текст] : 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дис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...канд. пед. наук / Н.А. Орланова. - Киев, 1967. - 223 с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Ушакова, О.С. Развитие речи дошкольников [Текст] /О.С. Ушакова. - М.: Изд-во Института Психотерапии, 2001. - 180 с.</a:t>
            </a:r>
          </a:p>
        </p:txBody>
      </p:sp>
    </p:spTree>
    <p:extLst>
      <p:ext uri="{BB962C8B-B14F-4D97-AF65-F5344CB8AC3E}">
        <p14:creationId xmlns:p14="http://schemas.microsoft.com/office/powerpoint/2010/main" val="3001929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96252" y="96253"/>
            <a:ext cx="11959389" cy="6665494"/>
          </a:xfrm>
          <a:prstGeom prst="rect">
            <a:avLst/>
          </a:prstGeom>
          <a:solidFill>
            <a:srgbClr val="FDF5FC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2271" y="203661"/>
            <a:ext cx="517888" cy="210352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5451" y="2377241"/>
            <a:ext cx="517888" cy="210351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2271" y="4518107"/>
            <a:ext cx="511068" cy="207581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986589" y="397042"/>
            <a:ext cx="1082842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3600" b="1" i="1" dirty="0">
                <a:solidFill>
                  <a:srgbClr val="42001B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Вопросы-задания для самоконтроля качества усвоения программного материала темы:</a:t>
            </a:r>
            <a:endParaRPr lang="ru-RU" sz="3600" i="1" dirty="0">
              <a:solidFill>
                <a:srgbClr val="42001B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250750" y="1913021"/>
            <a:ext cx="6119868" cy="4446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ü"/>
            </a:pPr>
            <a:r>
              <a:rPr lang="ru-RU" sz="2800" i="1" dirty="0" smtClean="0">
                <a:solidFill>
                  <a:srgbClr val="42001B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Значение творческого рассказывания в развитии  </a:t>
            </a:r>
            <a:r>
              <a:rPr lang="ru-RU" sz="2800" i="1" dirty="0">
                <a:solidFill>
                  <a:srgbClr val="42001B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речи </a:t>
            </a:r>
            <a:r>
              <a:rPr lang="ru-RU" sz="2800" i="1" dirty="0" smtClean="0">
                <a:solidFill>
                  <a:srgbClr val="42001B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дошкольника.</a:t>
            </a:r>
            <a:endParaRPr lang="ru-RU" sz="2800" b="1" i="1" dirty="0">
              <a:solidFill>
                <a:srgbClr val="42001B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ü"/>
            </a:pPr>
            <a:r>
              <a:rPr lang="ru-RU" sz="2800" b="1" i="1" dirty="0" smtClean="0">
                <a:solidFill>
                  <a:srgbClr val="42001B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i="1" dirty="0">
                <a:solidFill>
                  <a:srgbClr val="42001B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Психологические предпосылки освоения и формы творческого </a:t>
            </a:r>
            <a:r>
              <a:rPr lang="ru-RU" sz="2800" b="1" i="1" dirty="0" smtClean="0">
                <a:solidFill>
                  <a:srgbClr val="42001B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рассказывания </a:t>
            </a:r>
            <a:r>
              <a:rPr lang="ru-RU" sz="2800" b="1" i="1" dirty="0">
                <a:solidFill>
                  <a:srgbClr val="42001B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 дошкольников. Типичные </a:t>
            </a:r>
            <a:r>
              <a:rPr lang="ru-RU" sz="2800" b="1" i="1" dirty="0" smtClean="0">
                <a:solidFill>
                  <a:srgbClr val="42001B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трудности</a:t>
            </a:r>
            <a:endParaRPr lang="ru-RU" sz="2800" b="1" i="1" dirty="0">
              <a:solidFill>
                <a:srgbClr val="42001B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ü"/>
            </a:pPr>
            <a:r>
              <a:rPr lang="ru-RU" sz="2800" i="1" dirty="0" smtClean="0">
                <a:solidFill>
                  <a:srgbClr val="42001B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Виды </a:t>
            </a:r>
            <a:r>
              <a:rPr lang="ru-RU" sz="2800" i="1" dirty="0">
                <a:solidFill>
                  <a:srgbClr val="42001B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занятий по обучению детей творческому рассказыванию</a:t>
            </a:r>
            <a:r>
              <a:rPr lang="ru-RU" sz="2800" i="1" dirty="0" smtClean="0">
                <a:solidFill>
                  <a:srgbClr val="42001B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800" i="1" dirty="0">
              <a:solidFill>
                <a:srgbClr val="42001B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5760" y="1597371"/>
            <a:ext cx="4049566" cy="461306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409" y="492765"/>
            <a:ext cx="643662" cy="5013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6029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96252" y="96253"/>
            <a:ext cx="11959389" cy="6665494"/>
          </a:xfrm>
          <a:prstGeom prst="rect">
            <a:avLst/>
          </a:prstGeom>
          <a:solidFill>
            <a:srgbClr val="FDF5FC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2271" y="203661"/>
            <a:ext cx="517888" cy="210352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5451" y="2377241"/>
            <a:ext cx="517888" cy="210351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2271" y="4518107"/>
            <a:ext cx="511068" cy="207581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06117" y="360947"/>
            <a:ext cx="4920916" cy="63030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ü"/>
            </a:pPr>
            <a:r>
              <a:rPr lang="ru-RU" sz="2800" b="1" i="1" dirty="0">
                <a:solidFill>
                  <a:srgbClr val="42001B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Требования к содержанию и форме творческих рассказов детей разных возрастных групп.</a:t>
            </a:r>
            <a:endParaRPr lang="ru-RU" sz="2800" b="1" i="1" dirty="0">
              <a:solidFill>
                <a:srgbClr val="42001B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ü"/>
            </a:pPr>
            <a:r>
              <a:rPr lang="ru-RU" sz="2800" i="1" dirty="0" smtClean="0">
                <a:solidFill>
                  <a:srgbClr val="42001B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Методика </a:t>
            </a:r>
            <a:r>
              <a:rPr lang="ru-RU" sz="2800" i="1" dirty="0">
                <a:solidFill>
                  <a:srgbClr val="42001B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обучения детей выразительной передаче содержания рассказа.</a:t>
            </a:r>
            <a:endParaRPr lang="ru-RU" sz="2800" i="1" dirty="0">
              <a:solidFill>
                <a:srgbClr val="42001B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ü"/>
            </a:pPr>
            <a:r>
              <a:rPr lang="ru-RU" sz="2800" b="1" i="1" dirty="0">
                <a:solidFill>
                  <a:srgbClr val="42001B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Оценка творческих рассказов детей</a:t>
            </a:r>
            <a:r>
              <a:rPr lang="ru-RU" sz="2800" b="1" i="1" dirty="0" smtClean="0">
                <a:solidFill>
                  <a:srgbClr val="42001B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457200" lvl="0" indent="-457200" algn="just">
              <a:spcAft>
                <a:spcPts val="0"/>
              </a:spcAft>
              <a:buFont typeface="Wingdings" panose="05000000000000000000" pitchFamily="2" charset="2"/>
              <a:buChar char="ü"/>
              <a:tabLst>
                <a:tab pos="228600" algn="l"/>
              </a:tabLst>
            </a:pPr>
            <a:r>
              <a:rPr lang="ru-RU" sz="2800" i="1" dirty="0">
                <a:solidFill>
                  <a:srgbClr val="42001B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Современные подходы к творческому рассказыванию.</a:t>
            </a:r>
            <a:endParaRPr lang="ru-RU" sz="1600" i="1" dirty="0">
              <a:solidFill>
                <a:srgbClr val="42001B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ü"/>
            </a:pPr>
            <a:endParaRPr lang="ru-RU" sz="2800" b="1" i="1" dirty="0">
              <a:solidFill>
                <a:srgbClr val="42001B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5689" y="532086"/>
            <a:ext cx="5871296" cy="462182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380360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96252" y="96253"/>
            <a:ext cx="11959389" cy="6665494"/>
          </a:xfrm>
          <a:prstGeom prst="rect">
            <a:avLst/>
          </a:prstGeom>
          <a:solidFill>
            <a:srgbClr val="FDF5FC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2271" y="203661"/>
            <a:ext cx="517888" cy="210352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5451" y="2377241"/>
            <a:ext cx="517888" cy="210351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2271" y="4518107"/>
            <a:ext cx="511068" cy="207581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914400" y="1159679"/>
            <a:ext cx="10958052" cy="5430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 занятия, части, </a:t>
            </a: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каждой части.</a:t>
            </a:r>
          </a:p>
          <a:p>
            <a:pPr lvl="0"/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Эмоциональное формирование занятия владения навыками, умением, интерес к занятию.</a:t>
            </a:r>
          </a:p>
          <a:p>
            <a:pPr lvl="0"/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Оптимальное содержание коллективных и индивидуальных форм работы.</a:t>
            </a:r>
          </a:p>
          <a:p>
            <a:pPr lvl="0"/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Правильная организация занятия.</a:t>
            </a:r>
          </a:p>
          <a:p>
            <a:pPr lvl="0"/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Связь материала с последующей работой.</a:t>
            </a:r>
          </a:p>
          <a:p>
            <a:pPr lvl="0"/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Проанализировать детские рассказы по показателям:</a:t>
            </a:r>
          </a:p>
          <a:p>
            <a:pPr lvl="1"/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самостоятельность;</a:t>
            </a:r>
          </a:p>
          <a:p>
            <a:pPr lvl="1"/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целенаправленность;</a:t>
            </a:r>
          </a:p>
          <a:p>
            <a:pPr lvl="1"/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композиционная целостность;</a:t>
            </a:r>
          </a:p>
          <a:p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художественная 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выразительность</a:t>
            </a:r>
          </a:p>
        </p:txBody>
      </p:sp>
    </p:spTree>
    <p:extLst>
      <p:ext uri="{BB962C8B-B14F-4D97-AF65-F5344CB8AC3E}">
        <p14:creationId xmlns:p14="http://schemas.microsoft.com/office/powerpoint/2010/main" val="2779219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96252" y="96253"/>
            <a:ext cx="11959389" cy="6665494"/>
          </a:xfrm>
          <a:prstGeom prst="rect">
            <a:avLst/>
          </a:prstGeom>
          <a:solidFill>
            <a:srgbClr val="FDF5FC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2271" y="203661"/>
            <a:ext cx="517888" cy="210352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5451" y="2377241"/>
            <a:ext cx="517888" cy="210351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2271" y="4518107"/>
            <a:ext cx="511068" cy="207581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914400" y="304800"/>
            <a:ext cx="79109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3600" b="1" i="1" dirty="0">
                <a:solidFill>
                  <a:srgbClr val="42001B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Учебно-исследовательское </a:t>
            </a:r>
            <a:endParaRPr lang="ru-RU" sz="3600" b="1" i="1" dirty="0" smtClean="0">
              <a:solidFill>
                <a:srgbClr val="42001B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 algn="ctr"/>
            <a:r>
              <a:rPr lang="ru-RU" sz="3600" b="1" i="1" dirty="0" smtClean="0">
                <a:solidFill>
                  <a:srgbClr val="42001B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задание:</a:t>
            </a:r>
            <a:endParaRPr lang="ru-RU" sz="3600" b="1" i="1" dirty="0">
              <a:solidFill>
                <a:srgbClr val="42001B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80655" y="1713677"/>
            <a:ext cx="5334000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/>
            <a:r>
              <a:rPr lang="ru-RU" sz="3600" i="1" dirty="0">
                <a:solidFill>
                  <a:srgbClr val="42001B"/>
                </a:solidFill>
                <a:latin typeface="Times New Roman" panose="02020603050405020304" pitchFamily="18" charset="0"/>
              </a:rPr>
              <a:t>- </a:t>
            </a:r>
            <a:r>
              <a:rPr lang="ru-RU" sz="3200" i="1" dirty="0">
                <a:solidFill>
                  <a:srgbClr val="42001B"/>
                </a:solidFill>
                <a:latin typeface="Times New Roman" panose="02020603050405020304" pitchFamily="18" charset="0"/>
              </a:rPr>
              <a:t>смоделируйте конспект НОД по обучению детей творческому </a:t>
            </a:r>
            <a:r>
              <a:rPr lang="ru-RU" sz="3200" i="1" dirty="0" smtClean="0">
                <a:solidFill>
                  <a:srgbClr val="42001B"/>
                </a:solidFill>
                <a:latin typeface="Times New Roman" panose="02020603050405020304" pitchFamily="18" charset="0"/>
              </a:rPr>
              <a:t>рассказыванию, </a:t>
            </a:r>
            <a:r>
              <a:rPr lang="ru-RU" sz="3200" i="1" dirty="0">
                <a:solidFill>
                  <a:srgbClr val="42001B"/>
                </a:solidFill>
                <a:latin typeface="Times New Roman" panose="02020603050405020304" pitchFamily="18" charset="0"/>
              </a:rPr>
              <a:t>используя методическую литературу.</a:t>
            </a:r>
            <a:endParaRPr lang="ru-RU" sz="3200" i="1" dirty="0">
              <a:solidFill>
                <a:srgbClr val="42001B"/>
              </a:solidFill>
            </a:endParaRPr>
          </a:p>
          <a:p>
            <a:endParaRPr lang="ru-RU" dirty="0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5636" y="1113944"/>
            <a:ext cx="3914274" cy="5479982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00884" y="421643"/>
            <a:ext cx="646232" cy="499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4836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96252" y="96253"/>
            <a:ext cx="11959389" cy="6665494"/>
          </a:xfrm>
          <a:prstGeom prst="rect">
            <a:avLst/>
          </a:prstGeom>
          <a:solidFill>
            <a:srgbClr val="FDF5FC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2271" y="203661"/>
            <a:ext cx="517888" cy="210352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5451" y="2377241"/>
            <a:ext cx="517888" cy="210351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2271" y="4518107"/>
            <a:ext cx="511068" cy="2075819"/>
          </a:xfrm>
          <a:prstGeom prst="rect">
            <a:avLst/>
          </a:prstGeom>
        </p:spPr>
      </p:pic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4849500"/>
              </p:ext>
            </p:extLst>
          </p:nvPr>
        </p:nvGraphicFramePr>
        <p:xfrm>
          <a:off x="720156" y="203660"/>
          <a:ext cx="11335484" cy="64600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20717">
                  <a:extLst>
                    <a:ext uri="{9D8B030D-6E8A-4147-A177-3AD203B41FA5}">
                      <a16:colId xmlns:a16="http://schemas.microsoft.com/office/drawing/2014/main" val="1292618522"/>
                    </a:ext>
                  </a:extLst>
                </a:gridCol>
                <a:gridCol w="10614767">
                  <a:extLst>
                    <a:ext uri="{9D8B030D-6E8A-4147-A177-3AD203B41FA5}">
                      <a16:colId xmlns:a16="http://schemas.microsoft.com/office/drawing/2014/main" val="683918781"/>
                    </a:ext>
                  </a:extLst>
                </a:gridCol>
              </a:tblGrid>
              <a:tr h="1065044">
                <a:tc gridSpan="2"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Таблица 1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32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 Рекомендации для составления конспекта НОД по обучению детей составлению творческих рассказов</a:t>
                      </a:r>
                      <a:endParaRPr lang="ru-RU" dirty="0"/>
                    </a:p>
                  </a:txBody>
                  <a:tcPr>
                    <a:solidFill>
                      <a:srgbClr val="42001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61660851"/>
                  </a:ext>
                </a:extLst>
              </a:tr>
              <a:tr h="1065044">
                <a:tc>
                  <a:txBody>
                    <a:bodyPr/>
                    <a:lstStyle/>
                    <a:p>
                      <a:pPr algn="ctr"/>
                      <a:r>
                        <a:rPr lang="ru-RU" sz="2800" b="1" i="1" dirty="0" smtClean="0">
                          <a:solidFill>
                            <a:srgbClr val="42001B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</a:t>
                      </a:r>
                      <a:endParaRPr lang="ru-RU" sz="2800" b="1" i="1" dirty="0">
                        <a:solidFill>
                          <a:srgbClr val="42001B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CEE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kumimoji="0" lang="ru-RU" sz="28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42001B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При составлении конспекта занятия (НОД) необходимо опираться на требования ФГОС к организации образовательного процесса:</a:t>
                      </a:r>
                    </a:p>
                  </a:txBody>
                  <a:tcPr>
                    <a:solidFill>
                      <a:srgbClr val="FCEE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78431011"/>
                  </a:ext>
                </a:extLst>
              </a:tr>
              <a:tr h="1065044">
                <a:tc>
                  <a:txBody>
                    <a:bodyPr/>
                    <a:lstStyle/>
                    <a:p>
                      <a:pPr algn="ctr"/>
                      <a:r>
                        <a:rPr lang="ru-RU" sz="2800" b="1" i="1" dirty="0" smtClean="0">
                          <a:solidFill>
                            <a:srgbClr val="42001B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а)</a:t>
                      </a:r>
                      <a:endParaRPr lang="ru-RU" sz="2800" b="1" i="1" dirty="0">
                        <a:solidFill>
                          <a:srgbClr val="42001B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DF5F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 panose="05050102010706020507" pitchFamily="18" charset="2"/>
                        <a:buNone/>
                        <a:tabLst/>
                        <a:defRPr/>
                      </a:pPr>
                      <a:r>
                        <a:rPr kumimoji="0" lang="ru-RU" sz="28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42001B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содержание НОД должно соответствовать принципу развивающего образования, целью которого является развитие ребенка;</a:t>
                      </a:r>
                    </a:p>
                  </a:txBody>
                  <a:tcPr>
                    <a:solidFill>
                      <a:srgbClr val="FDF5F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15600362"/>
                  </a:ext>
                </a:extLst>
              </a:tr>
              <a:tr h="1065044">
                <a:tc>
                  <a:txBody>
                    <a:bodyPr/>
                    <a:lstStyle/>
                    <a:p>
                      <a:pPr algn="ctr"/>
                      <a:r>
                        <a:rPr lang="ru-RU" sz="2800" b="1" i="1" dirty="0" smtClean="0">
                          <a:solidFill>
                            <a:srgbClr val="42001B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б)</a:t>
                      </a:r>
                      <a:endParaRPr lang="ru-RU" sz="2800" b="1" i="1" dirty="0">
                        <a:solidFill>
                          <a:srgbClr val="42001B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CEE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 panose="05050102010706020507" pitchFamily="18" charset="2"/>
                        <a:buNone/>
                        <a:tabLst/>
                        <a:defRPr/>
                      </a:pPr>
                      <a:r>
                        <a:rPr kumimoji="0" lang="ru-RU" sz="28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42001B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необходимо учитывать комплексно-тематический принцип построения образовательного процесса;</a:t>
                      </a:r>
                      <a:endParaRPr kumimoji="0" lang="ru-RU" sz="2400" b="0" i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42001B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>
                    <a:solidFill>
                      <a:srgbClr val="FCEE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55683043"/>
                  </a:ext>
                </a:extLst>
              </a:tr>
              <a:tr h="1065044">
                <a:tc>
                  <a:txBody>
                    <a:bodyPr/>
                    <a:lstStyle/>
                    <a:p>
                      <a:pPr algn="ctr"/>
                      <a:r>
                        <a:rPr lang="ru-RU" sz="2800" b="1" i="1" dirty="0" smtClean="0">
                          <a:solidFill>
                            <a:srgbClr val="42001B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в)</a:t>
                      </a:r>
                      <a:endParaRPr lang="ru-RU" sz="2800" b="1" i="1" dirty="0">
                        <a:solidFill>
                          <a:srgbClr val="42001B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DF5F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 panose="05050102010706020507" pitchFamily="18" charset="2"/>
                        <a:buNone/>
                        <a:tabLst/>
                        <a:defRPr/>
                      </a:pPr>
                      <a:r>
                        <a:rPr kumimoji="0" lang="ru-RU" sz="28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42001B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необходимо отразить интеграцию образовательных областей в соответствии с возрастными возможностями и особенностями воспитанников группы; </a:t>
                      </a:r>
                    </a:p>
                  </a:txBody>
                  <a:tcPr>
                    <a:solidFill>
                      <a:srgbClr val="FDF5F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93765553"/>
                  </a:ext>
                </a:extLst>
              </a:tr>
            </a:tbl>
          </a:graphicData>
        </a:graphic>
      </p:graphicFrame>
      <p:pic>
        <p:nvPicPr>
          <p:cNvPr id="9" name="Рисунок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8962" y="509584"/>
            <a:ext cx="646232" cy="499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0230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96252" y="96253"/>
            <a:ext cx="11959389" cy="6665494"/>
          </a:xfrm>
          <a:prstGeom prst="rect">
            <a:avLst/>
          </a:prstGeom>
          <a:solidFill>
            <a:srgbClr val="FDF5FC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2271" y="203661"/>
            <a:ext cx="517888" cy="210352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5451" y="2377241"/>
            <a:ext cx="517888" cy="210351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2271" y="4518107"/>
            <a:ext cx="511068" cy="2075819"/>
          </a:xfrm>
          <a:prstGeom prst="rect">
            <a:avLst/>
          </a:prstGeom>
        </p:spPr>
      </p:pic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0654457"/>
              </p:ext>
            </p:extLst>
          </p:nvPr>
        </p:nvGraphicFramePr>
        <p:xfrm>
          <a:off x="720158" y="203661"/>
          <a:ext cx="11236315" cy="640495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6943">
                  <a:extLst>
                    <a:ext uri="{9D8B030D-6E8A-4147-A177-3AD203B41FA5}">
                      <a16:colId xmlns:a16="http://schemas.microsoft.com/office/drawing/2014/main" val="742229629"/>
                    </a:ext>
                  </a:extLst>
                </a:gridCol>
                <a:gridCol w="10549372">
                  <a:extLst>
                    <a:ext uri="{9D8B030D-6E8A-4147-A177-3AD203B41FA5}">
                      <a16:colId xmlns:a16="http://schemas.microsoft.com/office/drawing/2014/main" val="30267499"/>
                    </a:ext>
                  </a:extLst>
                </a:gridCol>
              </a:tblGrid>
              <a:tr h="294306">
                <a:tc gridSpan="2"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Продолжение таблицаы1</a:t>
                      </a:r>
                    </a:p>
                  </a:txBody>
                  <a:tcPr>
                    <a:solidFill>
                      <a:srgbClr val="42001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94735831"/>
                  </a:ext>
                </a:extLst>
              </a:tr>
              <a:tr h="2148432">
                <a:tc>
                  <a:txBody>
                    <a:bodyPr/>
                    <a:lstStyle/>
                    <a:p>
                      <a:pPr algn="ctr"/>
                      <a:r>
                        <a:rPr lang="ru-RU" sz="2800" b="1" i="1" dirty="0" smtClean="0">
                          <a:solidFill>
                            <a:srgbClr val="42001B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г)</a:t>
                      </a:r>
                      <a:endParaRPr lang="ru-RU" sz="2800" b="1" i="1" dirty="0">
                        <a:solidFill>
                          <a:srgbClr val="42001B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CEE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kumimoji="0" lang="ru-RU" sz="28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42001B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продумать единство воспитательных, развивающих и обучающих целей и задач образования воспитанников, в процессе реализации которых формируются знания, умения и навыки, имеющие непосредственное отношение к развитию детей дошкольного возраста;</a:t>
                      </a:r>
                      <a:endParaRPr kumimoji="0" lang="ru-RU" sz="1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42001B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FCEE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25241578"/>
                  </a:ext>
                </a:extLst>
              </a:tr>
              <a:tr h="1324376">
                <a:tc>
                  <a:txBody>
                    <a:bodyPr/>
                    <a:lstStyle/>
                    <a:p>
                      <a:pPr algn="ctr"/>
                      <a:r>
                        <a:rPr lang="ru-RU" sz="2800" b="1" i="1" dirty="0" smtClean="0">
                          <a:solidFill>
                            <a:srgbClr val="42001B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д)</a:t>
                      </a:r>
                      <a:endParaRPr lang="ru-RU" sz="2800" b="1" i="1" dirty="0">
                        <a:solidFill>
                          <a:srgbClr val="42001B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DF5F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 panose="05050102010706020507" pitchFamily="18" charset="2"/>
                        <a:buNone/>
                        <a:tabLst/>
                        <a:defRPr/>
                      </a:pPr>
                      <a:r>
                        <a:rPr kumimoji="0" lang="ru-RU" sz="28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42001B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адаптировать содержание отобранного научного материал по теме НОД  в соответствии с возрастным и психолого-педагогическими возможностями детей;</a:t>
                      </a:r>
                    </a:p>
                  </a:txBody>
                  <a:tcPr>
                    <a:solidFill>
                      <a:srgbClr val="FDF5F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883079"/>
                  </a:ext>
                </a:extLst>
              </a:tr>
              <a:tr h="1409008">
                <a:tc>
                  <a:txBody>
                    <a:bodyPr/>
                    <a:lstStyle/>
                    <a:p>
                      <a:pPr algn="ctr"/>
                      <a:r>
                        <a:rPr lang="ru-RU" sz="2800" b="1" i="1" dirty="0" smtClean="0">
                          <a:solidFill>
                            <a:srgbClr val="42001B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е)</a:t>
                      </a:r>
                      <a:endParaRPr lang="ru-RU" sz="2800" b="1" i="1" dirty="0">
                        <a:solidFill>
                          <a:srgbClr val="42001B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CEE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 panose="05050102010706020507" pitchFamily="18" charset="2"/>
                        <a:buNone/>
                        <a:tabLst/>
                        <a:defRPr/>
                      </a:pPr>
                      <a:r>
                        <a:rPr kumimoji="0" lang="ru-RU" sz="28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42001B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адаптировать содержание отобранного научного материал по теме НОД  в соответствии с возрастным и психолого-педагогическими возможностями детей;</a:t>
                      </a:r>
                    </a:p>
                  </a:txBody>
                  <a:tcPr>
                    <a:solidFill>
                      <a:srgbClr val="FCEE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84606851"/>
                  </a:ext>
                </a:extLst>
              </a:tr>
              <a:tr h="1094509">
                <a:tc>
                  <a:txBody>
                    <a:bodyPr/>
                    <a:lstStyle/>
                    <a:p>
                      <a:pPr algn="ctr"/>
                      <a:r>
                        <a:rPr lang="ru-RU" sz="2800" b="1" i="1" dirty="0" smtClean="0">
                          <a:solidFill>
                            <a:srgbClr val="42001B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ё)</a:t>
                      </a:r>
                      <a:endParaRPr lang="ru-RU" sz="2800" b="1" i="1" dirty="0">
                        <a:solidFill>
                          <a:srgbClr val="42001B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DF5FC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kumimoji="0" lang="ru-RU" sz="28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42001B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познакомиться с содержанием остальных образовательных областей и определить интеграцию образовательных областей, </a:t>
                      </a:r>
                      <a:endParaRPr lang="ru-RU" dirty="0">
                        <a:solidFill>
                          <a:srgbClr val="42001B"/>
                        </a:solidFill>
                      </a:endParaRPr>
                    </a:p>
                  </a:txBody>
                  <a:tcPr>
                    <a:solidFill>
                      <a:srgbClr val="FDF5F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8541396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87776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96252" y="96253"/>
            <a:ext cx="11959389" cy="6665494"/>
          </a:xfrm>
          <a:prstGeom prst="rect">
            <a:avLst/>
          </a:prstGeom>
          <a:solidFill>
            <a:srgbClr val="FDF5FC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2271" y="203661"/>
            <a:ext cx="517888" cy="210352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5451" y="2377241"/>
            <a:ext cx="517888" cy="210351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2271" y="4518107"/>
            <a:ext cx="511068" cy="2075819"/>
          </a:xfrm>
          <a:prstGeom prst="rect">
            <a:avLst/>
          </a:prstGeom>
        </p:spPr>
      </p:pic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4766427"/>
              </p:ext>
            </p:extLst>
          </p:nvPr>
        </p:nvGraphicFramePr>
        <p:xfrm>
          <a:off x="720156" y="203659"/>
          <a:ext cx="11335484" cy="646162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86971">
                  <a:extLst>
                    <a:ext uri="{9D8B030D-6E8A-4147-A177-3AD203B41FA5}">
                      <a16:colId xmlns:a16="http://schemas.microsoft.com/office/drawing/2014/main" val="4157132089"/>
                    </a:ext>
                  </a:extLst>
                </a:gridCol>
                <a:gridCol w="10448513">
                  <a:extLst>
                    <a:ext uri="{9D8B030D-6E8A-4147-A177-3AD203B41FA5}">
                      <a16:colId xmlns:a16="http://schemas.microsoft.com/office/drawing/2014/main" val="3122653871"/>
                    </a:ext>
                  </a:extLst>
                </a:gridCol>
              </a:tblGrid>
              <a:tr h="352674">
                <a:tc gridSpan="2"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Продолжение таблицаы1</a:t>
                      </a:r>
                    </a:p>
                  </a:txBody>
                  <a:tcPr>
                    <a:solidFill>
                      <a:srgbClr val="42001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60855664"/>
                  </a:ext>
                </a:extLst>
              </a:tr>
              <a:tr h="173397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CEEFA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kumimoji="0" lang="ru-RU" sz="28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42001B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продумать их условные обозначения. Например, «Физическое развитие» - ФР, «</a:t>
                      </a:r>
                      <a:r>
                        <a:rPr kumimoji="0" lang="ru-RU" sz="28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42001B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r>
                        <a:rPr kumimoji="0" lang="ru-RU" sz="28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42001B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удожественно – эстетическое</a:t>
                      </a:r>
                      <a:r>
                        <a:rPr kumimoji="0" lang="ru-RU" sz="28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42001B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» -ХЭР, «</a:t>
                      </a:r>
                      <a:r>
                        <a:rPr kumimoji="0" lang="ru-RU" sz="28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42001B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</a:t>
                      </a:r>
                      <a:r>
                        <a:rPr kumimoji="0" lang="ru-RU" sz="28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42001B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ознавательное</a:t>
                      </a:r>
                      <a:r>
                        <a:rPr kumimoji="0" lang="ru-RU" sz="28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42001B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» - ПР, «</a:t>
                      </a:r>
                      <a:r>
                        <a:rPr kumimoji="0" lang="ru-RU" sz="28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42001B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</a:t>
                      </a:r>
                      <a:r>
                        <a:rPr kumimoji="0" lang="ru-RU" sz="28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42001B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ечевое</a:t>
                      </a:r>
                      <a:r>
                        <a:rPr kumimoji="0" lang="ru-RU" sz="28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42001B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» - РР, «</a:t>
                      </a:r>
                      <a:r>
                        <a:rPr kumimoji="0" lang="ru-RU" sz="28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42001B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</a:t>
                      </a:r>
                      <a:r>
                        <a:rPr kumimoji="0" lang="ru-RU" sz="28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42001B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оциально- коммуникативное</a:t>
                      </a:r>
                      <a:r>
                        <a:rPr kumimoji="0" lang="ru-RU" sz="28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42001B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» - СКР;</a:t>
                      </a:r>
                      <a:endParaRPr lang="ru-RU" dirty="0">
                        <a:solidFill>
                          <a:srgbClr val="42001B"/>
                        </a:solidFill>
                      </a:endParaRPr>
                    </a:p>
                  </a:txBody>
                  <a:tcPr>
                    <a:solidFill>
                      <a:srgbClr val="FCEE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44621647"/>
                  </a:ext>
                </a:extLst>
              </a:tr>
              <a:tr h="499621">
                <a:tc>
                  <a:txBody>
                    <a:bodyPr/>
                    <a:lstStyle/>
                    <a:p>
                      <a:pPr algn="ctr"/>
                      <a:r>
                        <a:rPr lang="ru-RU" sz="2800" b="1" i="1" dirty="0" smtClean="0">
                          <a:solidFill>
                            <a:srgbClr val="42001B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ж)</a:t>
                      </a:r>
                      <a:endParaRPr lang="ru-RU" sz="2800" b="1" i="1" dirty="0">
                        <a:solidFill>
                          <a:srgbClr val="42001B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DF5F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kumimoji="0" lang="ru-RU" sz="28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42001B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о</a:t>
                      </a:r>
                      <a:r>
                        <a:rPr kumimoji="0" lang="ru-RU" sz="28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42001B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пределить программные задачи занятия;</a:t>
                      </a:r>
                    </a:p>
                  </a:txBody>
                  <a:tcPr>
                    <a:solidFill>
                      <a:srgbClr val="FDF5F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97371169"/>
                  </a:ext>
                </a:extLst>
              </a:tr>
              <a:tr h="911073">
                <a:tc>
                  <a:txBody>
                    <a:bodyPr/>
                    <a:lstStyle/>
                    <a:p>
                      <a:pPr algn="ctr"/>
                      <a:r>
                        <a:rPr lang="ru-RU" sz="2800" b="1" i="1" dirty="0" smtClean="0">
                          <a:solidFill>
                            <a:srgbClr val="42001B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з)</a:t>
                      </a:r>
                      <a:endParaRPr lang="ru-RU" sz="2800" b="1" i="1" dirty="0">
                        <a:solidFill>
                          <a:srgbClr val="42001B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CEE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kumimoji="0" lang="ru-RU" sz="28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42001B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задачи развития связной речи и активизации словаря сформулировать в соответствии с содержанием занятия;</a:t>
                      </a:r>
                    </a:p>
                  </a:txBody>
                  <a:tcPr>
                    <a:solidFill>
                      <a:srgbClr val="FCEE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0071473"/>
                  </a:ext>
                </a:extLst>
              </a:tr>
              <a:tr h="1204968">
                <a:tc>
                  <a:txBody>
                    <a:bodyPr/>
                    <a:lstStyle/>
                    <a:p>
                      <a:pPr algn="ctr"/>
                      <a:r>
                        <a:rPr lang="ru-RU" sz="2800" b="1" i="1" dirty="0" smtClean="0">
                          <a:solidFill>
                            <a:srgbClr val="42001B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и)</a:t>
                      </a:r>
                      <a:endParaRPr lang="ru-RU" sz="2800" b="1" i="1" dirty="0">
                        <a:solidFill>
                          <a:srgbClr val="42001B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DF5F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kumimoji="0" lang="ru-RU" sz="28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42001B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определить образовательные, развивающие и воспитательные задачи; при написании задач использовать фразы – клише </a:t>
                      </a:r>
                      <a:r>
                        <a:rPr kumimoji="0" lang="ru-RU" sz="20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42001B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(см. таблица №2)</a:t>
                      </a:r>
                    </a:p>
                  </a:txBody>
                  <a:tcPr>
                    <a:solidFill>
                      <a:srgbClr val="FDF5F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02620253"/>
                  </a:ext>
                </a:extLst>
              </a:tr>
              <a:tr h="911073">
                <a:tc>
                  <a:txBody>
                    <a:bodyPr/>
                    <a:lstStyle/>
                    <a:p>
                      <a:pPr algn="ctr"/>
                      <a:r>
                        <a:rPr lang="ru-RU" sz="2800" b="1" i="1" dirty="0" smtClean="0">
                          <a:solidFill>
                            <a:srgbClr val="42001B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к)</a:t>
                      </a:r>
                      <a:endParaRPr lang="ru-RU" sz="2800" b="1" i="1" dirty="0">
                        <a:solidFill>
                          <a:srgbClr val="42001B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CEE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8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42001B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отобрать наиболее эффективные методы и приемы для реализации поставленных задач;</a:t>
                      </a:r>
                      <a:endParaRPr kumimoji="0" lang="ru-RU" sz="2800" b="0" i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42001B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FCEE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31315743"/>
                  </a:ext>
                </a:extLst>
              </a:tr>
              <a:tr h="653027">
                <a:tc>
                  <a:txBody>
                    <a:bodyPr/>
                    <a:lstStyle/>
                    <a:p>
                      <a:pPr algn="ctr"/>
                      <a:r>
                        <a:rPr lang="ru-RU" sz="2800" b="1" i="1" dirty="0" smtClean="0">
                          <a:solidFill>
                            <a:srgbClr val="42001B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л)</a:t>
                      </a:r>
                      <a:endParaRPr lang="ru-RU" sz="2800" b="1" i="1" dirty="0">
                        <a:solidFill>
                          <a:srgbClr val="42001B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DF5F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8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42001B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продумать структуру и содержание занятия;</a:t>
                      </a:r>
                      <a:endParaRPr kumimoji="0" lang="ru-RU" sz="28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42001B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FDF5F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06926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40467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96252" y="96253"/>
            <a:ext cx="11959389" cy="6665494"/>
          </a:xfrm>
          <a:prstGeom prst="rect">
            <a:avLst/>
          </a:prstGeom>
          <a:solidFill>
            <a:srgbClr val="FDF5FC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2271" y="203661"/>
            <a:ext cx="517888" cy="210352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5451" y="2377241"/>
            <a:ext cx="517888" cy="210351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2271" y="4518107"/>
            <a:ext cx="511068" cy="2075819"/>
          </a:xfrm>
          <a:prstGeom prst="rect">
            <a:avLst/>
          </a:prstGeom>
        </p:spPr>
      </p:pic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7402411"/>
              </p:ext>
            </p:extLst>
          </p:nvPr>
        </p:nvGraphicFramePr>
        <p:xfrm>
          <a:off x="720156" y="203660"/>
          <a:ext cx="11236316" cy="21543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34571">
                  <a:extLst>
                    <a:ext uri="{9D8B030D-6E8A-4147-A177-3AD203B41FA5}">
                      <a16:colId xmlns:a16="http://schemas.microsoft.com/office/drawing/2014/main" val="817239086"/>
                    </a:ext>
                  </a:extLst>
                </a:gridCol>
                <a:gridCol w="10501745">
                  <a:extLst>
                    <a:ext uri="{9D8B030D-6E8A-4147-A177-3AD203B41FA5}">
                      <a16:colId xmlns:a16="http://schemas.microsoft.com/office/drawing/2014/main" val="3990779"/>
                    </a:ext>
                  </a:extLst>
                </a:gridCol>
              </a:tblGrid>
              <a:tr h="433649">
                <a:tc gridSpan="2">
                  <a:txBody>
                    <a:bodyPr/>
                    <a:lstStyle/>
                    <a:p>
                      <a:pPr algn="r"/>
                      <a:r>
                        <a:rPr kumimoji="0" lang="ru-RU" sz="14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Окончание таблицы №1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42001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8293900"/>
                  </a:ext>
                </a:extLst>
              </a:tr>
              <a:tr h="860368">
                <a:tc>
                  <a:txBody>
                    <a:bodyPr/>
                    <a:lstStyle/>
                    <a:p>
                      <a:pPr algn="ctr"/>
                      <a:r>
                        <a:rPr lang="ru-RU" sz="2800" b="1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м)</a:t>
                      </a:r>
                      <a:endParaRPr lang="ru-RU" sz="2800" b="1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CEE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kumimoji="0" lang="ru-RU" sz="28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спланировать предшествующую и последующую  работу;</a:t>
                      </a:r>
                    </a:p>
                    <a:p>
                      <a:endParaRPr lang="ru-RU" dirty="0"/>
                    </a:p>
                  </a:txBody>
                  <a:tcPr>
                    <a:solidFill>
                      <a:srgbClr val="FCEE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4681816"/>
                  </a:ext>
                </a:extLst>
              </a:tr>
              <a:tr h="860368">
                <a:tc>
                  <a:txBody>
                    <a:bodyPr/>
                    <a:lstStyle/>
                    <a:p>
                      <a:pPr algn="ctr"/>
                      <a:r>
                        <a:rPr lang="ru-RU" sz="2800" b="1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н)</a:t>
                      </a:r>
                      <a:endParaRPr lang="ru-RU" sz="2800" b="1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DF5F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8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отразить наличие демонстрационного (раздаточного) материала. </a:t>
                      </a:r>
                    </a:p>
                    <a:p>
                      <a:endParaRPr lang="ru-RU" dirty="0"/>
                    </a:p>
                  </a:txBody>
                  <a:tcPr>
                    <a:solidFill>
                      <a:srgbClr val="FDF5F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14614736"/>
                  </a:ext>
                </a:extLst>
              </a:tr>
            </a:tbl>
          </a:graphicData>
        </a:graphic>
      </p:graphicFrame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499" b="7627"/>
          <a:stretch/>
        </p:blipFill>
        <p:spPr>
          <a:xfrm>
            <a:off x="812539" y="2514790"/>
            <a:ext cx="11143934" cy="4079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0251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455</TotalTime>
  <Words>1416</Words>
  <Application>Microsoft Office PowerPoint</Application>
  <PresentationFormat>Широкоэкранный</PresentationFormat>
  <Paragraphs>141</Paragraphs>
  <Slides>19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6" baseType="lpstr">
      <vt:lpstr>Arial</vt:lpstr>
      <vt:lpstr>Calibri</vt:lpstr>
      <vt:lpstr>Calibri Light</vt:lpstr>
      <vt:lpstr>Symbol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56</cp:revision>
  <dcterms:created xsi:type="dcterms:W3CDTF">2017-10-23T13:11:30Z</dcterms:created>
  <dcterms:modified xsi:type="dcterms:W3CDTF">2019-05-05T02:32:57Z</dcterms:modified>
</cp:coreProperties>
</file>