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3" r:id="rId5"/>
    <p:sldId id="264" r:id="rId6"/>
    <p:sldId id="265" r:id="rId7"/>
    <p:sldId id="266" r:id="rId8"/>
    <p:sldId id="267" r:id="rId9"/>
    <p:sldId id="269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357298"/>
            <a:ext cx="9144000" cy="2952328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Предметно- развивающая</a:t>
            </a:r>
            <a:br>
              <a:rPr lang="ru-RU" sz="4800" b="1" dirty="0" smtClean="0">
                <a:solidFill>
                  <a:srgbClr val="FF0000"/>
                </a:solidFill>
              </a:rPr>
            </a:br>
            <a:r>
              <a:rPr lang="ru-RU" sz="4800" b="1" dirty="0" smtClean="0">
                <a:solidFill>
                  <a:srgbClr val="FF0000"/>
                </a:solidFill>
              </a:rPr>
              <a:t> среда </a:t>
            </a:r>
            <a:br>
              <a:rPr lang="ru-RU" sz="4800" b="1" dirty="0" smtClean="0">
                <a:solidFill>
                  <a:srgbClr val="FF0000"/>
                </a:solidFill>
              </a:rPr>
            </a:br>
            <a:r>
              <a:rPr lang="ru-RU" sz="4800" b="1" dirty="0" smtClean="0">
                <a:solidFill>
                  <a:srgbClr val="FF0000"/>
                </a:solidFill>
              </a:rPr>
              <a:t>в начальной школе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86808" cy="1162050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Требования к кабинету начальных классов: 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71604" y="1268760"/>
            <a:ext cx="7858148" cy="5589240"/>
          </a:xfrm>
        </p:spPr>
        <p:txBody>
          <a:bodyPr>
            <a:noAutofit/>
          </a:bodyPr>
          <a:lstStyle/>
          <a:p>
            <a:r>
              <a:rPr lang="ru-RU" sz="1800" dirty="0" smtClean="0"/>
              <a:t>1. Кабинет должен отвечать всем санитарно-гигиеническим условиям, эстетическим и техническим требованиям.</a:t>
            </a:r>
          </a:p>
          <a:p>
            <a:r>
              <a:rPr lang="ru-RU" sz="1800" dirty="0" smtClean="0"/>
              <a:t>2. В кабинете должно быть  хорошее освещение и положительное  состояние мебели. </a:t>
            </a:r>
          </a:p>
          <a:p>
            <a:r>
              <a:rPr lang="ru-RU" sz="1800" dirty="0" smtClean="0"/>
              <a:t>3. Размеры проходов между рядами двухместных столов не менее 60 см, от столов до стены от 50 см до 70 см,  от первой парты до доски не менее 2/4 -2/7 м, удаленность  ученика от доски 860 см, высота  доски от пола 80-90 см.</a:t>
            </a:r>
            <a:endParaRPr lang="ru-RU" sz="1800" dirty="0"/>
          </a:p>
        </p:txBody>
      </p:sp>
      <p:pic>
        <p:nvPicPr>
          <p:cNvPr id="1026" name="Picture 2" descr="https://ds03.infourok.ru/uploads/ex/08b9/00016848-7b1f52e8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3429000"/>
            <a:ext cx="5072098" cy="30383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43010" y="785794"/>
            <a:ext cx="750099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Предметно-развивающая среда </a:t>
            </a:r>
          </a:p>
          <a:p>
            <a:pPr algn="ctr"/>
            <a:r>
              <a:rPr lang="ru-RU" sz="2400" dirty="0" smtClean="0"/>
              <a:t>– это совокупность объектов материального характера для развития ребенка, предметных и социальных средств обеспечения разного вида деятельности учащихся.</a:t>
            </a:r>
          </a:p>
          <a:p>
            <a:pPr algn="ctr"/>
            <a:endParaRPr lang="ru-RU" sz="2400" dirty="0" smtClean="0"/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Цель:</a:t>
            </a:r>
          </a:p>
          <a:p>
            <a:pPr algn="ctr"/>
            <a:r>
              <a:rPr lang="ru-RU" sz="2400" dirty="0" smtClean="0"/>
              <a:t>Способствовать гармоничному развитию и саморазвитию детей в соответствии с требованиями Федерального государственного образовательного стандарта.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14290"/>
            <a:ext cx="9144000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Зоны развивающей среды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3042" y="1357298"/>
            <a:ext cx="8229600" cy="4525963"/>
          </a:xfrm>
        </p:spPr>
        <p:txBody>
          <a:bodyPr/>
          <a:lstStyle/>
          <a:p>
            <a:pPr marL="514350" indent="-514350">
              <a:buFont typeface="+mj-lt"/>
              <a:buAutoNum type="arabicParenR"/>
            </a:pPr>
            <a:r>
              <a:rPr lang="ru-RU" sz="4000" dirty="0" smtClean="0"/>
              <a:t>Учебная зона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4000" dirty="0" smtClean="0"/>
              <a:t>Игровая (двигательная) зона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4000" dirty="0" smtClean="0"/>
              <a:t>Бытовая зона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4000" dirty="0" smtClean="0"/>
              <a:t>Интеллектуальная зона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4000" dirty="0" smtClean="0"/>
              <a:t>Природная зона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4000" dirty="0" smtClean="0"/>
              <a:t>Творческая зона</a:t>
            </a:r>
          </a:p>
          <a:p>
            <a:pPr marL="514350" indent="-514350">
              <a:buFont typeface="+mj-lt"/>
              <a:buAutoNum type="arabicParenR"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14290"/>
            <a:ext cx="7571184" cy="116205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Учебная зона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000496" y="1428736"/>
            <a:ext cx="5038850" cy="5090244"/>
          </a:xfrm>
        </p:spPr>
        <p:txBody>
          <a:bodyPr>
            <a:normAutofit/>
          </a:bodyPr>
          <a:lstStyle/>
          <a:p>
            <a:pPr marL="171450" algn="r"/>
            <a:r>
              <a:rPr lang="ru-RU" sz="2600" dirty="0" smtClean="0"/>
              <a:t>В учебной зоне  должны быть расположены: парты, учительский стол,  учебная доска,  интерактивная доска,  </a:t>
            </a:r>
            <a:r>
              <a:rPr lang="ru-RU" sz="2600" dirty="0" err="1" smtClean="0"/>
              <a:t>компьютер,видео-магнитофон</a:t>
            </a:r>
            <a:r>
              <a:rPr lang="ru-RU" sz="2600" dirty="0" smtClean="0"/>
              <a:t>, книжные шкафы. </a:t>
            </a:r>
          </a:p>
          <a:p>
            <a:endParaRPr lang="ru-RU" dirty="0"/>
          </a:p>
        </p:txBody>
      </p:sp>
      <p:pic>
        <p:nvPicPr>
          <p:cNvPr id="6146" name="Picture 2" descr="http://school230.ru/wp-content/uploads/2012/11/IMG_44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4071942"/>
            <a:ext cx="3643337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785786" y="4500570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1450" algn="ctr"/>
            <a:r>
              <a:rPr lang="ru-RU" sz="2800" dirty="0" smtClean="0"/>
              <a:t>Пространство  должно сочетать уют и комфорт.</a:t>
            </a:r>
          </a:p>
        </p:txBody>
      </p:sp>
      <p:pic>
        <p:nvPicPr>
          <p:cNvPr id="6152" name="Picture 8" descr="http://xn--90ahableinfhbbi1de.xn--p1ai/uploads/trade/shchool-i-detsad/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285860"/>
            <a:ext cx="3964809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19256" cy="923702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Игровая зона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57290" y="1071546"/>
            <a:ext cx="4786346" cy="2286016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/>
              <a:t>В игровой зоне  должны быть расположены: мягкая мебель, журнальный  столик, детские игрушки и  игры. </a:t>
            </a:r>
            <a:endParaRPr lang="ru-RU" sz="2800" dirty="0"/>
          </a:p>
        </p:txBody>
      </p:sp>
      <p:pic>
        <p:nvPicPr>
          <p:cNvPr id="5122" name="Picture 2" descr="https://data3.proshkolu.ru/content/media/pic/std/3000000/2353000/2352075-a978a30cf186bdf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1071546"/>
            <a:ext cx="2952770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4572000" y="3214686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400" dirty="0" smtClean="0"/>
              <a:t>Данная зона специально предназначена для отдыха детей и ощущения ими домашнего комфорта. Оформление игровой зоны должно соответствовать общему оформлению кабинета.</a:t>
            </a:r>
            <a:endParaRPr lang="ru-RU" sz="2400" dirty="0"/>
          </a:p>
        </p:txBody>
      </p:sp>
      <p:pic>
        <p:nvPicPr>
          <p:cNvPr id="5126" name="Picture 6" descr="http://i.doshkolnayamebel.ru/u/pic/ed/dfaa88a88b11e2a6ec9d87e3487f9b/-/6fd118431f6dd05d79d564ec8e3559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071810"/>
            <a:ext cx="4259875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91264" cy="1162050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Бытовая зона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86314" y="1357298"/>
            <a:ext cx="4251892" cy="4643470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/>
              <a:t>Бытовая зона должна  содержать: раковину для </a:t>
            </a:r>
          </a:p>
          <a:p>
            <a:pPr algn="just"/>
            <a:r>
              <a:rPr lang="ru-RU" sz="2800" dirty="0" smtClean="0"/>
              <a:t>мытья рук, санитарно-гигиенические средства(жидкое мыло), туалетная бумага, полотенце, предметы для влажной уборки кабинета (ведра, половые тряпки, веники, мусорные ведра и т.д.), место для питья детей.</a:t>
            </a:r>
            <a:endParaRPr lang="ru-RU" sz="2800" dirty="0"/>
          </a:p>
        </p:txBody>
      </p:sp>
      <p:pic>
        <p:nvPicPr>
          <p:cNvPr id="4098" name="Picture 2" descr="http://baturowo-sch.narod.ru/img_42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857364"/>
            <a:ext cx="3381431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8291264" cy="1162050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Интеллектуальная зона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86248" y="1285860"/>
            <a:ext cx="4857752" cy="5090244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/>
              <a:t>Информационная зона  должна содержать следующую информацию: для родителей, о здоровом образе жизни, о правилах дорожного движения, об основе безопасности  жизнедеятельности, данном </a:t>
            </a:r>
          </a:p>
          <a:p>
            <a:pPr algn="just"/>
            <a:r>
              <a:rPr lang="ru-RU" sz="2000" dirty="0" smtClean="0"/>
              <a:t>классе (список класса, актив </a:t>
            </a:r>
          </a:p>
          <a:p>
            <a:pPr algn="just"/>
            <a:r>
              <a:rPr lang="ru-RU" sz="2000" dirty="0" smtClean="0"/>
              <a:t>класса, дни рождения детей и </a:t>
            </a:r>
          </a:p>
          <a:p>
            <a:pPr algn="just"/>
            <a:r>
              <a:rPr lang="ru-RU" sz="2000" dirty="0" smtClean="0"/>
              <a:t>т.д.), символика страны,  области, района.</a:t>
            </a:r>
            <a:endParaRPr lang="ru-RU" sz="2000" dirty="0"/>
          </a:p>
        </p:txBody>
      </p:sp>
      <p:pic>
        <p:nvPicPr>
          <p:cNvPr id="3074" name="Picture 2" descr="http://mebel-go.ru/mebelgoer/736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357298"/>
            <a:ext cx="3177543" cy="21193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076" name="Picture 4" descr="https://pp.userapi.com/c847021/v847021978/e2f/v7YusK41xv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3071810"/>
            <a:ext cx="3810026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078" name="Picture 6" descr="https://pp.userapi.com/c840739/v840739978/66e24/Gy0m_SO7XO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4429132"/>
            <a:ext cx="4317987" cy="24288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91264" cy="116205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Природная зона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357686" y="1500174"/>
            <a:ext cx="4680520" cy="5090244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Природная зона должна содержать: многообразие декоративных цветов. Зеленая зона должна быть оснащена информационной картой о цветах (название, семейство и т.д.). Так же зеленая зона может содержать аквариум, но при этом условии и </a:t>
            </a:r>
          </a:p>
          <a:p>
            <a:pPr algn="ctr"/>
            <a:r>
              <a:rPr lang="ru-RU" sz="2400" dirty="0" smtClean="0"/>
              <a:t>должна быть  информационная карта о рыбах   (название, семейство  и т.д.)</a:t>
            </a:r>
            <a:endParaRPr lang="ru-RU" sz="2400" dirty="0"/>
          </a:p>
        </p:txBody>
      </p:sp>
      <p:pic>
        <p:nvPicPr>
          <p:cNvPr id="2050" name="Picture 2" descr="http://detboxfon.ru/uploads/images/k/a/r/kartinki_dlja_ugolka_prirodi_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928802"/>
            <a:ext cx="3810027" cy="24288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91264" cy="116205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Творческая зона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463480" y="1857364"/>
            <a:ext cx="4680520" cy="2000264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Творческая зона должна содержать: многообразие канцелярии для развития творческих способностей  детей. </a:t>
            </a:r>
            <a:endParaRPr lang="ru-RU" sz="36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000240"/>
            <a:ext cx="4357718" cy="32546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377</Words>
  <Application>Microsoft Office PowerPoint</Application>
  <PresentationFormat>Экран (4:3)</PresentationFormat>
  <Paragraphs>36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Предметно- развивающая  среда  в начальной школе</vt:lpstr>
      <vt:lpstr>Слайд 2</vt:lpstr>
      <vt:lpstr>Зоны развивающей среды</vt:lpstr>
      <vt:lpstr>Учебная зона</vt:lpstr>
      <vt:lpstr>Игровая зона</vt:lpstr>
      <vt:lpstr>Бытовая зона</vt:lpstr>
      <vt:lpstr>Интеллектуальная зона</vt:lpstr>
      <vt:lpstr>Природная зона</vt:lpstr>
      <vt:lpstr>Творческая зона</vt:lpstr>
      <vt:lpstr>Требования к кабинету начальных классов: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шаблон</dc:title>
  <dc:creator>Натали</dc:creator>
  <cp:lastModifiedBy>Admin</cp:lastModifiedBy>
  <cp:revision>14</cp:revision>
  <dcterms:created xsi:type="dcterms:W3CDTF">2017-11-04T15:02:11Z</dcterms:created>
  <dcterms:modified xsi:type="dcterms:W3CDTF">2019-05-14T10:04:02Z</dcterms:modified>
</cp:coreProperties>
</file>