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9" r:id="rId2"/>
    <p:sldId id="260" r:id="rId3"/>
    <p:sldId id="262" r:id="rId4"/>
    <p:sldId id="270" r:id="rId5"/>
    <p:sldId id="272" r:id="rId6"/>
    <p:sldId id="274" r:id="rId7"/>
    <p:sldId id="276" r:id="rId8"/>
    <p:sldId id="278" r:id="rId9"/>
    <p:sldId id="280" r:id="rId10"/>
    <p:sldId id="285" r:id="rId11"/>
    <p:sldId id="282" r:id="rId12"/>
    <p:sldId id="286" r:id="rId13"/>
    <p:sldId id="288" r:id="rId14"/>
    <p:sldId id="290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304" r:id="rId23"/>
    <p:sldId id="305" r:id="rId24"/>
    <p:sldId id="30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5" autoAdjust="0"/>
    <p:restoredTop sz="94637" autoAdjust="0"/>
  </p:normalViewPr>
  <p:slideViewPr>
    <p:cSldViewPr>
      <p:cViewPr varScale="1">
        <p:scale>
          <a:sx n="72" d="100"/>
          <a:sy n="72" d="100"/>
        </p:scale>
        <p:origin x="-147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2D857-9262-4D90-8388-56B68D7D83B9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8BA78F-6BFC-4C88-AC9B-3B1966F66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EA716-F7B1-469A-8D6F-C7B6E88F70E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3520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796B-81B3-4649-BF58-EC34674740F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E590-F46D-47C1-9905-40ABE2E8D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796B-81B3-4649-BF58-EC34674740F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E590-F46D-47C1-9905-40ABE2E8D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796B-81B3-4649-BF58-EC34674740F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E590-F46D-47C1-9905-40ABE2E8D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796B-81B3-4649-BF58-EC34674740F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E590-F46D-47C1-9905-40ABE2E8D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796B-81B3-4649-BF58-EC34674740F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E590-F46D-47C1-9905-40ABE2E8D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796B-81B3-4649-BF58-EC34674740F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E590-F46D-47C1-9905-40ABE2E8D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796B-81B3-4649-BF58-EC34674740F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E590-F46D-47C1-9905-40ABE2E8D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796B-81B3-4649-BF58-EC34674740F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E590-F46D-47C1-9905-40ABE2E8D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796B-81B3-4649-BF58-EC34674740F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E590-F46D-47C1-9905-40ABE2E8D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796B-81B3-4649-BF58-EC34674740F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E590-F46D-47C1-9905-40ABE2E8D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796B-81B3-4649-BF58-EC34674740F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E590-F46D-47C1-9905-40ABE2E8D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C796B-81B3-4649-BF58-EC34674740F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FE590-F46D-47C1-9905-40ABE2E8D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85750"/>
            <a:ext cx="7772400" cy="928688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 класс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 descr="https://znanio.ru/static/files/cache/c7/9c/c79c09627fb9ef7cde51f8c67cf315d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536" y="1000108"/>
            <a:ext cx="821537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                  </a:t>
            </a:r>
            <a:r>
              <a:rPr lang="ru-RU" dirty="0" smtClean="0">
                <a:solidFill>
                  <a:srgbClr val="FF0000"/>
                </a:solidFill>
              </a:rPr>
              <a:t>Ответ: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s://ds04.infourok.ru/uploads/ex/0921/00177538-a6ddb521/img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4"/>
            <a:ext cx="8501122" cy="5221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Содержимое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</a:rPr>
                      <m:t>а)  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х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12  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= </m:t>
                    </m:r>
                    <m:r>
                      <a:rPr lang="ru-RU" b="0" i="1" smtClean="0">
                        <a:latin typeface="Cambria Math"/>
                      </a:rPr>
                      <m:t>  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ru-RU" b="0" i="0" smtClean="0">
                        <a:latin typeface="Cambria Math"/>
                      </a:rPr>
                      <m:t>;</m:t>
                    </m:r>
                  </m:oMath>
                </a14:m>
                <a:endParaRPr/>
              </a:p>
              <a:p>
                <a:endParaRPr lang="ru-RU" dirty="0" smtClean="0"/>
              </a:p>
              <a:p>
                <a:r>
                  <a:rPr lang="ru-RU" dirty="0" smtClean="0"/>
                  <a:t>б)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48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 51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  = 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х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34</m:t>
                        </m:r>
                      </m:den>
                    </m:f>
                  </m:oMath>
                </a14:m>
                <a:r>
                  <a:rPr lang="ru-RU" dirty="0" smtClean="0"/>
                  <a:t>;</a:t>
                </a:r>
              </a:p>
              <a:p>
                <a:endParaRPr lang="ru-RU" dirty="0" smtClean="0"/>
              </a:p>
              <a:p>
                <a:r>
                  <a:rPr lang="ru-RU" dirty="0" smtClean="0"/>
                  <a:t>в)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58 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:х= 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12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29</m:t>
                        </m:r>
                      </m:den>
                    </m:f>
                  </m:oMath>
                </a14:m>
                <a:r>
                  <a:rPr lang="ru-RU" dirty="0" smtClean="0"/>
                  <a:t>;</a:t>
                </a:r>
              </a:p>
              <a:p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 г)</m:t>
                    </m:r>
                    <m:r>
                      <a:rPr lang="ru-RU" i="1">
                        <a:latin typeface="Cambria Math"/>
                      </a:rPr>
                      <m:t>12 :25= 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15 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 :</m:t>
                    </m:r>
                    <m:r>
                      <a:rPr lang="ru-RU" b="0" i="1" smtClean="0">
                        <a:latin typeface="Cambria Math"/>
                      </a:rPr>
                      <m:t>х .</m:t>
                    </m:r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2" name="Содержимое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РЕШИТЕ ПРОПОРЦИЮ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27584" y="1481328"/>
            <a:ext cx="6264696" cy="4525963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r>
              <a:rPr lang="ru-RU" dirty="0" smtClean="0">
                <a:solidFill>
                  <a:srgbClr val="FF0000"/>
                </a:solidFill>
              </a:rPr>
              <a:t>Решите пропорцию: </a:t>
            </a:r>
            <a:endParaRPr lang="ru-RU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1475656" y="1484784"/>
                <a:ext cx="4968552" cy="7814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 а)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х</m:t>
                          </m:r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12</m:t>
                          </m:r>
                        </m:den>
                      </m:f>
                      <m:r>
                        <a:rPr lang="ru-RU" sz="2400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 4 </m:t>
                          </m:r>
                        </m:den>
                      </m:f>
                      <m:r>
                        <a:rPr lang="ru-RU" sz="2400" i="1">
                          <a:latin typeface="Cambria Math"/>
                        </a:rPr>
                        <m:t>∙  Ответ х=  21∙ 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1484784"/>
                <a:ext cx="4968552" cy="78149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6" name="Прямоугольник 5"/>
              <p:cNvSpPr/>
              <p:nvPr/>
            </p:nvSpPr>
            <p:spPr>
              <a:xfrm>
                <a:off x="1785175" y="2555576"/>
                <a:ext cx="4587025" cy="7861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 б) 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48</m:t>
                          </m:r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51</m:t>
                          </m:r>
                        </m:den>
                      </m:f>
                      <m:r>
                        <a:rPr lang="ru-RU" sz="2400" i="1">
                          <a:latin typeface="Cambria Math"/>
                        </a:rPr>
                        <m:t> =  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х</m:t>
                          </m:r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34 </m:t>
                          </m:r>
                        </m:den>
                      </m:f>
                      <m:r>
                        <a:rPr lang="ru-RU" sz="2400" i="1">
                          <a:latin typeface="Cambria Math"/>
                        </a:rPr>
                        <m:t> ∙   Ответ х=32∙ 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5175" y="2555576"/>
                <a:ext cx="4587025" cy="7861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1947786" y="3573016"/>
                <a:ext cx="4640438" cy="7861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в) 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58</m:t>
                          </m:r>
                        </m:den>
                      </m:f>
                      <m:r>
                        <a:rPr lang="ru-RU" sz="2400" i="1">
                          <a:latin typeface="Cambria Math"/>
                        </a:rPr>
                        <m:t>  </m:t>
                      </m:r>
                      <m:r>
                        <a:rPr lang="ru-RU" sz="2400" i="1">
                          <a:latin typeface="Cambria Math"/>
                          <a:sym typeface="Symbol"/>
                        </a:rPr>
                        <m:t></m:t>
                      </m:r>
                      <m:r>
                        <a:rPr lang="ru-RU" sz="2400" i="1">
                          <a:latin typeface="Cambria Math"/>
                        </a:rPr>
                        <m:t> = 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12</m:t>
                          </m:r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29</m:t>
                          </m:r>
                        </m:den>
                      </m:f>
                      <m:r>
                        <a:rPr lang="ru-RU" sz="2400" i="1">
                          <a:latin typeface="Cambria Math"/>
                        </a:rPr>
                        <m:t>∙     Ответ  х=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24</m:t>
                          </m:r>
                        </m:den>
                      </m:f>
                      <m:r>
                        <a:rPr lang="ru-RU" sz="24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7786" y="3573016"/>
                <a:ext cx="4640438" cy="7861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8" name="Прямоугольник 7"/>
              <p:cNvSpPr/>
              <p:nvPr/>
            </p:nvSpPr>
            <p:spPr>
              <a:xfrm>
                <a:off x="1862665" y="4618090"/>
                <a:ext cx="5042214" cy="7936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 г)   12</m:t>
                      </m:r>
                      <m:r>
                        <a:rPr lang="ru-RU" sz="2400" i="1">
                          <a:latin typeface="Cambria Math"/>
                          <a:sym typeface="Symbol"/>
                        </a:rPr>
                        <m:t></m:t>
                      </m:r>
                      <m:r>
                        <a:rPr lang="ru-RU" sz="2400" i="1">
                          <a:latin typeface="Cambria Math"/>
                        </a:rPr>
                        <m:t>  25 = 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15</m:t>
                          </m:r>
                        </m:den>
                      </m:f>
                      <m:r>
                        <a:rPr lang="ru-RU" sz="2400" i="1">
                          <a:latin typeface="Cambria Math"/>
                          <a:sym typeface="Symbol"/>
                        </a:rPr>
                        <m:t></m:t>
                      </m:r>
                      <m:r>
                        <a:rPr lang="ru-RU" sz="2400" i="1">
                          <a:latin typeface="Cambria Math"/>
                        </a:rPr>
                        <m:t>  х.  Ответ х= 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35</m:t>
                          </m:r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36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2665" y="4618090"/>
                <a:ext cx="5042214" cy="79367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Какие два треугольника называются подобными?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</a:t>
            </a:r>
            <a:r>
              <a:rPr lang="ru-RU" dirty="0" smtClean="0">
                <a:solidFill>
                  <a:srgbClr val="FF0000"/>
                </a:solidFill>
              </a:rPr>
              <a:t>Определения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900igr.net/datai/geometrija/Pervyj-priznak-podobija-treugolnikov/0003-001-Opredelenie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2945447"/>
            <a:ext cx="6984775" cy="242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524229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/>
          <a:lstStyle/>
          <a:p>
            <a:r>
              <a:rPr lang="ru-RU" dirty="0" smtClean="0"/>
              <a:t>Подобны ли треугольники?  Докажите !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        Признаки  подобия 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764704"/>
            <a:ext cx="985844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91105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ПОДОБНЫ  ТРЕУГОЛЬНИКИ ?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7848872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94969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ПОДОБНЫ ТРЕУГОЛЬНИКИ ?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7632848" cy="40324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252132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86430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I этап – постановка проблемы (работа по созданию предмодели); </a:t>
            </a:r>
          </a:p>
          <a:p>
            <a:r>
              <a:rPr lang="ru-RU" dirty="0" smtClean="0"/>
              <a:t> II  этап – анализ данных задачи, поиск закономерностей;</a:t>
            </a:r>
          </a:p>
          <a:p>
            <a:r>
              <a:rPr lang="ru-RU" dirty="0" smtClean="0"/>
              <a:t>III этап – формализация проблемы, построение модели;</a:t>
            </a:r>
          </a:p>
          <a:p>
            <a:r>
              <a:rPr lang="ru-RU" dirty="0" smtClean="0"/>
              <a:t> IV этап – внутримодельное решение;</a:t>
            </a:r>
          </a:p>
          <a:p>
            <a:r>
              <a:rPr lang="ru-RU" dirty="0" smtClean="0"/>
              <a:t> V этап –</a:t>
            </a:r>
            <a:r>
              <a:rPr lang="ru-RU" b="1" dirty="0" smtClean="0"/>
              <a:t> </a:t>
            </a:r>
            <a:r>
              <a:rPr lang="ru-RU" dirty="0" smtClean="0"/>
              <a:t> интерпретация модели; </a:t>
            </a:r>
          </a:p>
          <a:p>
            <a:r>
              <a:rPr lang="ru-RU" dirty="0" smtClean="0"/>
              <a:t>I этап – проверка адекватности модели; </a:t>
            </a:r>
          </a:p>
          <a:p>
            <a:r>
              <a:rPr lang="ru-RU" dirty="0" smtClean="0"/>
              <a:t>VII этап – чувствительность модели.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Метод математического моделирования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170579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На фонарном столбе на высоте 6 метров закреплена лампа. Девочка стоит в 4 шагах от столба. Длина ее тени равна 1 шагу. Найдите  рост девочки в сантиметрах.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ЗАДАЧА 1</a:t>
            </a:r>
            <a:endParaRPr lang="ru-RU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8064896" cy="41044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77072"/>
            <a:ext cx="362397" cy="12385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012827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1 случай</a:t>
            </a:r>
            <a:endParaRPr lang="ru-RU" dirty="0"/>
          </a:p>
        </p:txBody>
      </p:sp>
      <p:pic>
        <p:nvPicPr>
          <p:cNvPr id="4" name="Рисунок 3" descr="http://dutsadok.com.ua/clipart/ljudi/2031904184e9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000108"/>
            <a:ext cx="178595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http://nachalo4ka.ru/wp-content/uploads/2014/08/Dyadya-Stepa.pn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1071546"/>
            <a:ext cx="2643206" cy="43577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409" name="Object 1"/>
          <p:cNvGraphicFramePr>
            <a:graphicFrameLocks noChangeAspect="1"/>
          </p:cNvGraphicFramePr>
          <p:nvPr/>
        </p:nvGraphicFramePr>
        <p:xfrm>
          <a:off x="0" y="0"/>
          <a:ext cx="8929718" cy="6858000"/>
        </p:xfrm>
        <a:graphic>
          <a:graphicData uri="http://schemas.openxmlformats.org/presentationml/2006/ole">
            <p:oleObj spid="_x0000_s17409" name="Слайд" r:id="rId3" imgW="4570378" imgH="3427533" progId="PowerPoint.Slide.12">
              <p:embed/>
            </p:oleObj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07183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2 случай </a:t>
            </a:r>
            <a:endParaRPr lang="ru-RU" dirty="0"/>
          </a:p>
        </p:txBody>
      </p:sp>
      <p:pic>
        <p:nvPicPr>
          <p:cNvPr id="4" name="Рисунок 3" descr="ÐÐ¾Ð½Ð²ÐµÑÑ - Ð¾Ð´ÐµÑÐ»Ð¾ ÐÐÐÐ£Ð¨ÐÐ Ð½Ð° Ð²ÑÐ¿Ð¸ÑÐºÑ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7" y="1785926"/>
            <a:ext cx="3648096" cy="3000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dutsadok.com.ua/clipart/ljudi/2031904184e9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928802"/>
            <a:ext cx="250033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Найдите высоту дерева,  если длина его тени равна 13 м., а длина тени от вертикальной палки  длиной  1м25 см. в это же время суток равна 1 м 50см.                                                                                         </a:t>
            </a:r>
          </a:p>
          <a:p>
            <a:pPr>
              <a:buNone/>
            </a:pPr>
            <a:r>
              <a:rPr lang="ru-RU" sz="3200" b="1" i="1" dirty="0" smtClean="0"/>
              <a:t>  </a:t>
            </a:r>
            <a:br>
              <a:rPr lang="ru-RU" sz="3200" b="1" i="1" dirty="0" smtClean="0"/>
            </a:br>
            <a:r>
              <a:rPr lang="ru-RU" sz="3200" b="1" i="1" dirty="0" smtClean="0"/>
              <a:t>                                                                              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Задача  со  школьного двора: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300" dirty="0" smtClean="0"/>
              <a:t>На обоих берегах реки растет по пальме, </a:t>
            </a:r>
          </a:p>
          <a:p>
            <a:pPr algn="r"/>
            <a:r>
              <a:rPr lang="ru-RU" sz="1300" dirty="0" smtClean="0"/>
              <a:t>одна против  другой. </a:t>
            </a:r>
          </a:p>
          <a:p>
            <a:pPr algn="r"/>
            <a:r>
              <a:rPr lang="ru-RU" sz="1300" dirty="0" smtClean="0"/>
              <a:t>Высота одной 30 локтей, другой – 20 локтей.</a:t>
            </a:r>
          </a:p>
          <a:p>
            <a:pPr algn="r"/>
            <a:r>
              <a:rPr lang="ru-RU" sz="1300" dirty="0" smtClean="0"/>
              <a:t> Расстояние между их основаниям – 50 локтей,</a:t>
            </a:r>
          </a:p>
          <a:p>
            <a:pPr algn="r"/>
            <a:r>
              <a:rPr lang="ru-RU" sz="1300" dirty="0" smtClean="0"/>
              <a:t> другой – 20 локтей.</a:t>
            </a:r>
          </a:p>
          <a:p>
            <a:pPr algn="r"/>
            <a:r>
              <a:rPr lang="ru-RU" sz="1300" dirty="0" smtClean="0"/>
              <a:t> Расстояние между их основаниями – 50 локтей.</a:t>
            </a:r>
          </a:p>
          <a:p>
            <a:pPr algn="r"/>
            <a:r>
              <a:rPr lang="ru-RU" sz="1300" dirty="0" smtClean="0"/>
              <a:t> На верхушке каждой пальмы сидит птица.</a:t>
            </a:r>
          </a:p>
          <a:p>
            <a:pPr algn="r"/>
            <a:r>
              <a:rPr lang="ru-RU" sz="1300" dirty="0" smtClean="0"/>
              <a:t> Внезапно обе птицы заметили рыбу, </a:t>
            </a:r>
          </a:p>
          <a:p>
            <a:pPr algn="r"/>
            <a:r>
              <a:rPr lang="ru-RU" sz="1300" dirty="0" smtClean="0"/>
              <a:t>выплывшую к поверхности воды между пальмами.</a:t>
            </a:r>
          </a:p>
          <a:p>
            <a:pPr algn="r"/>
            <a:r>
              <a:rPr lang="ru-RU" sz="1300" dirty="0" smtClean="0"/>
              <a:t> Они кинулись к ней разом </a:t>
            </a:r>
          </a:p>
          <a:p>
            <a:pPr algn="r"/>
            <a:r>
              <a:rPr lang="ru-RU" sz="1300" dirty="0" smtClean="0"/>
              <a:t>и достигли ее одновременно.</a:t>
            </a:r>
          </a:p>
          <a:p>
            <a:pPr algn="r"/>
            <a:r>
              <a:rPr lang="ru-RU" sz="1300" dirty="0" smtClean="0"/>
              <a:t> На каком расстоянии от  основания </a:t>
            </a:r>
          </a:p>
          <a:p>
            <a:pPr algn="r"/>
            <a:r>
              <a:rPr lang="ru-RU" sz="1300" dirty="0" smtClean="0"/>
              <a:t>более высокой пальмы появилась рыба? 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ЗАДАЧИ НА ДОМ:</a:t>
            </a:r>
            <a:endParaRPr lang="ru-RU" dirty="0"/>
          </a:p>
        </p:txBody>
      </p:sp>
      <p:pic>
        <p:nvPicPr>
          <p:cNvPr id="4" name="Рисунок 3" descr="http://www.igraza.ru/images/stories/236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500174"/>
            <a:ext cx="421484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ru-RU" dirty="0" smtClean="0"/>
              <a:t> </a:t>
            </a:r>
            <a:r>
              <a:rPr lang="ru-RU" sz="2200" dirty="0" smtClean="0"/>
              <a:t>Над озером тихим</a:t>
            </a:r>
            <a:br>
              <a:rPr lang="ru-RU" sz="2200" dirty="0" smtClean="0"/>
            </a:br>
            <a:r>
              <a:rPr lang="ru-RU" sz="2200" dirty="0" smtClean="0"/>
              <a:t>С полфута размером</a:t>
            </a:r>
            <a:br>
              <a:rPr lang="ru-RU" sz="2200" dirty="0" smtClean="0"/>
            </a:br>
            <a:r>
              <a:rPr lang="ru-RU" sz="2200" dirty="0" smtClean="0"/>
              <a:t>Высился лотоса цвет.</a:t>
            </a:r>
            <a:br>
              <a:rPr lang="ru-RU" sz="2200" dirty="0" smtClean="0"/>
            </a:br>
            <a:r>
              <a:rPr lang="ru-RU" sz="2200" dirty="0" smtClean="0"/>
              <a:t>Он рос одиноко, </a:t>
            </a:r>
            <a:br>
              <a:rPr lang="ru-RU" sz="2200" dirty="0" smtClean="0"/>
            </a:br>
            <a:r>
              <a:rPr lang="ru-RU" sz="2200" dirty="0" smtClean="0"/>
              <a:t>И ветер порывом.</a:t>
            </a:r>
            <a:br>
              <a:rPr lang="ru-RU" sz="2200" dirty="0" smtClean="0"/>
            </a:br>
            <a:r>
              <a:rPr lang="ru-RU" sz="2200" dirty="0" smtClean="0"/>
              <a:t>Отнёс его в сторону. Нет,</a:t>
            </a:r>
            <a:br>
              <a:rPr lang="ru-RU" sz="2200" dirty="0" smtClean="0"/>
            </a:br>
            <a:r>
              <a:rPr lang="ru-RU" sz="2200" dirty="0" smtClean="0"/>
              <a:t>Боле цветка над водой.</a:t>
            </a:r>
            <a:br>
              <a:rPr lang="ru-RU" sz="2200" dirty="0" smtClean="0"/>
            </a:br>
            <a:r>
              <a:rPr lang="ru-RU" sz="2200" dirty="0" smtClean="0"/>
              <a:t>Нашёл же рыбак его</a:t>
            </a:r>
            <a:br>
              <a:rPr lang="ru-RU" sz="2200" dirty="0" smtClean="0"/>
            </a:br>
            <a:r>
              <a:rPr lang="ru-RU" sz="2200" dirty="0" smtClean="0"/>
              <a:t>Ранней весною</a:t>
            </a:r>
            <a:br>
              <a:rPr lang="ru-RU" sz="2200" dirty="0" smtClean="0"/>
            </a:br>
            <a:r>
              <a:rPr lang="ru-RU" sz="2200" dirty="0" smtClean="0"/>
              <a:t>В двух футах от места,</a:t>
            </a:r>
          </a:p>
          <a:p>
            <a:pPr algn="r"/>
            <a:r>
              <a:rPr lang="ru-RU" sz="2200" dirty="0" smtClean="0"/>
              <a:t> где рос.</a:t>
            </a:r>
            <a:br>
              <a:rPr lang="ru-RU" sz="2200" dirty="0" smtClean="0"/>
            </a:br>
            <a:r>
              <a:rPr lang="ru-RU" sz="2200" dirty="0" smtClean="0"/>
              <a:t>Итак, предложу я вопрос:</a:t>
            </a:r>
            <a:br>
              <a:rPr lang="ru-RU" sz="2200" dirty="0" smtClean="0"/>
            </a:br>
            <a:r>
              <a:rPr lang="ru-RU" sz="2200" dirty="0" smtClean="0"/>
              <a:t>“Как озера вода здесь глубока?”</a:t>
            </a:r>
          </a:p>
          <a:p>
            <a:pPr algn="r"/>
            <a:r>
              <a:rPr lang="ru-RU" sz="2200" b="1" i="1" dirty="0" smtClean="0"/>
              <a:t>Какова глубина в современных единицах длины (1 фут приближенно равен 0,3м) ?</a:t>
            </a:r>
            <a:endParaRPr lang="ru-RU" sz="2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Задача </a:t>
            </a:r>
            <a:r>
              <a:rPr lang="ru-RU" dirty="0" err="1" smtClean="0"/>
              <a:t>Бхаскары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4" name="Рисунок 3" descr="https://ds04.infourok.ru/uploads/ex/0b24/000ab983-9988c563/img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71612"/>
            <a:ext cx="464347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Заключение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i="1" dirty="0" smtClean="0"/>
              <a:t>Геометрия – это наука, которая обладает всеми свойствами хрустального стекла, такая же прозрачная в рассуждениях, безупречная в доказательствах, ясная в ответах, гармонично сочетающая в себе прозрачность мысли и красоту человеческого разума. Геометрия до конца не изученная наука, и может быть, многие открытия ждут именно вас.</a:t>
            </a:r>
            <a:endParaRPr lang="ru-RU" dirty="0" smtClean="0"/>
          </a:p>
          <a:p>
            <a:r>
              <a:rPr lang="ru-RU" b="1" i="1" dirty="0" smtClean="0"/>
              <a:t>Желаю удачи в дальнейшем изучении науки.</a:t>
            </a:r>
            <a:endParaRPr lang="ru-RU" dirty="0" smtClean="0"/>
          </a:p>
          <a:p>
            <a:r>
              <a:rPr lang="ru-RU" b="1" i="1" dirty="0" smtClean="0"/>
              <a:t> </a:t>
            </a:r>
            <a:endParaRPr lang="ru-RU" dirty="0" smtClean="0"/>
          </a:p>
          <a:p>
            <a:r>
              <a:rPr lang="ru-RU" b="1" i="1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7928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"</a:t>
            </a:r>
            <a:r>
              <a:rPr lang="ru-RU" sz="4000" dirty="0">
                <a:solidFill>
                  <a:srgbClr val="002060"/>
                </a:solidFill>
              </a:rPr>
              <a:t>Древние греки, античные греки,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>Многим прославились греки навеки.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>Даже порой удивленье берёт: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>Ну,  до чего знаменитый народ!"</a:t>
            </a:r>
            <a:br>
              <a:rPr lang="ru-RU" sz="4000" dirty="0">
                <a:solidFill>
                  <a:srgbClr val="002060"/>
                </a:solidFill>
              </a:rPr>
            </a:br>
            <a:endParaRPr lang="ru-RU" sz="40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Эпиграф к уроку: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xn--i1abbnckbmcl9fb.xn--p1ai/%D1%81%D1%82%D0%B0%D1%82%D1%8C%D0%B8/550587/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572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matematika2x2.my1.ru/_ph/3/2/394868148.jpg?1552759116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21537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Метод Фалес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2928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Но Фалес пошёл ещё дальше - он создал метод. При помощи мысленных движений и совмещений  он создал теорию отношений и пропорций, которая непосредственно связана с темой о подобных треугольниках и подобных фигурах.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Что такое пропорция?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Вопрос 1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s://ds02.infourok.ru/uploads/ex/0c53/0003dce2-c2e7d735/640/img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466974"/>
            <a:ext cx="7215237" cy="3462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07183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70C0"/>
                </a:solidFill>
              </a:rPr>
              <a:t>Свойство пропорции:</a:t>
            </a:r>
          </a:p>
          <a:p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</a:t>
            </a:r>
            <a:r>
              <a:rPr lang="ru-RU" dirty="0" smtClean="0">
                <a:solidFill>
                  <a:srgbClr val="FF0000"/>
                </a:solidFill>
              </a:rPr>
              <a:t>Вопрос 2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900igr.net/datas/matematika/Proportsija/0003-003-Krajnie-i-srednie-chleny-proportsi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857364"/>
            <a:ext cx="800105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00B0F0"/>
                </a:solidFill>
              </a:rPr>
              <a:t>Какие отрезки называются пропорциональными</a:t>
            </a:r>
            <a:r>
              <a:rPr lang="ru-RU" dirty="0" smtClean="0">
                <a:solidFill>
                  <a:srgbClr val="00B0F0"/>
                </a:solidFill>
              </a:rPr>
              <a:t>?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Вопрос 3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s://ds04.infourok.ru/uploads/ex/0921/00177538-a6ddb521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928934"/>
            <a:ext cx="5572164" cy="3548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ds04.infourok.ru/uploads/ex/0921/00177538-a6ddb521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81326" y="3081334"/>
            <a:ext cx="5572164" cy="3548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414</Words>
  <Application>Microsoft Office PowerPoint</Application>
  <PresentationFormat>Экран (4:3)</PresentationFormat>
  <Paragraphs>68</Paragraphs>
  <Slides>24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Тема Office</vt:lpstr>
      <vt:lpstr>Слайд</vt:lpstr>
      <vt:lpstr>8 класс</vt:lpstr>
      <vt:lpstr>Слайд 2</vt:lpstr>
      <vt:lpstr>Эпиграф к уроку: </vt:lpstr>
      <vt:lpstr>Слайд 4</vt:lpstr>
      <vt:lpstr>Слайд 5</vt:lpstr>
      <vt:lpstr>             Метод Фалес</vt:lpstr>
      <vt:lpstr>                 Вопрос 1</vt:lpstr>
      <vt:lpstr>                Вопрос 2</vt:lpstr>
      <vt:lpstr>                 Вопрос 3</vt:lpstr>
      <vt:lpstr>                  Ответ:</vt:lpstr>
      <vt:lpstr>          РЕШИТЕ ПРОПОРЦИЮ</vt:lpstr>
      <vt:lpstr>        Решите пропорцию: </vt:lpstr>
      <vt:lpstr>           Определения</vt:lpstr>
      <vt:lpstr>           Признаки  подобия </vt:lpstr>
      <vt:lpstr>ПОДОБНЫ  ТРЕУГОЛЬНИКИ ?</vt:lpstr>
      <vt:lpstr>ПОДОБНЫ ТРЕУГОЛЬНИКИ ?</vt:lpstr>
      <vt:lpstr>Метод математического моделирования</vt:lpstr>
      <vt:lpstr>                ЗАДАЧА 1</vt:lpstr>
      <vt:lpstr>                1 случай</vt:lpstr>
      <vt:lpstr>               2 случай </vt:lpstr>
      <vt:lpstr>Задача  со  школьного двора: </vt:lpstr>
      <vt:lpstr>         ЗАДАЧИ НА ДОМ:</vt:lpstr>
      <vt:lpstr>           Задача Бхаскары:</vt:lpstr>
      <vt:lpstr>             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1</dc:title>
  <dc:creator>admin</dc:creator>
  <cp:lastModifiedBy>admin</cp:lastModifiedBy>
  <cp:revision>6</cp:revision>
  <dcterms:created xsi:type="dcterms:W3CDTF">2019-05-12T19:31:09Z</dcterms:created>
  <dcterms:modified xsi:type="dcterms:W3CDTF">2019-05-13T21:45:20Z</dcterms:modified>
</cp:coreProperties>
</file>