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985" autoAdjust="0"/>
    <p:restoredTop sz="94660"/>
  </p:normalViewPr>
  <p:slideViewPr>
    <p:cSldViewPr snapToGrid="0">
      <p:cViewPr>
        <p:scale>
          <a:sx n="80" d="100"/>
          <a:sy n="80" d="100"/>
        </p:scale>
        <p:origin x="-52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04F56-63AA-4C5F-A06F-56E5A9AA7706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80AF5-B6F4-438C-8B41-0E7166DAB95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86556-9B5F-482F-8779-456C6FDF1AFE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71696-3C90-4C61-829E-0FAC82B096F5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104D8-222D-4A49-B034-BDD72478D1FD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E5080-ECAE-4A8E-960F-D223853FC3B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EAF16-42FB-4EB1-BC08-39EB4AE01E0B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C7C1B-5AEC-4B0A-94D5-849725013D5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F8F5C-6F98-4638-916D-1394B79A55A0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79A93-DE96-4C70-B01C-F836984A0FC4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30EB2-ACD1-4F7B-8C7D-2831650B8B18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D054C-648B-4F5B-86F2-5D4A150CF64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EDB62-AF56-45B6-ABB3-C4F59B9D135A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2C735-DAE9-4577-9932-3CB8BBFDB0B8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68896-D567-4C6C-BDF7-53A0813121B7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EA4BC-65BB-4C3D-9D46-4AFECAEC268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F5AB9-9D03-4D9C-98D6-EEC176E62371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27077C-7154-487B-BC23-0F8ADAC27D44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899A8-5C6E-4018-8F34-99C638C757BD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7DA55-5E7F-4B54-9B56-F5BE333FF4FB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314D6-DD52-4C9C-9289-15194ED51212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81A2A-71EF-400F-BBDE-0393C4B7393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5222F6-A7D0-4C52-B364-143C681E9168}" type="datetimeFigureOut">
              <a:rPr lang="ru-RU"/>
              <a:pPr>
                <a:defRPr/>
              </a:pPr>
              <a:t>14.05.2019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428D5A7B-BB68-452C-9DE2-693519E04207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329" y="1541419"/>
            <a:ext cx="7927521" cy="1789612"/>
          </a:xfrm>
          <a:ln>
            <a:noFill/>
          </a:ln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НОД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rgbClr val="FFFF00"/>
                </a:solidFill>
              </a:rPr>
              <a:t>Весёлый </a:t>
            </a:r>
            <a:r>
              <a:rPr lang="ru-RU" sz="4000" b="1" dirty="0" smtClean="0">
                <a:solidFill>
                  <a:srgbClr val="FFFF00"/>
                </a:solidFill>
              </a:rPr>
              <a:t>светофор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средняя группа</a:t>
            </a:r>
            <a:endParaRPr lang="ru-RU" sz="4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 useBgFill="1"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3326" y="4809506"/>
            <a:ext cx="7580019" cy="653142"/>
          </a:xfrm>
        </p:spPr>
        <p:txBody>
          <a:bodyPr/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 Алёна Давидовна, воспитатель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587829" y="243977"/>
            <a:ext cx="7445828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noProof="0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автономное дошкольное образовательное учреждение города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Калининграда центр развития ребенка – детский сад №111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Занятие по ПДД в средней группе детского сада «Мой друг Светофор»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7639" y="2149434"/>
            <a:ext cx="2363685" cy="324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Тема занятия</a:t>
            </a:r>
            <a:r>
              <a:rPr lang="ru-RU" dirty="0" smtClean="0">
                <a:solidFill>
                  <a:srgbClr val="7030A0"/>
                </a:solidFill>
              </a:rPr>
              <a:t>: Что такое светофор?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5" name="Объект 2"/>
          <p:cNvSpPr>
            <a:spLocks noGrp="1"/>
          </p:cNvSpPr>
          <p:nvPr>
            <p:ph sz="half" idx="1"/>
          </p:nvPr>
        </p:nvSpPr>
        <p:spPr>
          <a:xfrm>
            <a:off x="332509" y="1825625"/>
            <a:ext cx="4001985" cy="4351338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ru-RU" sz="2000" b="1" i="1" dirty="0" smtClean="0">
                <a:solidFill>
                  <a:srgbClr val="00B050"/>
                </a:solidFill>
              </a:rPr>
              <a:t>Программное содержание: </a:t>
            </a:r>
            <a:endParaRPr lang="ru-RU" sz="2000" b="1" i="1" dirty="0" smtClean="0">
              <a:solidFill>
                <a:srgbClr val="00B05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Цели: Закрепить </a:t>
            </a:r>
            <a:r>
              <a:rPr lang="ru-RU" sz="2000" b="1" dirty="0" smtClean="0">
                <a:solidFill>
                  <a:srgbClr val="00B050"/>
                </a:solidFill>
              </a:rPr>
              <a:t>знания дошкольников об основных видах транспорта: воздушный, водный, наземный. </a:t>
            </a:r>
            <a:endParaRPr lang="ru-RU" sz="2000" b="1" dirty="0" smtClean="0">
              <a:solidFill>
                <a:srgbClr val="00B05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Задачи: Формировать </a:t>
            </a:r>
            <a:r>
              <a:rPr lang="ru-RU" sz="2000" b="1" dirty="0" smtClean="0">
                <a:solidFill>
                  <a:srgbClr val="00B050"/>
                </a:solidFill>
              </a:rPr>
              <a:t>навык дифференциации транспорта по назначению: грузовой, </a:t>
            </a:r>
            <a:r>
              <a:rPr lang="ru-RU" sz="2000" b="1" dirty="0" smtClean="0">
                <a:solidFill>
                  <a:srgbClr val="00B050"/>
                </a:solidFill>
              </a:rPr>
              <a:t>пассажирский; познакомить </a:t>
            </a:r>
            <a:r>
              <a:rPr lang="ru-RU" sz="2000" b="1" dirty="0" smtClean="0">
                <a:solidFill>
                  <a:srgbClr val="00B050"/>
                </a:solidFill>
              </a:rPr>
              <a:t>с главными правилами поведения на улице, </a:t>
            </a:r>
            <a:r>
              <a:rPr lang="ru-RU" sz="2000" b="1" dirty="0" smtClean="0">
                <a:solidFill>
                  <a:srgbClr val="00B050"/>
                </a:solidFill>
              </a:rPr>
              <a:t>дороге; воспитывать </a:t>
            </a:r>
            <a:r>
              <a:rPr lang="ru-RU" sz="2000" b="1" dirty="0" smtClean="0">
                <a:solidFill>
                  <a:srgbClr val="00B050"/>
                </a:solidFill>
              </a:rPr>
              <a:t>культуру поведения на дорогах.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70120" y="2220686"/>
            <a:ext cx="3906982" cy="3956276"/>
          </a:xfrm>
        </p:spPr>
        <p:txBody>
          <a:bodyPr/>
          <a:lstStyle/>
          <a:p>
            <a:pPr algn="ctr"/>
            <a:r>
              <a:rPr lang="ru-RU" sz="1800" b="1" i="1" dirty="0" smtClean="0">
                <a:solidFill>
                  <a:srgbClr val="0070C0"/>
                </a:solidFill>
              </a:rPr>
              <a:t>Материал</a:t>
            </a:r>
            <a:r>
              <a:rPr lang="ru-RU" sz="1800" b="1" dirty="0" smtClean="0">
                <a:solidFill>
                  <a:srgbClr val="0070C0"/>
                </a:solidFill>
              </a:rPr>
              <a:t>: карточки с изображением транспорта: автомобиль, самолет, велосипед, лодка, корабль, поезд, трамвай, автобус. Светофор - игрушка. Машины: грузовые, легковые, специальные, автобус. Деревья, дома и т.д. для дидактической игры «Мы строим дороги!». Геометрические фигуры - круги разного цвета: зеленые, желтые, красные по количеству детей.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504" y="365125"/>
            <a:ext cx="4275118" cy="1325563"/>
          </a:xfrm>
        </p:spPr>
        <p:txBody>
          <a:bodyPr/>
          <a:lstStyle/>
          <a:p>
            <a:r>
              <a:rPr lang="ru-RU" sz="1800" b="1" dirty="0" smtClean="0"/>
              <a:t>Ход занятия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Воспитатель предлагает детям послушать загадки, а ответы найти на карточках, которые лежат </a:t>
            </a:r>
            <a:r>
              <a:rPr lang="ru-RU" sz="1200" dirty="0" smtClean="0"/>
              <a:t>на подносах, и выложить на столе по порядку.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>
                <a:solidFill>
                  <a:srgbClr val="FF0000"/>
                </a:solidFill>
              </a:rPr>
              <a:t>Что </a:t>
            </a:r>
            <a:r>
              <a:rPr lang="ru-RU" sz="1200" dirty="0" smtClean="0">
                <a:solidFill>
                  <a:srgbClr val="FF0000"/>
                </a:solidFill>
              </a:rPr>
              <a:t>за чудо этот </a:t>
            </a:r>
            <a:r>
              <a:rPr lang="ru-RU" sz="1200" dirty="0" smtClean="0">
                <a:solidFill>
                  <a:srgbClr val="FF0000"/>
                </a:solidFill>
              </a:rPr>
              <a:t>там</a:t>
            </a:r>
            <a:r>
              <a:rPr lang="ru-RU" sz="1200" dirty="0" smtClean="0">
                <a:solidFill>
                  <a:srgbClr val="FF0000"/>
                </a:solidFill>
              </a:rPr>
              <a:t>,</a:t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1200" dirty="0" smtClean="0">
                <a:solidFill>
                  <a:srgbClr val="FF0000"/>
                </a:solidFill>
              </a:rPr>
              <a:t>Окна светлые кругам.</a:t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1200" dirty="0" smtClean="0">
                <a:solidFill>
                  <a:srgbClr val="FF0000"/>
                </a:solidFill>
              </a:rPr>
              <a:t>Носит обувь из резины,</a:t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1200" dirty="0" smtClean="0">
                <a:solidFill>
                  <a:srgbClr val="FF0000"/>
                </a:solidFill>
              </a:rPr>
              <a:t>А питается бензином.   (Автобус)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1027" name="Picture 3" descr="C:\Users\LENOVO\Desktop\Новая папка (2)\IMG_10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881" y="1995055"/>
            <a:ext cx="3886200" cy="1983179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40908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70119" y="213756"/>
            <a:ext cx="209005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/>
            <a:r>
              <a:rPr lang="ru-RU" sz="1100" dirty="0" smtClean="0">
                <a:solidFill>
                  <a:srgbClr val="00000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918857"/>
            <a:ext cx="43878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eaLnBrk="1" hangingPunct="1"/>
            <a:r>
              <a:rPr lang="ru-RU" sz="1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Две дорожки так узки,</a:t>
            </a:r>
            <a:endParaRPr lang="ru-RU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Две дорожки так близки.</a:t>
            </a:r>
            <a:endParaRPr lang="ru-RU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бегут по тем дорожкам</a:t>
            </a:r>
            <a:endParaRPr lang="ru-RU" sz="1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Домики на круглых ножках.</a:t>
            </a:r>
            <a:r>
              <a:rPr lang="ru-RU" sz="1400" dirty="0" smtClean="0">
                <a:solidFill>
                  <a:srgbClr val="0070C0"/>
                </a:solidFill>
                <a:latin typeface="Calibri"/>
                <a:ea typeface="Times New Roman" pitchFamily="18" charset="0"/>
                <a:cs typeface="Arial" pitchFamily="34" charset="0"/>
              </a:rPr>
              <a:t>  </a:t>
            </a:r>
            <a:r>
              <a:rPr lang="ru-RU" sz="1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(Трамвай</a:t>
            </a:r>
            <a:r>
              <a:rPr lang="ru-RU" sz="1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</a:p>
          <a:p>
            <a:pPr lvl="0" indent="190500"/>
            <a:endParaRPr lang="ru-RU" sz="11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190500"/>
            <a:endParaRPr lang="ru-RU" sz="11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190500"/>
            <a:endParaRPr lang="ru-RU" sz="11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100" dirty="0" smtClean="0">
                <a:solidFill>
                  <a:srgbClr val="00000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lang="ru-RU" sz="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C:\Users\LENOVO\Desktop\Новая папка (2)\IMG_1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6028" y="159595"/>
            <a:ext cx="3886200" cy="2505755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368135" y="4845129"/>
            <a:ext cx="29624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eaLnBrk="1" hangingPunct="1"/>
            <a:r>
              <a:rPr lang="ru-RU" sz="14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 реке плывет дом</a:t>
            </a:r>
            <a:endParaRPr lang="ru-RU" sz="1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4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Даже окна есть в нем.</a:t>
            </a:r>
            <a:r>
              <a:rPr lang="ru-RU" sz="1400" dirty="0" smtClean="0">
                <a:solidFill>
                  <a:srgbClr val="00B050"/>
                </a:solidFill>
                <a:latin typeface="Calibri"/>
                <a:ea typeface="Times New Roman" pitchFamily="18" charset="0"/>
                <a:cs typeface="Arial" pitchFamily="34" charset="0"/>
              </a:rPr>
              <a:t>  </a:t>
            </a:r>
            <a:r>
              <a:rPr lang="ru-RU" sz="14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(Корабль)</a:t>
            </a:r>
            <a:endParaRPr lang="ru-RU" sz="1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400" dirty="0" smtClean="0">
                <a:solidFill>
                  <a:srgbClr val="00B05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lang="ru-RU" sz="1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4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по небу лечу,</a:t>
            </a:r>
            <a:endParaRPr lang="ru-RU" sz="1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4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пропеллером кручу!</a:t>
            </a:r>
            <a:endParaRPr lang="ru-RU" sz="1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4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Если хочешь, прокачу!</a:t>
            </a:r>
            <a:r>
              <a:rPr lang="ru-RU" sz="1400" dirty="0" smtClean="0">
                <a:solidFill>
                  <a:srgbClr val="00B050"/>
                </a:solidFill>
                <a:latin typeface="Calibri"/>
                <a:ea typeface="Times New Roman" pitchFamily="18" charset="0"/>
                <a:cs typeface="Arial" pitchFamily="34" charset="0"/>
              </a:rPr>
              <a:t>  </a:t>
            </a:r>
            <a:r>
              <a:rPr lang="ru-RU" sz="1400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(Вертолет)</a:t>
            </a:r>
            <a:endParaRPr lang="ru-RU" sz="14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85112" y="2731325"/>
            <a:ext cx="311578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eaLnBrk="1" hangingPunct="1"/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Возле леса лестница лежит,</a:t>
            </a:r>
            <a:endParaRPr lang="ru-RU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Дом на лестнице стоит.</a:t>
            </a:r>
            <a:endParaRPr lang="ru-RU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Братцы, в гости снарядились,</a:t>
            </a:r>
            <a:endParaRPr lang="ru-RU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Друг за другом уцепились</a:t>
            </a:r>
            <a:endParaRPr lang="ru-RU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помчались в путь далек,</a:t>
            </a:r>
            <a:endParaRPr lang="ru-RU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Лишь оставили дымок! (Поезд)</a:t>
            </a:r>
            <a:endParaRPr lang="ru-RU" sz="14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6163294" y="3966359"/>
            <a:ext cx="242256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Это птица, птица-небылица.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Внутри нее народ сидит,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Меж собою говорит,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в это время птица-небылица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90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небу летит.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(Самолет)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336967" y="4215740"/>
            <a:ext cx="2790702" cy="2760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algn="ctr" eaLnBrk="1" hangingPunct="1"/>
            <a:r>
              <a:rPr lang="ru-RU" sz="14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Кто по улице спешит,</a:t>
            </a:r>
            <a:endParaRPr lang="ru-RU" sz="1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90500" algn="ctr"/>
            <a:r>
              <a:rPr lang="ru-RU" sz="14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Зазевался, он в рожок трубит:</a:t>
            </a:r>
            <a:endParaRPr lang="ru-RU" sz="1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90500" algn="ctr"/>
            <a:r>
              <a:rPr lang="ru-RU" sz="1400" dirty="0" err="1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Би-би-би</a:t>
            </a:r>
            <a:r>
              <a:rPr lang="ru-RU" sz="14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берегись!</a:t>
            </a:r>
            <a:endParaRPr lang="ru-RU" sz="1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90500" algn="ctr"/>
            <a:r>
              <a:rPr lang="ru-RU" sz="1400" dirty="0" err="1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Би-би-би</a:t>
            </a:r>
            <a:r>
              <a:rPr lang="ru-RU" sz="14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посторонись!</a:t>
            </a:r>
            <a:r>
              <a:rPr lang="ru-RU" sz="1400" dirty="0" smtClean="0">
                <a:solidFill>
                  <a:srgbClr val="7030A0"/>
                </a:solidFill>
                <a:latin typeface="Calibri"/>
                <a:ea typeface="Times New Roman" pitchFamily="18" charset="0"/>
                <a:cs typeface="Arial" pitchFamily="34" charset="0"/>
              </a:rPr>
              <a:t>  </a:t>
            </a:r>
            <a:r>
              <a:rPr lang="ru-RU" sz="14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(Автомобиль)</a:t>
            </a:r>
            <a:endParaRPr lang="ru-RU" sz="1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90500" algn="ctr"/>
            <a:r>
              <a:rPr lang="ru-RU" sz="1400" dirty="0" smtClean="0">
                <a:solidFill>
                  <a:srgbClr val="7030A0"/>
                </a:solidFill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14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 </a:t>
            </a:r>
            <a:r>
              <a:rPr lang="ru-RU" sz="14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двух колесах я качу,</a:t>
            </a:r>
            <a:endParaRPr lang="ru-RU" sz="1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90500" algn="ctr"/>
            <a:r>
              <a:rPr lang="ru-RU" sz="14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Двумя педалями верчу,</a:t>
            </a:r>
            <a:endParaRPr lang="ru-RU" sz="1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90500" algn="ctr"/>
            <a:r>
              <a:rPr lang="ru-RU" sz="14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 руль держусь, гляжу вперед</a:t>
            </a:r>
            <a:endParaRPr lang="ru-RU" sz="1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indent="190500" algn="ctr"/>
            <a:r>
              <a:rPr lang="ru-RU" sz="14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вижу - скоро поворот! </a:t>
            </a:r>
            <a:r>
              <a:rPr lang="ru-RU" sz="1400" dirty="0" smtClean="0">
                <a:solidFill>
                  <a:srgbClr val="7030A0"/>
                </a:solidFill>
                <a:latin typeface="Calibri"/>
                <a:ea typeface="Times New Roman" pitchFamily="18" charset="0"/>
                <a:cs typeface="Arial" pitchFamily="34" charset="0"/>
              </a:rPr>
              <a:t>   </a:t>
            </a:r>
            <a:r>
              <a:rPr lang="ru-RU" sz="14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(Велосипед)</a:t>
            </a:r>
            <a:endParaRPr lang="ru-RU" sz="1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dirty="0" smtClean="0">
                <a:solidFill>
                  <a:schemeClr val="accent4"/>
                </a:solidFill>
              </a:rPr>
              <a:t>Проводится </a:t>
            </a:r>
            <a:r>
              <a:rPr lang="ru-RU" sz="2400" dirty="0" smtClean="0">
                <a:solidFill>
                  <a:schemeClr val="accent4"/>
                </a:solidFill>
              </a:rPr>
              <a:t/>
            </a:r>
            <a:br>
              <a:rPr lang="ru-RU" sz="2400" dirty="0" smtClean="0">
                <a:solidFill>
                  <a:schemeClr val="accent4"/>
                </a:solidFill>
              </a:rPr>
            </a:br>
            <a:r>
              <a:rPr lang="ru-RU" sz="2400" b="1" dirty="0" smtClean="0">
                <a:solidFill>
                  <a:schemeClr val="accent4"/>
                </a:solidFill>
              </a:rPr>
              <a:t>дидактическая </a:t>
            </a:r>
            <a:r>
              <a:rPr lang="ru-RU" sz="2400" b="1" dirty="0" smtClean="0">
                <a:solidFill>
                  <a:schemeClr val="accent4"/>
                </a:solidFill>
              </a:rPr>
              <a:t>игра «Разложи правильно!»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7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39998" y="1825625"/>
            <a:ext cx="3263504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Текст 5"/>
          <p:cNvSpPr>
            <a:spLocks noGrp="1"/>
          </p:cNvSpPr>
          <p:nvPr>
            <p:ph sz="half" idx="2"/>
          </p:nvPr>
        </p:nvSpPr>
        <p:spPr>
          <a:xfrm>
            <a:off x="4322618" y="1080655"/>
            <a:ext cx="4192732" cy="5096308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Дети </a:t>
            </a:r>
            <a:r>
              <a:rPr lang="ru-RU" sz="2400" b="1" dirty="0" smtClean="0">
                <a:solidFill>
                  <a:schemeClr val="accent1"/>
                </a:solidFill>
              </a:rPr>
              <a:t>выполняют указание воспитателя и дифференцируют транспорт по месту передвижения: воздушный, наземный и водный.</a:t>
            </a:r>
          </a:p>
          <a:p>
            <a:pPr algn="ctr"/>
            <a:r>
              <a:rPr lang="ru-RU" sz="2000" dirty="0" smtClean="0"/>
              <a:t>- Разложите карточки с изображением транспорта на три группы.</a:t>
            </a:r>
          </a:p>
          <a:p>
            <a:pPr algn="ctr"/>
            <a:r>
              <a:rPr lang="ru-RU" sz="2000" dirty="0" smtClean="0"/>
              <a:t>- </a:t>
            </a:r>
            <a:r>
              <a:rPr lang="ru-RU" sz="2000" dirty="0" err="1" smtClean="0"/>
              <a:t>Элина</a:t>
            </a:r>
            <a:r>
              <a:rPr lang="ru-RU" sz="2000" dirty="0" smtClean="0"/>
              <a:t>, назови транспорт первой группы (второй, третьей)</a:t>
            </a:r>
          </a:p>
          <a:p>
            <a:pPr algn="ctr"/>
            <a:r>
              <a:rPr lang="ru-RU" sz="2000" dirty="0" smtClean="0"/>
              <a:t>- Как можно назвать одним словом транспорт первой, второй, третьей группы? (воздушный, водный, наземный)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- Какого транспорта у вас на столе больше: воздушного, водного или наземного? (наземного транспорта больше)</a:t>
            </a:r>
            <a:br>
              <a:rPr lang="ru-RU" sz="1600" dirty="0" smtClean="0"/>
            </a:br>
            <a:r>
              <a:rPr lang="ru-RU" sz="1600" dirty="0" smtClean="0"/>
              <a:t>- Где передвигается наземный транспорт? (наземный транспорт передвигается по земле)</a:t>
            </a:r>
            <a:br>
              <a:rPr lang="ru-RU" sz="1600" dirty="0" smtClean="0"/>
            </a:br>
            <a:r>
              <a:rPr lang="ru-RU" sz="1600" dirty="0" smtClean="0"/>
              <a:t>- Что должно быть на земле для передвижения наземного транспорта? (для передвижения наземного транспорта на земле должны быть дороги)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18433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44843">
            <a:off x="939998" y="1825624"/>
            <a:ext cx="3263504" cy="4503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732049">
            <a:off x="4558675" y="2392443"/>
            <a:ext cx="4240940" cy="3433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29841" y="0"/>
            <a:ext cx="7886700" cy="1425039"/>
          </a:xfrm>
        </p:spPr>
        <p:txBody>
          <a:bodyPr/>
          <a:lstStyle/>
          <a:p>
            <a:r>
              <a:rPr lang="ru-RU" sz="2000" dirty="0" smtClean="0"/>
              <a:t>Проводится </a:t>
            </a:r>
            <a:r>
              <a:rPr lang="ru-RU" sz="2000" b="1" dirty="0" smtClean="0"/>
              <a:t>дидактическая игра «Мы строим дороги!»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Воспитатель объясняет детям условия строительства. Дети вместе с воспитателем делают постройки по ходу рассказа.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9218" y="3503220"/>
            <a:ext cx="3868340" cy="3354779"/>
          </a:xfrm>
        </p:spPr>
        <p:txBody>
          <a:bodyPr/>
          <a:lstStyle/>
          <a:p>
            <a:r>
              <a:rPr lang="ru-RU" sz="1400" dirty="0" smtClean="0"/>
              <a:t>- Послушайте загадку и скажите:</a:t>
            </a:r>
          </a:p>
          <a:p>
            <a:r>
              <a:rPr lang="ru-RU" sz="1400" dirty="0" smtClean="0"/>
              <a:t>- Кто следит за тем, чтобы машины на дорогах соблюдали правила движения?</a:t>
            </a:r>
          </a:p>
          <a:p>
            <a:r>
              <a:rPr lang="ru-RU" sz="1400" dirty="0" smtClean="0"/>
              <a:t>Он и вежливый, и строгий,</a:t>
            </a:r>
          </a:p>
          <a:p>
            <a:r>
              <a:rPr lang="ru-RU" sz="1400" dirty="0" smtClean="0"/>
              <a:t>Он известен на весь мир.</a:t>
            </a:r>
          </a:p>
          <a:p>
            <a:r>
              <a:rPr lang="ru-RU" sz="1400" dirty="0" smtClean="0"/>
              <a:t>Он на улице широкой</a:t>
            </a:r>
          </a:p>
          <a:p>
            <a:r>
              <a:rPr lang="ru-RU" sz="1400" dirty="0" smtClean="0"/>
              <a:t>Самый главный командир!   (Светофор)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29150" y="0"/>
            <a:ext cx="3887391" cy="4073236"/>
          </a:xfrm>
        </p:spPr>
        <p:txBody>
          <a:bodyPr/>
          <a:lstStyle/>
          <a:p>
            <a:r>
              <a:rPr lang="ru-RU" sz="1400" dirty="0" smtClean="0"/>
              <a:t>- Давайте представим, что наш ковер - это </a:t>
            </a:r>
            <a:r>
              <a:rPr lang="ru-RU" sz="1400" dirty="0" smtClean="0"/>
              <a:t>наш стол – это наш </a:t>
            </a:r>
            <a:r>
              <a:rPr lang="ru-RU" sz="1400" dirty="0" smtClean="0"/>
              <a:t>район. Нам надо проложить дороги.</a:t>
            </a:r>
          </a:p>
          <a:p>
            <a:r>
              <a:rPr lang="ru-RU" sz="1400" dirty="0" smtClean="0"/>
              <a:t>- Прежде чем проложить дороги, что мы должны расставить? (здания, деревья)</a:t>
            </a:r>
          </a:p>
          <a:p>
            <a:pPr>
              <a:buFontTx/>
              <a:buChar char="-"/>
            </a:pPr>
            <a:r>
              <a:rPr lang="ru-RU" sz="1400" dirty="0" smtClean="0"/>
              <a:t>Давайте </a:t>
            </a:r>
            <a:r>
              <a:rPr lang="ru-RU" sz="1400" dirty="0" smtClean="0"/>
              <a:t>вспомним, какие здания есть в нашем районе и расставим их правильно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Дети </a:t>
            </a:r>
            <a:r>
              <a:rPr lang="ru-RU" sz="1400" dirty="0" smtClean="0"/>
              <a:t>вместе с воспитателем выставляют макеты зданий: дома, поликлинику, детский сад, магазин, парк, школу.</a:t>
            </a:r>
          </a:p>
          <a:p>
            <a:endParaRPr lang="ru-RU" sz="1400" dirty="0"/>
          </a:p>
        </p:txBody>
      </p:sp>
      <p:pic>
        <p:nvPicPr>
          <p:cNvPr id="17409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030445">
            <a:off x="1192471" y="1379036"/>
            <a:ext cx="2738262" cy="2794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1093901">
            <a:off x="5357579" y="3814679"/>
            <a:ext cx="2763441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4"/>
                </a:solidFill>
              </a:rPr>
              <a:t>Дидактическая </a:t>
            </a:r>
            <a:r>
              <a:rPr lang="ru-RU" b="1" dirty="0" smtClean="0">
                <a:solidFill>
                  <a:schemeClr val="accent4"/>
                </a:solidFill>
              </a:rPr>
              <a:t>игра «Мы строим дороги!»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16385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9998" y="1825625"/>
            <a:ext cx="3263504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0498" y="1825625"/>
            <a:ext cx="3263504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436914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Воспитатель выставляет светофор. Дети рассматривают его. Далее проводится дидактическая игра «Выложи светофор!».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/>
          </a:p>
        </p:txBody>
      </p:sp>
      <p:pic>
        <p:nvPicPr>
          <p:cNvPr id="15361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352" y="1029979"/>
            <a:ext cx="3263504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270" y="2340407"/>
            <a:ext cx="3263504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3645725" y="997528"/>
            <a:ext cx="2054431" cy="4905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90500" eaLnBrk="1" hangingPunct="1"/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Дети подбирают круги соответствующего цвета и выкладывают последовательно, изображая светофор.</a:t>
            </a:r>
            <a:endParaRPr lang="ru-RU" sz="1300" b="1" i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300" b="1" i="1" dirty="0" smtClean="0">
                <a:solidFill>
                  <a:srgbClr val="00B050"/>
                </a:solidFill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Ребята, кто такие пешеходы? (люди, которые не ездят, а ходят пешком)</a:t>
            </a:r>
            <a:endParaRPr lang="ru-RU" sz="1300" b="1" i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300" b="1" i="1" dirty="0" smtClean="0">
                <a:solidFill>
                  <a:srgbClr val="00B050"/>
                </a:solidFill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Как называются дороги, по которым должны ходить люди? (пешеходные дорожки, тротуары)</a:t>
            </a:r>
            <a:endParaRPr lang="ru-RU" sz="1300" b="1" i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lvl="0" indent="190500"/>
            <a:r>
              <a:rPr lang="ru-RU" sz="1300" b="1" i="1" dirty="0" smtClean="0">
                <a:solidFill>
                  <a:srgbClr val="00B050"/>
                </a:solidFill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lang="ru-RU" sz="1300" b="1" i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Ребята, а почему говорят, что светофор надежный друг не только для машин, но и для пешеходов? (ответы детей обсуждаются)</a:t>
            </a:r>
            <a:endParaRPr lang="ru-RU" sz="1300" b="1" i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анятие по ПДД в средней группе детского сада «Мой друг Светофор»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07724" y="1926648"/>
            <a:ext cx="22098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Спасибо за внимание!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4709</TotalTime>
  <Words>541</Words>
  <Application>Microsoft Office PowerPoint</Application>
  <PresentationFormat>Экран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НОД «Весёлый светофор» средняя группа</vt:lpstr>
      <vt:lpstr>Тема занятия: Что такое светофор? </vt:lpstr>
      <vt:lpstr>Ход занятия Воспитатель предлагает детям послушать загадки, а ответы найти на карточках, которые лежат на подносах, и выложить на столе по порядку.  Что за чудо этот там, Окна светлые кругам. Носит обувь из резины, А питается бензином.   (Автобус) </vt:lpstr>
      <vt:lpstr>Проводится  дидактическая игра «Разложи правильно!» </vt:lpstr>
      <vt:lpstr>- Какого транспорта у вас на столе больше: воздушного, водного или наземного? (наземного транспорта больше) - Где передвигается наземный транспорт? (наземный транспорт передвигается по земле) - Что должно быть на земле для передвижения наземного транспорта? (для передвижения наземного транспорта на земле должны быть дороги) </vt:lpstr>
      <vt:lpstr>Проводится дидактическая игра «Мы строим дороги!» Воспитатель объясняет детям условия строительства. Дети вместе с воспитателем делают постройки по ходу рассказа. </vt:lpstr>
      <vt:lpstr>Дидактическая игра «Мы строим дороги!»</vt:lpstr>
      <vt:lpstr>Воспитатель выставляет светофор. Дети рассматривают его. Далее проводится дидактическая игра «Выложи светофор!».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Инна</dc:creator>
  <cp:lastModifiedBy>LENOVO</cp:lastModifiedBy>
  <cp:revision>56</cp:revision>
  <dcterms:created xsi:type="dcterms:W3CDTF">2015-02-19T20:52:53Z</dcterms:created>
  <dcterms:modified xsi:type="dcterms:W3CDTF">2019-05-14T12:36:11Z</dcterms:modified>
</cp:coreProperties>
</file>