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264" r:id="rId3"/>
    <p:sldId id="263" r:id="rId4"/>
    <p:sldId id="262" r:id="rId5"/>
    <p:sldId id="260" r:id="rId6"/>
    <p:sldId id="257" r:id="rId7"/>
    <p:sldId id="259"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9BFF25-5D23-47D6-AAC0-07A11083C91C}" type="datetimeFigureOut">
              <a:rPr lang="ru-RU" smtClean="0"/>
              <a:pPr/>
              <a:t>14.05.2019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EB2D3-674A-4E5B-9C1A-0474F6970CE5}" type="slidenum">
              <a:rPr lang="ru-RU" smtClean="0"/>
              <a:pPr/>
              <a:t>‹#›</a:t>
            </a:fld>
            <a:endParaRPr lang="ru-RU"/>
          </a:p>
        </p:txBody>
      </p:sp>
    </p:spTree>
    <p:extLst>
      <p:ext uri="{BB962C8B-B14F-4D97-AF65-F5344CB8AC3E}">
        <p14:creationId xmlns:p14="http://schemas.microsoft.com/office/powerpoint/2010/main" val="3505145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588B2D-C84D-4ED5-A852-14F436B1295C}" type="datetime1">
              <a:rPr lang="ru-RU" smtClean="0"/>
              <a:pPr/>
              <a:t>14.05.2019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pic>
        <p:nvPicPr>
          <p:cNvPr id="7" name="Рисунок 6" descr="гном 2.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H="1">
            <a:off x="251520" y="3573016"/>
            <a:ext cx="3131840" cy="256991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528B3F-F462-4BF8-BC7A-2EB4F5F24915}" type="datetime1">
              <a:rPr lang="ru-RU" smtClean="0"/>
              <a:pPr/>
              <a:t>14.05.2019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20AFA4D-9AB8-4DC4-99AA-9640DAE030E4}" type="datetime1">
              <a:rPr lang="ru-RU" smtClean="0"/>
              <a:pPr/>
              <a:t>14.05.2019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8CDBE6A-4DC7-4213-8922-A6EF5EC14636}" type="datetime1">
              <a:rPr lang="ru-RU" smtClean="0"/>
              <a:pPr/>
              <a:t>14.05.2019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B8A5E56-EBE2-48CF-AE6D-2F1F29BF6BE9}" type="datetime1">
              <a:rPr lang="ru-RU" smtClean="0"/>
              <a:pPr/>
              <a:t>14.05.2019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E87CE3A-A626-4424-B2A4-0566C8FEE999}" type="datetime1">
              <a:rPr lang="ru-RU" smtClean="0"/>
              <a:pPr/>
              <a:t>14.05.2019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D47043-55CA-4297-80D0-C6368438BD47}" type="datetime1">
              <a:rPr lang="ru-RU" smtClean="0"/>
              <a:pPr/>
              <a:t>14.05.2019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2.bin"/><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060849"/>
            <a:ext cx="7772400" cy="1080120"/>
          </a:xfrm>
        </p:spPr>
        <p:txBody>
          <a:bodyPr>
            <a:normAutofit/>
          </a:bodyPr>
          <a:lstStyle/>
          <a:p>
            <a:pPr>
              <a:lnSpc>
                <a:spcPts val="1200"/>
              </a:lnSpc>
              <a:spcBef>
                <a:spcPts val="750"/>
              </a:spcBef>
              <a:spcAft>
                <a:spcPts val="2250"/>
              </a:spcAft>
            </a:pPr>
            <a:r>
              <a:rPr lang="ru-RU" sz="1400" kern="0" dirty="0" smtClean="0">
                <a:solidFill>
                  <a:srgbClr val="000000"/>
                </a:solidFill>
                <a:latin typeface="Times New Roman"/>
                <a:ea typeface="Times New Roman"/>
                <a:cs typeface="Times New Roman"/>
              </a:rPr>
              <a:t/>
            </a:r>
            <a:br>
              <a:rPr lang="ru-RU" sz="1400" kern="0" dirty="0" smtClean="0">
                <a:solidFill>
                  <a:srgbClr val="000000"/>
                </a:solidFill>
                <a:latin typeface="Times New Roman"/>
                <a:ea typeface="Times New Roman"/>
                <a:cs typeface="Times New Roman"/>
              </a:rPr>
            </a:br>
            <a:r>
              <a:rPr lang="ru-RU" sz="1400" kern="0" dirty="0">
                <a:solidFill>
                  <a:srgbClr val="000000"/>
                </a:solidFill>
                <a:latin typeface="Times New Roman"/>
                <a:ea typeface="Times New Roman"/>
                <a:cs typeface="Times New Roman"/>
              </a:rPr>
              <a:t/>
            </a:r>
            <a:br>
              <a:rPr lang="ru-RU" sz="1400" kern="0" dirty="0">
                <a:solidFill>
                  <a:srgbClr val="000000"/>
                </a:solidFill>
                <a:latin typeface="Times New Roman"/>
                <a:ea typeface="Times New Roman"/>
                <a:cs typeface="Times New Roman"/>
              </a:rPr>
            </a:br>
            <a:r>
              <a:rPr lang="ru-RU" sz="1400" kern="0" dirty="0" smtClean="0">
                <a:solidFill>
                  <a:srgbClr val="000000"/>
                </a:solidFill>
                <a:latin typeface="Times New Roman"/>
                <a:ea typeface="Times New Roman"/>
                <a:cs typeface="Times New Roman"/>
              </a:rPr>
              <a:t/>
            </a:r>
            <a:br>
              <a:rPr lang="ru-RU" sz="1400" kern="0" dirty="0" smtClean="0">
                <a:solidFill>
                  <a:srgbClr val="000000"/>
                </a:solidFill>
                <a:latin typeface="Times New Roman"/>
                <a:ea typeface="Times New Roman"/>
                <a:cs typeface="Times New Roman"/>
              </a:rPr>
            </a:br>
            <a:r>
              <a:rPr lang="ru-RU" sz="1400" kern="0" dirty="0" smtClean="0">
                <a:solidFill>
                  <a:srgbClr val="000000"/>
                </a:solidFill>
                <a:latin typeface="Times New Roman"/>
                <a:ea typeface="Times New Roman"/>
                <a:cs typeface="Times New Roman"/>
              </a:rPr>
              <a:t> </a:t>
            </a:r>
            <a:r>
              <a:rPr lang="ru-RU" sz="1400" kern="0" dirty="0">
                <a:solidFill>
                  <a:srgbClr val="000000"/>
                </a:solidFill>
                <a:latin typeface="Times New Roman"/>
                <a:ea typeface="Times New Roman"/>
                <a:cs typeface="Times New Roman"/>
              </a:rPr>
              <a:t>О</a:t>
            </a:r>
            <a:r>
              <a:rPr lang="ru-RU" sz="1400" kern="0" dirty="0" smtClean="0">
                <a:solidFill>
                  <a:srgbClr val="000000"/>
                </a:solidFill>
                <a:latin typeface="Times New Roman"/>
                <a:ea typeface="Times New Roman"/>
                <a:cs typeface="Times New Roman"/>
              </a:rPr>
              <a:t>тчет по самообразованию  на тему: </a:t>
            </a:r>
            <a:br>
              <a:rPr lang="ru-RU" sz="1400" kern="0" dirty="0" smtClean="0">
                <a:solidFill>
                  <a:srgbClr val="000000"/>
                </a:solidFill>
                <a:latin typeface="Times New Roman"/>
                <a:ea typeface="Times New Roman"/>
                <a:cs typeface="Times New Roman"/>
              </a:rPr>
            </a:br>
            <a:r>
              <a:rPr lang="ru-RU" sz="1400" kern="0" dirty="0" smtClean="0">
                <a:solidFill>
                  <a:srgbClr val="000000"/>
                </a:solidFill>
                <a:latin typeface="Times New Roman"/>
                <a:ea typeface="Times New Roman"/>
                <a:cs typeface="Times New Roman"/>
              </a:rPr>
              <a:t>«</a:t>
            </a:r>
            <a:r>
              <a:rPr lang="ru-RU" sz="1400" kern="1800" dirty="0" smtClean="0">
                <a:solidFill>
                  <a:srgbClr val="333333"/>
                </a:solidFill>
                <a:latin typeface="Times New Roman"/>
                <a:ea typeface="Times New Roman"/>
                <a:cs typeface="Times New Roman"/>
              </a:rPr>
              <a:t>Речевое </a:t>
            </a:r>
            <a:r>
              <a:rPr lang="ru-RU" sz="1400" kern="1800" dirty="0">
                <a:solidFill>
                  <a:srgbClr val="333333"/>
                </a:solidFill>
                <a:latin typeface="Times New Roman"/>
                <a:ea typeface="Times New Roman"/>
                <a:cs typeface="Times New Roman"/>
              </a:rPr>
              <a:t>развитие  детей 4-5 лет</a:t>
            </a:r>
            <a:r>
              <a:rPr lang="ru-RU" sz="1400" b="1" kern="0" dirty="0">
                <a:solidFill>
                  <a:srgbClr val="111111"/>
                </a:solidFill>
                <a:latin typeface="Times New Roman"/>
                <a:ea typeface="Times New Roman"/>
                <a:cs typeface="Times New Roman"/>
              </a:rPr>
              <a:t> </a:t>
            </a:r>
            <a:r>
              <a:rPr lang="ru-RU" sz="1400" kern="0" dirty="0">
                <a:solidFill>
                  <a:srgbClr val="111111"/>
                </a:solidFill>
                <a:latin typeface="Times New Roman"/>
                <a:ea typeface="Times New Roman"/>
                <a:cs typeface="Times New Roman"/>
              </a:rPr>
              <a:t>посредством</a:t>
            </a:r>
            <a:r>
              <a:rPr lang="ru-RU" sz="1400" kern="1800" dirty="0">
                <a:solidFill>
                  <a:srgbClr val="333333"/>
                </a:solidFill>
                <a:latin typeface="Times New Roman"/>
                <a:ea typeface="Times New Roman"/>
                <a:cs typeface="Times New Roman"/>
              </a:rPr>
              <a:t>  дидактических игр»</a:t>
            </a:r>
            <a:r>
              <a:rPr lang="ru-RU" sz="1600" b="1" kern="0" dirty="0">
                <a:solidFill>
                  <a:srgbClr val="365F91"/>
                </a:solidFill>
                <a:latin typeface="Cambria"/>
                <a:ea typeface="Times New Roman"/>
                <a:cs typeface="Times New Roman"/>
              </a:rPr>
              <a:t/>
            </a:r>
            <a:br>
              <a:rPr lang="ru-RU" sz="1600" b="1" kern="0" dirty="0">
                <a:solidFill>
                  <a:srgbClr val="365F91"/>
                </a:solidFill>
                <a:latin typeface="Cambria"/>
                <a:ea typeface="Times New Roman"/>
                <a:cs typeface="Times New Roman"/>
              </a:rPr>
            </a:br>
            <a:endParaRPr lang="ru-RU" sz="1400" dirty="0">
              <a:latin typeface="Times New Roman" panose="02020603050405020304" pitchFamily="18" charset="0"/>
              <a:cs typeface="Times New Roman" panose="02020603050405020304" pitchFamily="18" charset="0"/>
            </a:endParaRPr>
          </a:p>
        </p:txBody>
      </p:sp>
      <p:pic>
        <p:nvPicPr>
          <p:cNvPr id="4" name="Picture 6" descr="70578130"/>
          <p:cNvPicPr>
            <a:picLocks noChangeAspect="1" noChangeArrowheads="1"/>
          </p:cNvPicPr>
          <p:nvPr/>
        </p:nvPicPr>
        <p:blipFill>
          <a:blip r:embed="rId2" cstate="print">
            <a:clrChange>
              <a:clrFrom>
                <a:srgbClr val="FBFFFC"/>
              </a:clrFrom>
              <a:clrTo>
                <a:srgbClr val="FBFFFC">
                  <a:alpha val="0"/>
                </a:srgbClr>
              </a:clrTo>
            </a:clrChange>
          </a:blip>
          <a:srcRect/>
          <a:stretch>
            <a:fillRect/>
          </a:stretch>
        </p:blipFill>
        <p:spPr bwMode="auto">
          <a:xfrm>
            <a:off x="7956376" y="404664"/>
            <a:ext cx="762000" cy="673100"/>
          </a:xfrm>
          <a:prstGeom prst="rect">
            <a:avLst/>
          </a:prstGeom>
          <a:noFill/>
        </p:spPr>
      </p:pic>
      <p:sp>
        <p:nvSpPr>
          <p:cNvPr id="5" name="Прямоугольник 4"/>
          <p:cNvSpPr/>
          <p:nvPr/>
        </p:nvSpPr>
        <p:spPr>
          <a:xfrm>
            <a:off x="611560" y="332656"/>
            <a:ext cx="7200800" cy="523220"/>
          </a:xfrm>
          <a:prstGeom prst="rect">
            <a:avLst/>
          </a:prstGeom>
        </p:spPr>
        <p:txBody>
          <a:bodyPr wrap="square">
            <a:spAutoFit/>
          </a:bodyPr>
          <a:lstStyle/>
          <a:p>
            <a:pPr algn="ctr"/>
            <a:r>
              <a:rPr lang="ru-RU" sz="1400" dirty="0" smtClean="0">
                <a:solidFill>
                  <a:schemeClr val="tx2"/>
                </a:solidFill>
                <a:latin typeface="Times New Roman" panose="02020603050405020304" pitchFamily="18" charset="0"/>
                <a:cs typeface="Times New Roman" panose="02020603050405020304" pitchFamily="18" charset="0"/>
              </a:rPr>
              <a:t>Муниципальное автономное дошкольное образовательно учреждение детский сад № 13 </a:t>
            </a:r>
            <a:r>
              <a:rPr lang="ru-RU" sz="1400" dirty="0" err="1" smtClean="0">
                <a:solidFill>
                  <a:schemeClr val="tx2"/>
                </a:solidFill>
                <a:latin typeface="Times New Roman" panose="02020603050405020304" pitchFamily="18" charset="0"/>
                <a:cs typeface="Times New Roman" panose="02020603050405020304" pitchFamily="18" charset="0"/>
              </a:rPr>
              <a:t>г.Туймазы</a:t>
            </a:r>
            <a:r>
              <a:rPr lang="ru-RU" sz="1400" dirty="0" smtClean="0">
                <a:solidFill>
                  <a:schemeClr val="tx2"/>
                </a:solidFill>
                <a:latin typeface="Times New Roman" panose="02020603050405020304" pitchFamily="18" charset="0"/>
                <a:cs typeface="Times New Roman" panose="02020603050405020304" pitchFamily="18" charset="0"/>
              </a:rPr>
              <a:t> муниципального района </a:t>
            </a:r>
            <a:r>
              <a:rPr lang="ru-RU" sz="1400" dirty="0" err="1" smtClean="0">
                <a:solidFill>
                  <a:schemeClr val="tx2"/>
                </a:solidFill>
                <a:latin typeface="Times New Roman" panose="02020603050405020304" pitchFamily="18" charset="0"/>
                <a:cs typeface="Times New Roman" panose="02020603050405020304" pitchFamily="18" charset="0"/>
              </a:rPr>
              <a:t>Туймазинский</a:t>
            </a:r>
            <a:r>
              <a:rPr lang="ru-RU" sz="1400" dirty="0" smtClean="0">
                <a:solidFill>
                  <a:schemeClr val="tx2"/>
                </a:solidFill>
                <a:latin typeface="Times New Roman" panose="02020603050405020304" pitchFamily="18" charset="0"/>
                <a:cs typeface="Times New Roman" panose="02020603050405020304" pitchFamily="18" charset="0"/>
              </a:rPr>
              <a:t> район Республики Башкортостан</a:t>
            </a:r>
            <a:endParaRPr lang="ru-RU" sz="1400" dirty="0">
              <a:solidFill>
                <a:schemeClr val="tx2"/>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4860032" y="4797152"/>
            <a:ext cx="3960440" cy="523220"/>
          </a:xfrm>
          <a:prstGeom prst="rect">
            <a:avLst/>
          </a:prstGeom>
          <a:noFill/>
        </p:spPr>
        <p:txBody>
          <a:bodyPr wrap="square" rtlCol="0">
            <a:spAutoFit/>
          </a:bodyPr>
          <a:lstStyle/>
          <a:p>
            <a:pPr algn="r"/>
            <a:r>
              <a:rPr lang="ru-RU" sz="1400" dirty="0" smtClean="0">
                <a:latin typeface="Times New Roman" panose="02020603050405020304" pitchFamily="18" charset="0"/>
                <a:cs typeface="Times New Roman" panose="02020603050405020304" pitchFamily="18" charset="0"/>
              </a:rPr>
              <a:t>Подготовила: Э.А. </a:t>
            </a:r>
            <a:r>
              <a:rPr lang="ru-RU" sz="1400" dirty="0" err="1" smtClean="0">
                <a:latin typeface="Times New Roman" panose="02020603050405020304" pitchFamily="18" charset="0"/>
                <a:cs typeface="Times New Roman" panose="02020603050405020304" pitchFamily="18" charset="0"/>
              </a:rPr>
              <a:t>Арсланбекова</a:t>
            </a:r>
            <a:r>
              <a:rPr lang="ru-RU" sz="1400" dirty="0" smtClean="0">
                <a:latin typeface="Times New Roman" panose="02020603050405020304" pitchFamily="18" charset="0"/>
                <a:cs typeface="Times New Roman" panose="02020603050405020304" pitchFamily="18" charset="0"/>
              </a:rPr>
              <a:t> </a:t>
            </a:r>
          </a:p>
          <a:p>
            <a:pPr algn="r"/>
            <a:r>
              <a:rPr lang="ru-RU" sz="1400" dirty="0" smtClean="0">
                <a:latin typeface="Times New Roman" panose="02020603050405020304" pitchFamily="18" charset="0"/>
                <a:cs typeface="Times New Roman" panose="02020603050405020304" pitchFamily="18" charset="0"/>
              </a:rPr>
              <a:t>воспитатель средней группы № 3</a:t>
            </a:r>
            <a:endParaRPr lang="ru-RU"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1400" dirty="0">
                <a:solidFill>
                  <a:srgbClr val="000000"/>
                </a:solidFill>
                <a:latin typeface="Times New Roman"/>
              </a:rPr>
              <a:t>“Учите ребёнка каким-нибудь неизвестным ему пяти словам – он </a:t>
            </a:r>
            <a:r>
              <a:rPr lang="ru-RU" sz="1400" dirty="0">
                <a:solidFill>
                  <a:srgbClr val="000000"/>
                </a:solidFill>
                <a:latin typeface="Times New Roman" panose="02020603050405020304" pitchFamily="18" charset="0"/>
                <a:cs typeface="Times New Roman" panose="02020603050405020304" pitchFamily="18" charset="0"/>
              </a:rPr>
              <a:t>будет долго и напрасно мучиться, но свяжите двадцать таких слов с картинками, и он их усвоит на лету</a:t>
            </a:r>
            <a:br>
              <a:rPr lang="ru-RU" sz="1400" dirty="0">
                <a:solidFill>
                  <a:srgbClr val="000000"/>
                </a:solidFill>
                <a:latin typeface="Times New Roman" panose="02020603050405020304" pitchFamily="18" charset="0"/>
                <a:cs typeface="Times New Roman" panose="02020603050405020304" pitchFamily="18" charset="0"/>
              </a:rPr>
            </a:br>
            <a:r>
              <a:rPr lang="ru-RU" sz="1400" dirty="0">
                <a:solidFill>
                  <a:srgbClr val="000000"/>
                </a:solidFill>
                <a:latin typeface="Times New Roman" panose="02020603050405020304" pitchFamily="18" charset="0"/>
                <a:cs typeface="Times New Roman" panose="02020603050405020304" pitchFamily="18" charset="0"/>
              </a:rPr>
              <a:t>Слова К.Д. Ушинского</a:t>
            </a:r>
            <a:br>
              <a:rPr lang="ru-RU" sz="1400" dirty="0">
                <a:solidFill>
                  <a:srgbClr val="000000"/>
                </a:solidFill>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548922" y="1600201"/>
            <a:ext cx="3763257" cy="2116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1556792"/>
            <a:ext cx="3384376"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560" y="4005064"/>
            <a:ext cx="3672408" cy="2166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33724" y="3933055"/>
            <a:ext cx="3861048" cy="2238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925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404664"/>
            <a:ext cx="7700392" cy="2406129"/>
          </a:xfrm>
        </p:spPr>
        <p:txBody>
          <a:bodyPr>
            <a:normAutofit/>
          </a:bodyPr>
          <a:lstStyle/>
          <a:p>
            <a:pPr algn="l" fontAlgn="base">
              <a:lnSpc>
                <a:spcPts val="1255"/>
              </a:lnSpc>
              <a:spcAft>
                <a:spcPts val="0"/>
              </a:spcAft>
            </a:pPr>
            <a:r>
              <a:rPr lang="ru-RU" sz="1400" dirty="0" smtClean="0">
                <a:solidFill>
                  <a:srgbClr val="111111"/>
                </a:solidFill>
                <a:latin typeface="Times New Roman"/>
                <a:ea typeface="Times New Roman"/>
                <a:cs typeface="Times New Roman"/>
              </a:rPr>
              <a:t/>
            </a:r>
            <a:br>
              <a:rPr lang="ru-RU" sz="1400" dirty="0" smtClean="0">
                <a:solidFill>
                  <a:srgbClr val="111111"/>
                </a:solidFill>
                <a:latin typeface="Times New Roman"/>
                <a:ea typeface="Times New Roman"/>
                <a:cs typeface="Times New Roman"/>
              </a:rPr>
            </a:br>
            <a:r>
              <a:rPr lang="ru-RU" sz="1400" dirty="0" smtClean="0">
                <a:solidFill>
                  <a:srgbClr val="111111"/>
                </a:solidFill>
                <a:latin typeface="Times New Roman"/>
                <a:ea typeface="Times New Roman"/>
                <a:cs typeface="Times New Roman"/>
              </a:rPr>
              <a:t>Цель: Создать </a:t>
            </a:r>
            <a:r>
              <a:rPr lang="ru-RU" sz="1400" dirty="0">
                <a:solidFill>
                  <a:srgbClr val="111111"/>
                </a:solidFill>
                <a:latin typeface="Times New Roman"/>
                <a:ea typeface="Times New Roman"/>
                <a:cs typeface="Times New Roman"/>
              </a:rPr>
              <a:t>условия для  </a:t>
            </a:r>
            <a:r>
              <a:rPr lang="ru-RU" sz="1400" b="1" dirty="0">
                <a:solidFill>
                  <a:srgbClr val="111111"/>
                </a:solidFill>
                <a:latin typeface="Times New Roman"/>
                <a:ea typeface="Times New Roman"/>
                <a:cs typeface="Times New Roman"/>
              </a:rPr>
              <a:t>развития речи</a:t>
            </a:r>
            <a:r>
              <a:rPr lang="ru-RU" sz="1400" dirty="0">
                <a:solidFill>
                  <a:srgbClr val="111111"/>
                </a:solidFill>
                <a:latin typeface="Times New Roman"/>
                <a:ea typeface="Times New Roman"/>
                <a:cs typeface="Times New Roman"/>
              </a:rPr>
              <a:t>  детей </a:t>
            </a:r>
            <a:r>
              <a:rPr lang="ru-RU" sz="1400" dirty="0" smtClean="0">
                <a:solidFill>
                  <a:srgbClr val="111111"/>
                </a:solidFill>
                <a:latin typeface="Times New Roman"/>
                <a:ea typeface="Times New Roman"/>
                <a:cs typeface="Times New Roman"/>
              </a:rPr>
              <a:t>дошкольного возраста  </a:t>
            </a:r>
            <a:r>
              <a:rPr lang="ru-RU" sz="1400" dirty="0">
                <a:solidFill>
                  <a:srgbClr val="111111"/>
                </a:solidFill>
                <a:latin typeface="Times New Roman"/>
                <a:ea typeface="Times New Roman"/>
                <a:cs typeface="Times New Roman"/>
              </a:rPr>
              <a:t>4-5 лет  посредством </a:t>
            </a:r>
            <a:r>
              <a:rPr lang="ru-RU" sz="1400" b="1" dirty="0">
                <a:solidFill>
                  <a:srgbClr val="111111"/>
                </a:solidFill>
                <a:latin typeface="Times New Roman"/>
                <a:ea typeface="Times New Roman"/>
                <a:cs typeface="Times New Roman"/>
              </a:rPr>
              <a:t>дидактической игры.</a:t>
            </a:r>
            <a:r>
              <a:rPr lang="ru-RU" sz="1400" dirty="0">
                <a:solidFill>
                  <a:srgbClr val="111111"/>
                </a:solidFill>
                <a:latin typeface="Times New Roman"/>
                <a:ea typeface="Times New Roman"/>
                <a:cs typeface="Times New Roman"/>
              </a:rPr>
              <a:t> Повысить профессиональную компетентность в вопросах внедрения </a:t>
            </a:r>
            <a:r>
              <a:rPr lang="ru-RU" sz="1400" b="1" dirty="0">
                <a:solidFill>
                  <a:srgbClr val="111111"/>
                </a:solidFill>
                <a:latin typeface="Times New Roman"/>
                <a:ea typeface="Times New Roman"/>
                <a:cs typeface="Times New Roman"/>
              </a:rPr>
              <a:t>дидактических</a:t>
            </a:r>
            <a:r>
              <a:rPr lang="ru-RU" sz="1400" dirty="0">
                <a:solidFill>
                  <a:srgbClr val="111111"/>
                </a:solidFill>
                <a:latin typeface="Times New Roman"/>
                <a:ea typeface="Times New Roman"/>
                <a:cs typeface="Times New Roman"/>
              </a:rPr>
              <a:t> игр в современные технологии.</a:t>
            </a:r>
            <a:r>
              <a:rPr lang="ru-RU" sz="1200" dirty="0">
                <a:ea typeface="Times New Roman"/>
                <a:cs typeface="Times New Roman"/>
              </a:rPr>
              <a:t/>
            </a:r>
            <a:br>
              <a:rPr lang="ru-RU" sz="1200" dirty="0">
                <a:ea typeface="Times New Roman"/>
                <a:cs typeface="Times New Roman"/>
              </a:rPr>
            </a:br>
            <a:r>
              <a:rPr lang="ru-RU" sz="1400" dirty="0">
                <a:solidFill>
                  <a:srgbClr val="000000"/>
                </a:solidFill>
                <a:latin typeface="Times New Roman"/>
                <a:ea typeface="Times New Roman"/>
                <a:cs typeface="Times New Roman"/>
              </a:rPr>
              <a:t>Задачи:</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 Изучение методической литературы по данной теме</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2. Развитие активного словаря</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3. Подготовка консультаций для родителей по данной теме</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4. Изготовление папок-передвижек</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5. Составление картотек дидактических игр по развитию речи</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6. Создание «Педагогической копилки» (картотека дидактических игр, пальчиковых </a:t>
            </a:r>
            <a:r>
              <a:rPr lang="ru-RU" sz="1400" dirty="0" err="1" smtClean="0">
                <a:solidFill>
                  <a:srgbClr val="111111"/>
                </a:solidFill>
                <a:latin typeface="Times New Roman"/>
                <a:ea typeface="Times New Roman"/>
                <a:cs typeface="Times New Roman"/>
              </a:rPr>
              <a:t>физминуток</a:t>
            </a:r>
            <a:r>
              <a:rPr lang="ru-RU" sz="1400" dirty="0">
                <a:solidFill>
                  <a:srgbClr val="111111"/>
                </a:solidFill>
                <a:latin typeface="Times New Roman"/>
                <a:ea typeface="Times New Roman"/>
                <a:cs typeface="Times New Roman"/>
              </a:rPr>
              <a:t>.</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7. Обобщение и распространение передового педагогического опыта по теме самообразования.</a:t>
            </a:r>
            <a:r>
              <a:rPr lang="ru-RU" sz="1200" dirty="0">
                <a:ea typeface="Times New Roman"/>
                <a:cs typeface="Times New Roman"/>
              </a:rPr>
              <a:t/>
            </a:r>
            <a:br>
              <a:rPr lang="ru-RU" sz="1200" dirty="0">
                <a:ea typeface="Times New Roman"/>
                <a:cs typeface="Times New Roman"/>
              </a:rPr>
            </a:br>
            <a:r>
              <a:rPr lang="ru-RU" sz="1600" dirty="0">
                <a:solidFill>
                  <a:srgbClr val="666666"/>
                </a:solidFill>
                <a:latin typeface="Times New Roman"/>
                <a:ea typeface="Times New Roman"/>
                <a:cs typeface="Times New Roman"/>
              </a:rPr>
              <a:t> </a:t>
            </a:r>
            <a:r>
              <a:rPr lang="ru-RU" sz="1200" dirty="0">
                <a:ea typeface="Times New Roman"/>
                <a:cs typeface="Times New Roman"/>
              </a:rPr>
              <a:t/>
            </a:r>
            <a:br>
              <a:rPr lang="ru-RU" sz="1200" dirty="0">
                <a:ea typeface="Times New Roman"/>
                <a:cs typeface="Times New Roman"/>
              </a:rPr>
            </a:br>
            <a:endParaRPr lang="ru-RU" sz="1400"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fontScale="90000"/>
          </a:bodyPr>
          <a:lstStyle/>
          <a:p>
            <a:pPr algn="l" fontAlgn="base">
              <a:lnSpc>
                <a:spcPts val="1255"/>
              </a:lnSpc>
              <a:spcAft>
                <a:spcPts val="0"/>
              </a:spcAft>
            </a:pP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a:solidFill>
                  <a:srgbClr val="000000"/>
                </a:solidFill>
                <a:latin typeface="Times New Roman"/>
              </a:rPr>
              <a:t/>
            </a:r>
            <a:br>
              <a:rPr lang="ru-RU" sz="1400" b="1" u="sng" dirty="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smtClean="0">
                <a:solidFill>
                  <a:srgbClr val="000000"/>
                </a:solidFill>
                <a:latin typeface="Times New Roman"/>
              </a:rPr>
              <a:t/>
            </a:r>
            <a:br>
              <a:rPr lang="ru-RU" sz="1400" b="1" u="sng" dirty="0" smtClean="0">
                <a:solidFill>
                  <a:srgbClr val="000000"/>
                </a:solidFill>
                <a:latin typeface="Times New Roman"/>
              </a:rPr>
            </a:br>
            <a:r>
              <a:rPr lang="ru-RU" sz="1400" b="1" u="sng" dirty="0" smtClean="0">
                <a:solidFill>
                  <a:srgbClr val="000000"/>
                </a:solidFill>
                <a:latin typeface="Times New Roman"/>
              </a:rPr>
              <a:t>Формы работы</a:t>
            </a:r>
            <a:br>
              <a:rPr lang="ru-RU" sz="1400" b="1" u="sng" dirty="0" smtClean="0">
                <a:solidFill>
                  <a:srgbClr val="000000"/>
                </a:solidFill>
                <a:latin typeface="Times New Roman"/>
              </a:rPr>
            </a:br>
            <a:r>
              <a:rPr lang="ru-RU" sz="1600" b="1" u="sng" dirty="0" smtClean="0">
                <a:solidFill>
                  <a:srgbClr val="000000"/>
                </a:solidFill>
                <a:latin typeface="Times New Roman" panose="02020603050405020304" pitchFamily="18" charset="0"/>
                <a:cs typeface="Times New Roman" panose="02020603050405020304" pitchFamily="18" charset="0"/>
              </a:rPr>
              <a:t>Организационный (</a:t>
            </a:r>
            <a:r>
              <a:rPr lang="ru-RU" sz="1600" b="1" u="sng" dirty="0" err="1" smtClean="0">
                <a:solidFill>
                  <a:srgbClr val="000000"/>
                </a:solidFill>
                <a:latin typeface="Times New Roman" panose="02020603050405020304" pitchFamily="18" charset="0"/>
                <a:cs typeface="Times New Roman" panose="02020603050405020304" pitchFamily="18" charset="0"/>
              </a:rPr>
              <a:t>поисковы</a:t>
            </a:r>
            <a:r>
              <a:rPr lang="ru-RU" sz="1600" b="1" u="sng" dirty="0" smtClean="0">
                <a:solidFill>
                  <a:srgbClr val="000000"/>
                </a:solidFill>
                <a:latin typeface="Times New Roman" panose="02020603050405020304" pitchFamily="18" charset="0"/>
                <a:cs typeface="Times New Roman" panose="02020603050405020304" pitchFamily="18" charset="0"/>
              </a:rPr>
              <a:t>)</a:t>
            </a:r>
            <a:r>
              <a:rPr lang="ru-RU" sz="1600" dirty="0" smtClean="0">
                <a:solidFill>
                  <a:srgbClr val="000000"/>
                </a:solidFill>
                <a:latin typeface="Times New Roman" panose="02020603050405020304" pitchFamily="18" charset="0"/>
                <a:cs typeface="Times New Roman" panose="02020603050405020304" pitchFamily="18" charset="0"/>
              </a:rPr>
              <a:t/>
            </a:r>
            <a:br>
              <a:rPr lang="ru-RU" sz="1600" dirty="0" smtClean="0">
                <a:solidFill>
                  <a:srgbClr val="000000"/>
                </a:solidFill>
                <a:latin typeface="Times New Roman" panose="02020603050405020304" pitchFamily="18" charset="0"/>
                <a:cs typeface="Times New Roman" panose="02020603050405020304" pitchFamily="18" charset="0"/>
              </a:rPr>
            </a:br>
            <a:r>
              <a:rPr lang="ru-RU" sz="1600" b="1" u="sng" dirty="0" smtClean="0">
                <a:solidFill>
                  <a:srgbClr val="000000"/>
                </a:solidFill>
                <a:latin typeface="Times New Roman" panose="02020603050405020304" pitchFamily="18" charset="0"/>
                <a:cs typeface="Times New Roman" panose="02020603050405020304" pitchFamily="18" charset="0"/>
              </a:rPr>
              <a:t>Практический</a:t>
            </a:r>
            <a:r>
              <a:rPr lang="ru-RU" sz="1600" dirty="0" smtClean="0">
                <a:solidFill>
                  <a:srgbClr val="000000"/>
                </a:solidFill>
                <a:latin typeface="Times New Roman" panose="02020603050405020304" pitchFamily="18" charset="0"/>
                <a:cs typeface="Times New Roman" panose="02020603050405020304" pitchFamily="18" charset="0"/>
              </a:rPr>
              <a:t/>
            </a:r>
            <a:br>
              <a:rPr lang="ru-RU" sz="1600" dirty="0" smtClean="0">
                <a:solidFill>
                  <a:srgbClr val="000000"/>
                </a:solidFill>
                <a:latin typeface="Times New Roman" panose="02020603050405020304" pitchFamily="18" charset="0"/>
                <a:cs typeface="Times New Roman" panose="02020603050405020304" pitchFamily="18" charset="0"/>
              </a:rPr>
            </a:br>
            <a:r>
              <a:rPr lang="ru-RU" sz="1600" b="1" u="sng" dirty="0" smtClean="0">
                <a:solidFill>
                  <a:srgbClr val="000000"/>
                </a:solidFill>
                <a:latin typeface="Times New Roman" panose="02020603050405020304" pitchFamily="18" charset="0"/>
                <a:cs typeface="Times New Roman" panose="02020603050405020304" pitchFamily="18" charset="0"/>
              </a:rPr>
              <a:t>Внедренческий</a:t>
            </a:r>
            <a:r>
              <a:rPr lang="ru-RU" sz="1600" dirty="0" smtClean="0">
                <a:solidFill>
                  <a:srgbClr val="000000"/>
                </a:solidFill>
                <a:latin typeface="Times New Roman" panose="02020603050405020304" pitchFamily="18" charset="0"/>
                <a:cs typeface="Times New Roman" panose="02020603050405020304" pitchFamily="18" charset="0"/>
              </a:rPr>
              <a:t/>
            </a:r>
            <a:br>
              <a:rPr lang="ru-RU" sz="1600" dirty="0" smtClean="0">
                <a:solidFill>
                  <a:srgbClr val="000000"/>
                </a:solidFill>
                <a:latin typeface="Times New Roman" panose="02020603050405020304" pitchFamily="18" charset="0"/>
                <a:cs typeface="Times New Roman" panose="02020603050405020304" pitchFamily="18" charset="0"/>
              </a:rPr>
            </a:br>
            <a:r>
              <a:rPr lang="ru-RU" sz="1600" dirty="0" smtClean="0">
                <a:solidFill>
                  <a:srgbClr val="000000"/>
                </a:solidFill>
                <a:latin typeface="Times New Roman" panose="02020603050405020304" pitchFamily="18" charset="0"/>
                <a:cs typeface="Times New Roman" panose="02020603050405020304" pitchFamily="18" charset="0"/>
              </a:rPr>
              <a:t>Самообразования </a:t>
            </a:r>
            <a:r>
              <a:rPr lang="ru-RU" sz="1600" dirty="0">
                <a:solidFill>
                  <a:srgbClr val="000000"/>
                </a:solidFill>
                <a:latin typeface="Times New Roman" panose="02020603050405020304" pitchFamily="18" charset="0"/>
                <a:cs typeface="Times New Roman" panose="02020603050405020304" pitchFamily="18" charset="0"/>
              </a:rPr>
              <a:t>реализовала через взаимодействие с родителями, через взаимодействие со специалистами учреждения, через самодеятельность детей,  через совместную игру, через образовательную деятельность, через игровую деятельность ,</a:t>
            </a:r>
            <a:br>
              <a:rPr lang="ru-RU" sz="1600" dirty="0">
                <a:solidFill>
                  <a:srgbClr val="000000"/>
                </a:solidFill>
                <a:latin typeface="Times New Roman" panose="02020603050405020304" pitchFamily="18" charset="0"/>
                <a:cs typeface="Times New Roman" panose="02020603050405020304" pitchFamily="18" charset="0"/>
              </a:rPr>
            </a:br>
            <a:r>
              <a:rPr lang="ru-RU" sz="1600" b="1" u="sng" dirty="0">
                <a:solidFill>
                  <a:srgbClr val="000000"/>
                </a:solidFill>
                <a:latin typeface="Times New Roman" panose="02020603050405020304" pitchFamily="18" charset="0"/>
                <a:cs typeface="Times New Roman" panose="02020603050405020304" pitchFamily="18" charset="0"/>
              </a:rPr>
              <a:t>Работа над созданием развивающей среды,</a:t>
            </a:r>
            <a:r>
              <a:rPr lang="ru-RU" sz="1600" dirty="0">
                <a:solidFill>
                  <a:srgbClr val="000000"/>
                </a:solidFill>
                <a:latin typeface="Times New Roman" panose="02020603050405020304" pitchFamily="18" charset="0"/>
                <a:cs typeface="Times New Roman" panose="02020603050405020304" pitchFamily="18" charset="0"/>
              </a:rPr>
              <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 Оформление центра развитие речи</a:t>
            </a:r>
            <a:r>
              <a:rPr lang="ru-RU" sz="1600" dirty="0" smtClean="0">
                <a:solidFill>
                  <a:srgbClr val="000000"/>
                </a:solidFill>
                <a:latin typeface="Times New Roman" panose="02020603050405020304" pitchFamily="18" charset="0"/>
                <a:cs typeface="Times New Roman" panose="02020603050405020304" pitchFamily="18" charset="0"/>
              </a:rPr>
              <a:t>.</a:t>
            </a:r>
            <a:r>
              <a:rPr lang="ru-RU" sz="1600" dirty="0">
                <a:solidFill>
                  <a:srgbClr val="000000"/>
                </a:solidFill>
                <a:latin typeface="Times New Roman" panose="02020603050405020304" pitchFamily="18" charset="0"/>
                <a:cs typeface="Times New Roman" panose="02020603050405020304" pitchFamily="18" charset="0"/>
              </a:rPr>
              <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-Изготовление альбомов предметных картин (игрушки транспорт)</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-Пополнение папки сюжетных картинок (Детский сад, времена года, части суток)</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-Изготовление д\и: «Назови одним словом» ,«Из какой сказки»</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-Оформление дидактических пособий </a:t>
            </a:r>
            <a:r>
              <a:rPr lang="ru-RU" sz="1600" dirty="0" smtClean="0">
                <a:solidFill>
                  <a:srgbClr val="000000"/>
                </a:solidFill>
                <a:latin typeface="Times New Roman" panose="02020603050405020304" pitchFamily="18" charset="0"/>
                <a:cs typeface="Times New Roman" panose="02020603050405020304" pitchFamily="18" charset="0"/>
              </a:rPr>
              <a:t>: «</a:t>
            </a:r>
            <a:r>
              <a:rPr lang="ru-RU" sz="1600" dirty="0">
                <a:solidFill>
                  <a:srgbClr val="000000"/>
                </a:solidFill>
                <a:latin typeface="Times New Roman" panose="02020603050405020304" pitchFamily="18" charset="0"/>
                <a:cs typeface="Times New Roman" panose="02020603050405020304" pitchFamily="18" charset="0"/>
              </a:rPr>
              <a:t>Загадки», «Расскажи сказку», «Скороговорки</a:t>
            </a:r>
            <a:r>
              <a:rPr lang="ru-RU" sz="1600" dirty="0" smtClean="0">
                <a:solidFill>
                  <a:srgbClr val="000000"/>
                </a:solidFill>
                <a:latin typeface="Times New Roman" panose="02020603050405020304" pitchFamily="18" charset="0"/>
                <a:cs typeface="Times New Roman" panose="02020603050405020304" pitchFamily="18" charset="0"/>
              </a:rPr>
              <a:t>», </a:t>
            </a:r>
            <a:r>
              <a:rPr lang="ru-RU" sz="1600" dirty="0">
                <a:solidFill>
                  <a:srgbClr val="000000"/>
                </a:solidFill>
                <a:latin typeface="Times New Roman" panose="02020603050405020304" pitchFamily="18" charset="0"/>
                <a:cs typeface="Times New Roman" panose="02020603050405020304" pitchFamily="18" charset="0"/>
              </a:rPr>
              <a:t>«</a:t>
            </a:r>
            <a:r>
              <a:rPr lang="ru-RU" sz="1600" dirty="0" err="1">
                <a:solidFill>
                  <a:srgbClr val="000000"/>
                </a:solidFill>
                <a:latin typeface="Times New Roman" panose="02020603050405020304" pitchFamily="18" charset="0"/>
                <a:cs typeface="Times New Roman" panose="02020603050405020304" pitchFamily="18" charset="0"/>
              </a:rPr>
              <a:t>Потешки</a:t>
            </a:r>
            <a:r>
              <a:rPr lang="ru-RU" sz="1600" dirty="0" smtClean="0">
                <a:solidFill>
                  <a:srgbClr val="000000"/>
                </a:solidFill>
                <a:latin typeface="Times New Roman" panose="02020603050405020304" pitchFamily="18" charset="0"/>
                <a:cs typeface="Times New Roman" panose="02020603050405020304" pitchFamily="18" charset="0"/>
              </a:rPr>
              <a:t>»</a:t>
            </a:r>
            <a:r>
              <a:rPr lang="ru-RU" sz="1600" dirty="0">
                <a:solidFill>
                  <a:srgbClr val="000000"/>
                </a:solidFill>
                <a:latin typeface="Times New Roman" panose="02020603050405020304" pitchFamily="18" charset="0"/>
                <a:cs typeface="Times New Roman" panose="02020603050405020304" pitchFamily="18" charset="0"/>
              </a:rPr>
              <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 дополнила </a:t>
            </a:r>
            <a:r>
              <a:rPr lang="ru-RU" sz="1600" dirty="0" err="1">
                <a:solidFill>
                  <a:srgbClr val="000000"/>
                </a:solidFill>
                <a:latin typeface="Times New Roman" panose="02020603050405020304" pitchFamily="18" charset="0"/>
                <a:cs typeface="Times New Roman" panose="02020603050405020304" pitchFamily="18" charset="0"/>
              </a:rPr>
              <a:t>мнемотаблицами</a:t>
            </a:r>
            <a:r>
              <a:rPr lang="ru-RU" sz="1600" dirty="0">
                <a:solidFill>
                  <a:srgbClr val="000000"/>
                </a:solidFill>
                <a:latin typeface="Times New Roman" panose="02020603050405020304" pitchFamily="18" charset="0"/>
                <a:cs typeface="Times New Roman" panose="02020603050405020304" pitchFamily="18" charset="0"/>
              </a:rPr>
              <a:t> по описанию животных, по составлению рассказ. По заучиванию </a:t>
            </a:r>
            <a:r>
              <a:rPr lang="ru-RU" sz="1600" dirty="0" smtClean="0">
                <a:solidFill>
                  <a:srgbClr val="000000"/>
                </a:solidFill>
                <a:latin typeface="Times New Roman" panose="02020603050405020304" pitchFamily="18" charset="0"/>
                <a:cs typeface="Times New Roman" panose="02020603050405020304" pitchFamily="18" charset="0"/>
              </a:rPr>
              <a:t>стихотворений</a:t>
            </a:r>
            <a:r>
              <a:rPr lang="ru-RU" sz="1600" dirty="0">
                <a:solidFill>
                  <a:srgbClr val="000000"/>
                </a:solidFill>
                <a:latin typeface="Times New Roman" panose="02020603050405020304" pitchFamily="18" charset="0"/>
                <a:cs typeface="Times New Roman" panose="02020603050405020304" pitchFamily="18" charset="0"/>
              </a:rPr>
              <a:t>.</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-Изготовление атрибутов для сюжетно-ролевых игр</a:t>
            </a:r>
            <a:br>
              <a:rPr lang="ru-RU" sz="1600" dirty="0">
                <a:solidFill>
                  <a:srgbClr val="000000"/>
                </a:solidFill>
                <a:latin typeface="Times New Roman" panose="02020603050405020304" pitchFamily="18" charset="0"/>
                <a:cs typeface="Times New Roman" panose="02020603050405020304" pitchFamily="18" charset="0"/>
              </a:rPr>
            </a:br>
            <a:r>
              <a:rPr lang="ru-RU" sz="1600" b="1" u="sng" dirty="0">
                <a:solidFill>
                  <a:srgbClr val="000000"/>
                </a:solidFill>
                <a:latin typeface="Times New Roman" panose="02020603050405020304" pitchFamily="18" charset="0"/>
                <a:cs typeface="Times New Roman" panose="02020603050405020304" pitchFamily="18" charset="0"/>
              </a:rPr>
              <a:t>Работа с детьми на протяжении учебного года</a:t>
            </a:r>
            <a:r>
              <a:rPr lang="ru-RU" sz="1600" dirty="0">
                <a:solidFill>
                  <a:srgbClr val="000000"/>
                </a:solidFill>
                <a:latin typeface="Times New Roman" panose="02020603050405020304" pitchFamily="18" charset="0"/>
                <a:cs typeface="Times New Roman" panose="02020603050405020304" pitchFamily="18" charset="0"/>
              </a:rPr>
              <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  - </a:t>
            </a:r>
            <a:r>
              <a:rPr lang="ru-RU" sz="1600" b="1" dirty="0">
                <a:solidFill>
                  <a:srgbClr val="111111"/>
                </a:solidFill>
                <a:latin typeface="Times New Roman" panose="02020603050405020304" pitchFamily="18" charset="0"/>
                <a:ea typeface="Times New Roman"/>
                <a:cs typeface="Times New Roman" panose="02020603050405020304" pitchFamily="18" charset="0"/>
              </a:rPr>
              <a:t>Дидактическая игра - имитации </a:t>
            </a:r>
            <a:r>
              <a:rPr lang="ru-RU" sz="1600" dirty="0" smtClean="0">
                <a:solidFill>
                  <a:srgbClr val="111111"/>
                </a:solidFill>
                <a:latin typeface="Times New Roman" panose="02020603050405020304" pitchFamily="18" charset="0"/>
                <a:ea typeface="Times New Roman"/>
                <a:cs typeface="Times New Roman" panose="02020603050405020304" pitchFamily="18" charset="0"/>
              </a:rPr>
              <a:t>«</a:t>
            </a:r>
            <a:r>
              <a:rPr lang="ru-RU" sz="1600" dirty="0">
                <a:solidFill>
                  <a:srgbClr val="111111"/>
                </a:solidFill>
                <a:latin typeface="Times New Roman" panose="02020603050405020304" pitchFamily="18" charset="0"/>
                <a:ea typeface="Times New Roman"/>
                <a:cs typeface="Times New Roman" panose="02020603050405020304" pitchFamily="18" charset="0"/>
              </a:rPr>
              <a:t>Постираем кукле платья</a:t>
            </a:r>
            <a:r>
              <a:rPr lang="ru-RU" sz="1600" dirty="0" smtClean="0">
                <a:solidFill>
                  <a:srgbClr val="111111"/>
                </a:solidFill>
                <a:latin typeface="Times New Roman" panose="02020603050405020304" pitchFamily="18" charset="0"/>
                <a:ea typeface="Times New Roman"/>
                <a:cs typeface="Times New Roman" panose="02020603050405020304" pitchFamily="18" charset="0"/>
              </a:rPr>
              <a:t>», </a:t>
            </a:r>
            <a:r>
              <a:rPr lang="ru-RU" sz="1600" dirty="0">
                <a:solidFill>
                  <a:srgbClr val="000000"/>
                </a:solidFill>
                <a:latin typeface="Times New Roman" panose="02020603050405020304" pitchFamily="18" charset="0"/>
                <a:ea typeface="Times New Roman"/>
                <a:cs typeface="Times New Roman" panose="02020603050405020304" pitchFamily="18" charset="0"/>
              </a:rPr>
              <a:t>«Собери урожай в корзину</a:t>
            </a:r>
            <a:r>
              <a:rPr lang="ru-RU" sz="1600" dirty="0" smtClean="0">
                <a:solidFill>
                  <a:srgbClr val="000000"/>
                </a:solidFill>
                <a:latin typeface="Times New Roman" panose="02020603050405020304" pitchFamily="18" charset="0"/>
                <a:ea typeface="Times New Roman"/>
                <a:cs typeface="Times New Roman" panose="02020603050405020304" pitchFamily="18" charset="0"/>
              </a:rPr>
              <a:t>», </a:t>
            </a:r>
            <a:r>
              <a:rPr lang="ru-RU" sz="1600" dirty="0">
                <a:solidFill>
                  <a:srgbClr val="000000"/>
                </a:solidFill>
                <a:latin typeface="Times New Roman" panose="02020603050405020304" pitchFamily="18" charset="0"/>
                <a:ea typeface="Times New Roman"/>
                <a:cs typeface="Times New Roman" panose="02020603050405020304" pitchFamily="18" charset="0"/>
              </a:rPr>
              <a:t>«Увлекательный лабиринт</a:t>
            </a:r>
            <a:r>
              <a:rPr lang="ru-RU" sz="1600" dirty="0" smtClean="0">
                <a:solidFill>
                  <a:srgbClr val="000000"/>
                </a:solidFill>
                <a:latin typeface="Times New Roman" panose="02020603050405020304" pitchFamily="18" charset="0"/>
                <a:ea typeface="Times New Roman"/>
                <a:cs typeface="Times New Roman" panose="02020603050405020304" pitchFamily="18" charset="0"/>
              </a:rPr>
              <a:t>», </a:t>
            </a:r>
            <a:r>
              <a:rPr lang="ru-RU" sz="1600" dirty="0">
                <a:solidFill>
                  <a:srgbClr val="000000"/>
                </a:solidFill>
                <a:latin typeface="Times New Roman" panose="02020603050405020304" pitchFamily="18" charset="0"/>
                <a:ea typeface="Times New Roman"/>
                <a:cs typeface="Times New Roman" panose="02020603050405020304" pitchFamily="18" charset="0"/>
              </a:rPr>
              <a:t>«Собираемся на прогулку</a:t>
            </a:r>
            <a:r>
              <a:rPr lang="ru-RU" sz="1600" dirty="0" smtClean="0">
                <a:solidFill>
                  <a:srgbClr val="000000"/>
                </a:solidFill>
                <a:latin typeface="Times New Roman" panose="02020603050405020304" pitchFamily="18" charset="0"/>
                <a:ea typeface="Times New Roman"/>
                <a:cs typeface="Times New Roman" panose="02020603050405020304" pitchFamily="18" charset="0"/>
              </a:rPr>
              <a:t>», </a:t>
            </a:r>
            <a:r>
              <a:rPr lang="ru-RU" sz="1600" dirty="0">
                <a:solidFill>
                  <a:srgbClr val="000000"/>
                </a:solidFill>
                <a:latin typeface="Times New Roman" panose="02020603050405020304" pitchFamily="18" charset="0"/>
                <a:ea typeface="Times New Roman"/>
                <a:cs typeface="Times New Roman" panose="02020603050405020304" pitchFamily="18" charset="0"/>
              </a:rPr>
              <a:t>«Путешествие букв в страну сказок</a:t>
            </a:r>
            <a:r>
              <a:rPr lang="ru-RU" sz="1600" dirty="0" smtClean="0">
                <a:solidFill>
                  <a:srgbClr val="000000"/>
                </a:solidFill>
                <a:latin typeface="Times New Roman" panose="02020603050405020304" pitchFamily="18" charset="0"/>
                <a:ea typeface="Times New Roman"/>
                <a:cs typeface="Times New Roman" panose="02020603050405020304" pitchFamily="18" charset="0"/>
              </a:rPr>
              <a:t>», </a:t>
            </a:r>
            <a:r>
              <a:rPr lang="ru-RU" sz="1600" dirty="0">
                <a:solidFill>
                  <a:srgbClr val="000000"/>
                </a:solidFill>
                <a:latin typeface="Times New Roman" panose="02020603050405020304" pitchFamily="18" charset="0"/>
                <a:ea typeface="Times New Roman"/>
                <a:cs typeface="Times New Roman" panose="02020603050405020304" pitchFamily="18" charset="0"/>
              </a:rPr>
              <a:t>«Третий лишний»</a:t>
            </a:r>
            <a:r>
              <a:rPr lang="ru-RU" sz="1600" dirty="0">
                <a:solidFill>
                  <a:srgbClr val="000000"/>
                </a:solidFill>
                <a:latin typeface="Times New Roman" panose="02020603050405020304" pitchFamily="18" charset="0"/>
                <a:cs typeface="Times New Roman" panose="02020603050405020304" pitchFamily="18" charset="0"/>
              </a:rPr>
              <a:t/>
            </a:r>
            <a:br>
              <a:rPr lang="ru-RU" sz="1600" dirty="0">
                <a:solidFill>
                  <a:srgbClr val="000000"/>
                </a:solidFill>
                <a:latin typeface="Times New Roman" panose="02020603050405020304" pitchFamily="18" charset="0"/>
                <a:cs typeface="Times New Roman" panose="02020603050405020304" pitchFamily="18" charset="0"/>
              </a:rPr>
            </a:br>
            <a:r>
              <a:rPr lang="ru-RU" sz="1600" dirty="0" smtClean="0">
                <a:solidFill>
                  <a:srgbClr val="000000"/>
                </a:solidFill>
                <a:latin typeface="Times New Roman" panose="02020603050405020304" pitchFamily="18" charset="0"/>
                <a:cs typeface="Times New Roman" panose="02020603050405020304" pitchFamily="18" charset="0"/>
              </a:rPr>
              <a:t>-</a:t>
            </a:r>
            <a:r>
              <a:rPr lang="ru-RU" sz="1600" dirty="0">
                <a:solidFill>
                  <a:srgbClr val="000000"/>
                </a:solidFill>
                <a:latin typeface="Times New Roman" panose="02020603050405020304" pitchFamily="18" charset="0"/>
                <a:cs typeface="Times New Roman" panose="02020603050405020304" pitchFamily="18" charset="0"/>
              </a:rPr>
              <a:t> </a:t>
            </a:r>
            <a:r>
              <a:rPr lang="ru-RU" sz="1600" dirty="0" smtClean="0">
                <a:solidFill>
                  <a:srgbClr val="000000"/>
                </a:solidFill>
                <a:latin typeface="Times New Roman" panose="02020603050405020304" pitchFamily="18" charset="0"/>
                <a:cs typeface="Times New Roman" panose="02020603050405020304" pitchFamily="18" charset="0"/>
              </a:rPr>
              <a:t>Пальчиковая </a:t>
            </a:r>
            <a:r>
              <a:rPr lang="ru-RU" sz="1600" dirty="0">
                <a:solidFill>
                  <a:srgbClr val="000000"/>
                </a:solidFill>
                <a:latin typeface="Times New Roman" panose="02020603050405020304" pitchFamily="18" charset="0"/>
                <a:cs typeface="Times New Roman" panose="02020603050405020304" pitchFamily="18" charset="0"/>
              </a:rPr>
              <a:t>гимнастика «Козы», «Дружные ребята» и т.д.</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 Печатные развивающие игры «Картинки-половинки», «Лото», «Чей малыш? », «Большие и маленькие» и т. д.</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-Звуковая культура речи: звуки а, у.</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 - Артикуляционные гимнастики.</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-Дидактическая игра «Не ошибись»</a:t>
            </a:r>
            <a:br>
              <a:rPr lang="ru-RU" sz="1600" dirty="0">
                <a:solidFill>
                  <a:srgbClr val="000000"/>
                </a:solidFill>
                <a:latin typeface="Times New Roman" panose="02020603050405020304" pitchFamily="18" charset="0"/>
                <a:cs typeface="Times New Roman" panose="02020603050405020304" pitchFamily="18" charset="0"/>
              </a:rPr>
            </a:br>
            <a:r>
              <a:rPr lang="ru-RU" sz="1600" dirty="0">
                <a:solidFill>
                  <a:srgbClr val="000000"/>
                </a:solidFill>
                <a:latin typeface="Times New Roman" panose="02020603050405020304" pitchFamily="18" charset="0"/>
                <a:cs typeface="Times New Roman" panose="02020603050405020304" pitchFamily="18" charset="0"/>
              </a:rPr>
              <a:t>-Драматизация русской народной сказки «Репка», </a:t>
            </a:r>
            <a:r>
              <a:rPr lang="ru-RU" sz="1600" dirty="0" smtClean="0">
                <a:solidFill>
                  <a:srgbClr val="000000"/>
                </a:solidFill>
                <a:latin typeface="Times New Roman" panose="02020603050405020304" pitchFamily="18" charset="0"/>
                <a:cs typeface="Times New Roman" panose="02020603050405020304" pitchFamily="18" charset="0"/>
              </a:rPr>
              <a:t>«</a:t>
            </a:r>
            <a:r>
              <a:rPr lang="ru-RU" sz="1600" dirty="0" err="1" smtClean="0">
                <a:solidFill>
                  <a:srgbClr val="000000"/>
                </a:solidFill>
                <a:latin typeface="Times New Roman" panose="02020603050405020304" pitchFamily="18" charset="0"/>
                <a:cs typeface="Times New Roman" panose="02020603050405020304" pitchFamily="18" charset="0"/>
              </a:rPr>
              <a:t>Руковичка</a:t>
            </a:r>
            <a:r>
              <a:rPr lang="ru-RU" sz="1600" dirty="0" smtClean="0">
                <a:solidFill>
                  <a:srgbClr val="000000"/>
                </a:solidFill>
                <a:latin typeface="Times New Roman" panose="02020603050405020304" pitchFamily="18" charset="0"/>
                <a:cs typeface="Times New Roman" panose="02020603050405020304" pitchFamily="18" charset="0"/>
              </a:rPr>
              <a:t>», «</a:t>
            </a:r>
            <a:r>
              <a:rPr lang="ru-RU" sz="1600" dirty="0" err="1" smtClean="0">
                <a:solidFill>
                  <a:srgbClr val="000000"/>
                </a:solidFill>
                <a:latin typeface="Times New Roman" panose="02020603050405020304" pitchFamily="18" charset="0"/>
                <a:cs typeface="Times New Roman" panose="02020603050405020304" pitchFamily="18" charset="0"/>
              </a:rPr>
              <a:t>Заюшкина</a:t>
            </a:r>
            <a:r>
              <a:rPr lang="ru-RU" sz="1600" dirty="0" smtClean="0">
                <a:solidFill>
                  <a:srgbClr val="000000"/>
                </a:solidFill>
                <a:latin typeface="Times New Roman" panose="02020603050405020304" pitchFamily="18" charset="0"/>
                <a:cs typeface="Times New Roman" panose="02020603050405020304" pitchFamily="18" charset="0"/>
              </a:rPr>
              <a:t> избушка» </a:t>
            </a:r>
            <a:r>
              <a:rPr lang="ru-RU" sz="1600" dirty="0">
                <a:solidFill>
                  <a:srgbClr val="000000"/>
                </a:solidFill>
                <a:latin typeface="Times New Roman" panose="02020603050405020304" pitchFamily="18" charset="0"/>
                <a:cs typeface="Times New Roman" panose="02020603050405020304" pitchFamily="18" charset="0"/>
              </a:rPr>
              <a:t>с использованием настольного театра</a:t>
            </a:r>
            <a:br>
              <a:rPr lang="ru-RU" sz="1600" dirty="0">
                <a:solidFill>
                  <a:srgbClr val="000000"/>
                </a:solidFill>
                <a:latin typeface="Times New Roman" panose="02020603050405020304" pitchFamily="18" charset="0"/>
                <a:cs typeface="Times New Roman" panose="02020603050405020304" pitchFamily="18" charset="0"/>
              </a:rPr>
            </a:br>
            <a:r>
              <a:rPr lang="ru-RU" sz="1100" dirty="0">
                <a:solidFill>
                  <a:srgbClr val="000000"/>
                </a:solidFill>
              </a:rPr>
              <a:t/>
            </a:r>
            <a:br>
              <a:rPr lang="ru-RU" sz="1100" dirty="0">
                <a:solidFill>
                  <a:srgbClr val="000000"/>
                </a:solidFill>
              </a:rPr>
            </a:br>
            <a:endParaRPr lang="ru-RU" sz="1400" dirty="0">
              <a:solidFill>
                <a:srgbClr val="002060"/>
              </a:solidFill>
              <a:latin typeface="Times New Roman" panose="02020603050405020304" pitchFamily="18" charset="0"/>
              <a:cs typeface="Times New Roman" panose="02020603050405020304" pitchFamily="18" charset="0"/>
            </a:endParaRPr>
          </a:p>
        </p:txBody>
      </p:sp>
      <p:sp>
        <p:nvSpPr>
          <p:cNvPr id="5" name="Rectangle 3"/>
          <p:cNvSpPr txBox="1">
            <a:spLocks noChangeArrowheads="1"/>
          </p:cNvSpPr>
          <p:nvPr/>
        </p:nvSpPr>
        <p:spPr>
          <a:xfrm>
            <a:off x="179512" y="1600200"/>
            <a:ext cx="8712967" cy="4525963"/>
          </a:xfrm>
          <a:prstGeom prst="rect">
            <a:avLst/>
          </a:prstGeom>
        </p:spPr>
        <p:txBody>
          <a:bodyPr vert="horz" lIns="91440" tIns="45720" rIns="91440" bIns="45720" rtlCol="0">
            <a:normAutofit/>
          </a:bodyPr>
          <a:lstStyle/>
          <a:p>
            <a:pPr marR="0" lvl="0" algn="l" defTabSz="914400" rtl="0" eaLnBrk="1" fontAlgn="auto" latinLnBrk="0" hangingPunct="1">
              <a:lnSpc>
                <a:spcPct val="100000"/>
              </a:lnSpc>
              <a:spcBef>
                <a:spcPct val="20000"/>
              </a:spcBef>
              <a:spcAft>
                <a:spcPts val="0"/>
              </a:spcAft>
              <a:buClrTx/>
              <a:buSzTx/>
              <a:tabLst/>
              <a:defRPr/>
            </a:pPr>
            <a:endParaRPr kumimoji="0" lang="ru-RU" sz="3200" b="0" i="0" u="none" strike="noStrike" kern="1200" cap="none" spc="0" normalizeH="0" baseline="0" noProof="0" dirty="0" smtClean="0">
              <a:ln>
                <a:noFill/>
              </a:ln>
              <a:solidFill>
                <a:srgbClr val="002060"/>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solidFill>
                <a:srgbClr val="002060"/>
              </a:solidFill>
            </a:endParaRPr>
          </a:p>
        </p:txBody>
      </p:sp>
      <p:sp>
        <p:nvSpPr>
          <p:cNvPr id="3" name="Содержимое 2"/>
          <p:cNvSpPr>
            <a:spLocks noGrp="1"/>
          </p:cNvSpPr>
          <p:nvPr>
            <p:ph idx="1"/>
          </p:nvPr>
        </p:nvSpPr>
        <p:spPr/>
        <p:txBody>
          <a:bodyPr/>
          <a:lstStyle/>
          <a:p>
            <a:pPr marL="0" indent="0">
              <a:buNone/>
            </a:pPr>
            <a:r>
              <a:rPr lang="ru-RU" sz="1300" dirty="0">
                <a:solidFill>
                  <a:srgbClr val="000000"/>
                </a:solidFill>
                <a:latin typeface="Times New Roman"/>
                <a:ea typeface="+mj-ea"/>
                <a:cs typeface="+mj-cs"/>
              </a:rPr>
              <a:t>-</a:t>
            </a:r>
            <a:r>
              <a:rPr lang="ru-RU" sz="1400" dirty="0">
                <a:solidFill>
                  <a:srgbClr val="000000"/>
                </a:solidFill>
                <a:latin typeface="Times New Roman" panose="02020603050405020304" pitchFamily="18" charset="0"/>
                <a:ea typeface="+mj-ea"/>
                <a:cs typeface="Times New Roman" panose="02020603050405020304" pitchFamily="18" charset="0"/>
              </a:rPr>
              <a:t>Дидактические игры с применением картинок: «Птицы», «Покажи правильно» « Кто где живет?»</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-Рассматривание альбома «Моя семья»</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-Разучивание песен и стихов  к новогоднему празднику. К 8 </a:t>
            </a:r>
            <a:r>
              <a:rPr lang="ru-RU" sz="1400" dirty="0" smtClean="0">
                <a:solidFill>
                  <a:srgbClr val="000000"/>
                </a:solidFill>
                <a:latin typeface="Times New Roman" panose="02020603050405020304" pitchFamily="18" charset="0"/>
                <a:ea typeface="+mj-ea"/>
                <a:cs typeface="Times New Roman" panose="02020603050405020304" pitchFamily="18" charset="0"/>
              </a:rPr>
              <a:t>Марту</a:t>
            </a:r>
            <a:r>
              <a:rPr lang="ru-RU" sz="1400" dirty="0">
                <a:solidFill>
                  <a:srgbClr val="000000"/>
                </a:solidFill>
                <a:latin typeface="Times New Roman" panose="02020603050405020304" pitchFamily="18" charset="0"/>
                <a:ea typeface="+mj-ea"/>
                <a:cs typeface="Times New Roman" panose="02020603050405020304" pitchFamily="18" charset="0"/>
              </a:rPr>
              <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-Повторение знакомых </a:t>
            </a:r>
            <a:r>
              <a:rPr lang="ru-RU" sz="1400" dirty="0" err="1">
                <a:solidFill>
                  <a:srgbClr val="000000"/>
                </a:solidFill>
                <a:latin typeface="Times New Roman" panose="02020603050405020304" pitchFamily="18" charset="0"/>
                <a:ea typeface="+mj-ea"/>
                <a:cs typeface="Times New Roman" panose="02020603050405020304" pitchFamily="18" charset="0"/>
              </a:rPr>
              <a:t>потешек</a:t>
            </a:r>
            <a:r>
              <a:rPr lang="ru-RU" sz="1400" dirty="0">
                <a:solidFill>
                  <a:srgbClr val="000000"/>
                </a:solidFill>
                <a:latin typeface="Times New Roman" panose="02020603050405020304" pitchFamily="18" charset="0"/>
                <a:ea typeface="+mj-ea"/>
                <a:cs typeface="Times New Roman" panose="02020603050405020304" pitchFamily="18" charset="0"/>
              </a:rPr>
              <a:t>: </a:t>
            </a:r>
            <a:r>
              <a:rPr lang="ru-RU" sz="1400" dirty="0" smtClean="0">
                <a:solidFill>
                  <a:srgbClr val="000000"/>
                </a:solidFill>
                <a:latin typeface="Times New Roman" panose="02020603050405020304" pitchFamily="18" charset="0"/>
                <a:ea typeface="+mj-ea"/>
                <a:cs typeface="Times New Roman" panose="02020603050405020304" pitchFamily="18" charset="0"/>
              </a:rPr>
              <a:t>«Сорока</a:t>
            </a:r>
            <a:r>
              <a:rPr lang="ru-RU" sz="1400" dirty="0">
                <a:solidFill>
                  <a:srgbClr val="000000"/>
                </a:solidFill>
                <a:latin typeface="Times New Roman" panose="02020603050405020304" pitchFamily="18" charset="0"/>
                <a:ea typeface="+mj-ea"/>
                <a:cs typeface="Times New Roman" panose="02020603050405020304" pitchFamily="18" charset="0"/>
              </a:rPr>
              <a:t>» и т.п.</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smtClean="0">
                <a:solidFill>
                  <a:srgbClr val="000000"/>
                </a:solidFill>
                <a:latin typeface="Times New Roman" panose="02020603050405020304" pitchFamily="18" charset="0"/>
                <a:ea typeface="+mj-ea"/>
                <a:cs typeface="Times New Roman" panose="02020603050405020304" pitchFamily="18" charset="0"/>
              </a:rPr>
              <a:t>-</a:t>
            </a:r>
            <a:r>
              <a:rPr lang="ru-RU" sz="1400" dirty="0">
                <a:solidFill>
                  <a:srgbClr val="000000"/>
                </a:solidFill>
                <a:latin typeface="Times New Roman" panose="02020603050405020304" pitchFamily="18" charset="0"/>
                <a:ea typeface="+mj-ea"/>
                <a:cs typeface="Times New Roman" panose="02020603050405020304" pitchFamily="18" charset="0"/>
              </a:rPr>
              <a:t>Рассматривание иллюстраций «Транспорт», « Мебель» «Посуда»</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-Отгадывание загадок (альбом загадок)</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 Рассказывание знакомых сказок с использованием пособия «Расскажи сказку»</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b="1" u="sng" dirty="0">
                <a:solidFill>
                  <a:srgbClr val="000000"/>
                </a:solidFill>
                <a:latin typeface="Times New Roman" panose="02020603050405020304" pitchFamily="18" charset="0"/>
                <a:ea typeface="+mj-ea"/>
                <a:cs typeface="Times New Roman" panose="02020603050405020304" pitchFamily="18" charset="0"/>
              </a:rPr>
              <a:t>Взаимодействие с родителями.</a:t>
            </a:r>
            <a:r>
              <a:rPr lang="ru-RU" sz="1400" dirty="0">
                <a:solidFill>
                  <a:srgbClr val="000000"/>
                </a:solidFill>
                <a:latin typeface="Times New Roman" panose="02020603050405020304" pitchFamily="18" charset="0"/>
                <a:ea typeface="+mj-ea"/>
                <a:cs typeface="Times New Roman" panose="02020603050405020304" pitchFamily="18" charset="0"/>
              </a:rPr>
              <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-Рекомендации родителям «Поговори со мною, мама! »</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-Консультация «Учим ребёнка общаться».</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-Рекомендации родителям по активизации словарного запаса ребенка 4-5 лет.</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-Папка передвижка «Роль дидактических игр в семье и в детском саду», «Давайте поиграем».</a:t>
            </a:r>
            <a:br>
              <a:rPr lang="ru-RU" sz="1400" dirty="0">
                <a:solidFill>
                  <a:srgbClr val="000000"/>
                </a:solidFill>
                <a:latin typeface="Times New Roman" panose="02020603050405020304" pitchFamily="18" charset="0"/>
                <a:ea typeface="+mj-ea"/>
                <a:cs typeface="Times New Roman" panose="02020603050405020304" pitchFamily="18" charset="0"/>
              </a:rPr>
            </a:br>
            <a:r>
              <a:rPr lang="ru-RU" sz="1400" dirty="0">
                <a:solidFill>
                  <a:srgbClr val="000000"/>
                </a:solidFill>
                <a:latin typeface="Times New Roman" panose="02020603050405020304" pitchFamily="18" charset="0"/>
                <a:ea typeface="+mj-ea"/>
                <a:cs typeface="Times New Roman" panose="02020603050405020304" pitchFamily="18" charset="0"/>
              </a:rPr>
              <a:t>-Индивидуальная помощь родителям по их </a:t>
            </a:r>
            <a:r>
              <a:rPr lang="ru-RU" sz="1400" dirty="0" smtClean="0">
                <a:solidFill>
                  <a:srgbClr val="000000"/>
                </a:solidFill>
                <a:latin typeface="Times New Roman" panose="02020603050405020304" pitchFamily="18" charset="0"/>
                <a:ea typeface="+mj-ea"/>
                <a:cs typeface="Times New Roman" panose="02020603050405020304" pitchFamily="18" charset="0"/>
              </a:rPr>
              <a:t>запросам</a:t>
            </a:r>
            <a:endParaRPr lang="ru-RU" sz="1400" dirty="0" smtClean="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640960" cy="2431435"/>
          </a:xfrm>
          <a:prstGeom prst="rect">
            <a:avLst/>
          </a:prstGeom>
        </p:spPr>
        <p:txBody>
          <a:bodyPr wrap="square">
            <a:spAutoFit/>
          </a:bodyPr>
          <a:lstStyle/>
          <a:p>
            <a:pPr algn="ctr"/>
            <a:r>
              <a:rPr lang="ru-RU" sz="2000" b="1" dirty="0" smtClean="0">
                <a:solidFill>
                  <a:srgbClr val="002060"/>
                </a:solidFill>
              </a:rPr>
              <a:t>Диагностика детей средней группы № 3 </a:t>
            </a:r>
          </a:p>
          <a:p>
            <a:pPr algn="ctr"/>
            <a:r>
              <a:rPr lang="ru-RU" sz="2000" b="1" dirty="0" smtClean="0">
                <a:solidFill>
                  <a:srgbClr val="002060"/>
                </a:solidFill>
              </a:rPr>
              <a:t>«Речевое развитие»</a:t>
            </a:r>
          </a:p>
          <a:p>
            <a:pPr algn="ctr"/>
            <a:endParaRPr lang="ru-RU" sz="2000" b="1" dirty="0">
              <a:solidFill>
                <a:srgbClr val="002060"/>
              </a:solidFill>
            </a:endParaRPr>
          </a:p>
          <a:p>
            <a:pPr algn="ctr"/>
            <a:endParaRPr lang="ru-RU" sz="2000" b="1" dirty="0" smtClean="0">
              <a:solidFill>
                <a:srgbClr val="002060"/>
              </a:solidFill>
            </a:endParaRPr>
          </a:p>
          <a:p>
            <a:endParaRPr lang="ru-RU" sz="2400" dirty="0" smtClean="0"/>
          </a:p>
          <a:p>
            <a:pPr algn="r"/>
            <a:endParaRPr lang="ru-RU" sz="2400" dirty="0" smtClean="0"/>
          </a:p>
          <a:p>
            <a:pPr algn="ctr"/>
            <a:endParaRPr lang="ru-RU" sz="2400" dirty="0">
              <a:solidFill>
                <a:srgbClr val="002060"/>
              </a:solidFill>
            </a:endParaRPr>
          </a:p>
        </p:txBody>
      </p:sp>
      <p:graphicFrame>
        <p:nvGraphicFramePr>
          <p:cNvPr id="3" name="Объект 2"/>
          <p:cNvGraphicFramePr>
            <a:graphicFrameLocks noChangeAspect="1"/>
          </p:cNvGraphicFramePr>
          <p:nvPr>
            <p:extLst>
              <p:ext uri="{D42A27DB-BD31-4B8C-83A1-F6EECF244321}">
                <p14:modId xmlns:p14="http://schemas.microsoft.com/office/powerpoint/2010/main" val="1552126449"/>
              </p:ext>
            </p:extLst>
          </p:nvPr>
        </p:nvGraphicFramePr>
        <p:xfrm>
          <a:off x="1524000" y="1395413"/>
          <a:ext cx="6096000" cy="4067175"/>
        </p:xfrm>
        <a:graphic>
          <a:graphicData uri="http://schemas.openxmlformats.org/presentationml/2006/ole">
            <mc:AlternateContent xmlns:mc="http://schemas.openxmlformats.org/markup-compatibility/2006">
              <mc:Choice xmlns:v="urn:schemas-microsoft-com:vml" Requires="v">
                <p:oleObj spid="_x0000_s1036" name="Диаграмма" r:id="rId3" imgW="6096000" imgH="4067290" progId="MSGraph.Chart.8">
                  <p:embed followColorScheme="full"/>
                </p:oleObj>
              </mc:Choice>
              <mc:Fallback>
                <p:oleObj name="Диаграмма" r:id="rId3" imgW="6096000" imgH="4067290" progId="MSGraph.Chart.8">
                  <p:embed followColorScheme="full"/>
                  <p:pic>
                    <p:nvPicPr>
                      <p:cNvPr id="0" name=""/>
                      <p:cNvPicPr/>
                      <p:nvPr/>
                    </p:nvPicPr>
                    <p:blipFill>
                      <a:blip r:embed="rId4"/>
                      <a:stretch>
                        <a:fillRect/>
                      </a:stretch>
                    </p:blipFill>
                    <p:spPr>
                      <a:xfrm>
                        <a:off x="1524000" y="1395413"/>
                        <a:ext cx="6096000" cy="4067175"/>
                      </a:xfrm>
                      <a:prstGeom prst="rect">
                        <a:avLst/>
                      </a:prstGeom>
                    </p:spPr>
                  </p:pic>
                </p:oleObj>
              </mc:Fallback>
            </mc:AlternateContent>
          </a:graphicData>
        </a:graphic>
      </p:graphicFrame>
      <p:graphicFrame>
        <p:nvGraphicFramePr>
          <p:cNvPr id="5" name="Объект 4"/>
          <p:cNvGraphicFramePr>
            <a:graphicFrameLocks noChangeAspect="1"/>
          </p:cNvGraphicFramePr>
          <p:nvPr>
            <p:extLst>
              <p:ext uri="{D42A27DB-BD31-4B8C-83A1-F6EECF244321}">
                <p14:modId xmlns:p14="http://schemas.microsoft.com/office/powerpoint/2010/main" val="1850429083"/>
              </p:ext>
            </p:extLst>
          </p:nvPr>
        </p:nvGraphicFramePr>
        <p:xfrm>
          <a:off x="1524000" y="1395413"/>
          <a:ext cx="6096000" cy="4067175"/>
        </p:xfrm>
        <a:graphic>
          <a:graphicData uri="http://schemas.openxmlformats.org/presentationml/2006/ole">
            <mc:AlternateContent xmlns:mc="http://schemas.openxmlformats.org/markup-compatibility/2006">
              <mc:Choice xmlns:v="urn:schemas-microsoft-com:vml" Requires="v">
                <p:oleObj spid="_x0000_s1037" name="Диаграмма" r:id="rId5" imgW="6096000" imgH="4067290" progId="MSGraph.Chart.8">
                  <p:embed followColorScheme="full"/>
                </p:oleObj>
              </mc:Choice>
              <mc:Fallback>
                <p:oleObj name="Диаграмма" r:id="rId5" imgW="6096000" imgH="4067290" progId="MSGraph.Chart.8">
                  <p:embed followColorScheme="full"/>
                  <p:pic>
                    <p:nvPicPr>
                      <p:cNvPr id="0" name=""/>
                      <p:cNvPicPr/>
                      <p:nvPr/>
                    </p:nvPicPr>
                    <p:blipFill>
                      <a:blip r:embed="rId6"/>
                      <a:stretch>
                        <a:fillRect/>
                      </a:stretch>
                    </p:blipFill>
                    <p:spPr>
                      <a:xfrm>
                        <a:off x="1524000" y="1395413"/>
                        <a:ext cx="6096000" cy="4067175"/>
                      </a:xfrm>
                      <a:prstGeom prst="rect">
                        <a:avLst/>
                      </a:prstGeom>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lnSpc>
                <a:spcPct val="115000"/>
              </a:lnSpc>
              <a:spcBef>
                <a:spcPts val="1125"/>
              </a:spcBef>
              <a:spcAft>
                <a:spcPts val="1125"/>
              </a:spcAft>
            </a:pP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002060"/>
                </a:solidFill>
                <a:latin typeface="Times New Roman" panose="02020603050405020304" pitchFamily="18" charset="0"/>
                <a:cs typeface="Times New Roman" panose="02020603050405020304" pitchFamily="18" charset="0"/>
              </a:rPr>
              <a:t/>
            </a:r>
            <a:br>
              <a:rPr lang="ru-RU" sz="1400" dirty="0">
                <a:solidFill>
                  <a:srgbClr val="002060"/>
                </a:solidFill>
                <a:latin typeface="Times New Roman" panose="02020603050405020304" pitchFamily="18" charset="0"/>
                <a:cs typeface="Times New Roman" panose="02020603050405020304" pitchFamily="18" charset="0"/>
              </a:rPr>
            </a:br>
            <a:r>
              <a:rPr lang="ru-RU" sz="1400" dirty="0" smtClean="0">
                <a:solidFill>
                  <a:srgbClr val="002060"/>
                </a:solidFill>
                <a:latin typeface="Times New Roman" panose="02020603050405020304" pitchFamily="18" charset="0"/>
                <a:cs typeface="Times New Roman" panose="02020603050405020304" pitchFamily="18" charset="0"/>
              </a:rPr>
              <a:t>                                                                                Список литературы:</a:t>
            </a:r>
            <a:br>
              <a:rPr lang="ru-RU" sz="1400" dirty="0" smtClean="0">
                <a:solidFill>
                  <a:srgbClr val="002060"/>
                </a:solidFill>
                <a:latin typeface="Times New Roman" panose="02020603050405020304" pitchFamily="18" charset="0"/>
                <a:cs typeface="Times New Roman" panose="02020603050405020304" pitchFamily="18" charset="0"/>
              </a:rPr>
            </a:br>
            <a:r>
              <a:rPr lang="ru-RU" sz="1400" dirty="0">
                <a:solidFill>
                  <a:srgbClr val="111111"/>
                </a:solidFill>
                <a:latin typeface="Times New Roman"/>
                <a:ea typeface="Times New Roman"/>
                <a:cs typeface="Times New Roman"/>
              </a:rPr>
              <a:t> 1. </a:t>
            </a:r>
            <a:r>
              <a:rPr lang="ru-RU" sz="1400" dirty="0" err="1">
                <a:solidFill>
                  <a:srgbClr val="111111"/>
                </a:solidFill>
                <a:latin typeface="Times New Roman"/>
                <a:ea typeface="Times New Roman"/>
                <a:cs typeface="Times New Roman"/>
              </a:rPr>
              <a:t>Бардышева</a:t>
            </a:r>
            <a:r>
              <a:rPr lang="ru-RU" sz="1400" dirty="0">
                <a:solidFill>
                  <a:srgbClr val="111111"/>
                </a:solidFill>
                <a:latin typeface="Times New Roman"/>
                <a:ea typeface="Times New Roman"/>
                <a:cs typeface="Times New Roman"/>
              </a:rPr>
              <a:t> Т. Ю. Здравствуй, пальчик. Пальчиковые игры</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2. Большакова С. Е. Формирование мелкой моторики рук: Игры и упражнения</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3. </a:t>
            </a:r>
            <a:r>
              <a:rPr lang="ru-RU" sz="1400" dirty="0" err="1">
                <a:solidFill>
                  <a:srgbClr val="111111"/>
                </a:solidFill>
                <a:latin typeface="Times New Roman"/>
                <a:ea typeface="Times New Roman"/>
                <a:cs typeface="Times New Roman"/>
              </a:rPr>
              <a:t>Доронова</a:t>
            </a:r>
            <a:r>
              <a:rPr lang="ru-RU" sz="1400" dirty="0">
                <a:solidFill>
                  <a:srgbClr val="111111"/>
                </a:solidFill>
                <a:latin typeface="Times New Roman"/>
                <a:ea typeface="Times New Roman"/>
                <a:cs typeface="Times New Roman"/>
              </a:rPr>
              <a:t> Т. Н. «Изобразительная деятельность и эстетическое развитие дошкольников»</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4. Ермакова И. А. Развиваем мелкую моторику у малышей.</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5. Иванова О. Л., Васильева И. И. «Как понять детский рисунок и развить</a:t>
            </a:r>
            <a:r>
              <a:rPr lang="ru-RU" sz="1400" b="1" dirty="0">
                <a:solidFill>
                  <a:srgbClr val="111111"/>
                </a:solidFill>
                <a:latin typeface="Times New Roman"/>
                <a:ea typeface="Times New Roman"/>
                <a:cs typeface="Times New Roman"/>
              </a:rPr>
              <a:t> </a:t>
            </a:r>
            <a:r>
              <a:rPr lang="ru-RU" sz="1400" dirty="0">
                <a:solidFill>
                  <a:srgbClr val="111111"/>
                </a:solidFill>
                <a:latin typeface="Times New Roman"/>
                <a:ea typeface="Times New Roman"/>
                <a:cs typeface="Times New Roman"/>
              </a:rPr>
              <a:t>творческие способности ребенка.</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6. </a:t>
            </a:r>
            <a:r>
              <a:rPr lang="ru-RU" sz="1400" i="1" dirty="0">
                <a:solidFill>
                  <a:srgbClr val="111111"/>
                </a:solidFill>
                <a:latin typeface="Times New Roman"/>
                <a:ea typeface="Times New Roman"/>
                <a:cs typeface="Times New Roman"/>
              </a:rPr>
              <a:t>«Методика обучения изобразительной деятельности»</a:t>
            </a:r>
            <a:r>
              <a:rPr lang="ru-RU" sz="1400" dirty="0">
                <a:solidFill>
                  <a:srgbClr val="111111"/>
                </a:solidFill>
                <a:latin typeface="Times New Roman"/>
                <a:ea typeface="Times New Roman"/>
                <a:cs typeface="Times New Roman"/>
              </a:rPr>
              <a:t> под редакцией Т. С. Комаровой.</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7. Лопухина И. С. Логопедия – речь, ритм, </a:t>
            </a:r>
            <a:r>
              <a:rPr lang="ru-RU" sz="1400" u="sng" dirty="0">
                <a:solidFill>
                  <a:srgbClr val="111111"/>
                </a:solidFill>
                <a:latin typeface="Times New Roman"/>
                <a:ea typeface="Times New Roman"/>
                <a:cs typeface="Times New Roman"/>
              </a:rPr>
              <a:t>движение</a:t>
            </a:r>
            <a:r>
              <a:rPr lang="ru-RU" sz="1400" dirty="0">
                <a:solidFill>
                  <a:srgbClr val="111111"/>
                </a:solidFill>
                <a:latin typeface="Times New Roman"/>
                <a:ea typeface="Times New Roman"/>
                <a:cs typeface="Times New Roman"/>
              </a:rPr>
              <a:t>: Пособие для логопедов и родителей.</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8. Лыкова И. А. «Дидактические игры и занятия. Художественное воспитание и развитие детей 1–7 лет». Методическое пособие для специалистов дошкольных образовательных учреждений. </a:t>
            </a:r>
            <a:r>
              <a:rPr lang="ru-RU" sz="1400" i="1" dirty="0">
                <a:solidFill>
                  <a:srgbClr val="111111"/>
                </a:solidFill>
                <a:latin typeface="Times New Roman"/>
                <a:ea typeface="Times New Roman"/>
                <a:cs typeface="Times New Roman"/>
              </a:rPr>
              <a:t>«Карапуз-</a:t>
            </a:r>
            <a:r>
              <a:rPr lang="ru-RU" sz="1400" dirty="0">
                <a:solidFill>
                  <a:srgbClr val="111111"/>
                </a:solidFill>
                <a:latin typeface="Times New Roman"/>
                <a:ea typeface="Times New Roman"/>
                <a:cs typeface="Times New Roman"/>
              </a:rPr>
              <a:t>дидактика</a:t>
            </a:r>
            <a:r>
              <a:rPr lang="ru-RU" sz="1400" i="1" dirty="0">
                <a:solidFill>
                  <a:srgbClr val="111111"/>
                </a:solidFill>
                <a:latin typeface="Times New Roman"/>
                <a:ea typeface="Times New Roman"/>
                <a:cs typeface="Times New Roman"/>
              </a:rPr>
              <a:t>»</a:t>
            </a:r>
            <a:r>
              <a:rPr lang="ru-RU" sz="1400" dirty="0">
                <a:solidFill>
                  <a:srgbClr val="111111"/>
                </a:solidFill>
                <a:latin typeface="Times New Roman"/>
                <a:ea typeface="Times New Roman"/>
                <a:cs typeface="Times New Roman"/>
              </a:rPr>
              <a:t>. Творческий центр СФЕРА</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9. Лыкова И. А. «Программа художественного воспитания, обучения и развития детей 2–7 лет. Цветные ладошки»</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10. Лыкова И. А. «Педагогическая диагностика. 1-7 лет. Методическое пособие для специалистов дошкольных образовательных учреждений. </a:t>
            </a:r>
            <a:r>
              <a:rPr lang="ru-RU" sz="1400" i="1" dirty="0">
                <a:solidFill>
                  <a:srgbClr val="111111"/>
                </a:solidFill>
                <a:latin typeface="Times New Roman"/>
                <a:ea typeface="Times New Roman"/>
                <a:cs typeface="Times New Roman"/>
              </a:rPr>
              <a:t>«</a:t>
            </a:r>
            <a:r>
              <a:rPr lang="ru-RU" sz="1400" dirty="0">
                <a:solidFill>
                  <a:srgbClr val="111111"/>
                </a:solidFill>
                <a:latin typeface="Times New Roman"/>
                <a:ea typeface="Times New Roman"/>
                <a:cs typeface="Times New Roman"/>
              </a:rPr>
              <a:t>Карапуз-дидактика</a:t>
            </a:r>
            <a:r>
              <a:rPr lang="ru-RU" sz="1400" i="1" dirty="0">
                <a:solidFill>
                  <a:srgbClr val="111111"/>
                </a:solidFill>
                <a:latin typeface="Times New Roman"/>
                <a:ea typeface="Times New Roman"/>
                <a:cs typeface="Times New Roman"/>
              </a:rPr>
              <a:t>»</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11. Лыкова И. А. «Методические рекомендации к программе </a:t>
            </a:r>
            <a:r>
              <a:rPr lang="ru-RU" sz="1400" i="1" dirty="0">
                <a:solidFill>
                  <a:srgbClr val="111111"/>
                </a:solidFill>
                <a:latin typeface="Times New Roman"/>
                <a:ea typeface="Times New Roman"/>
                <a:cs typeface="Times New Roman"/>
              </a:rPr>
              <a:t>«Цветные ладошки»</a:t>
            </a:r>
            <a:r>
              <a:rPr lang="ru-RU" sz="1400" dirty="0">
                <a:solidFill>
                  <a:srgbClr val="111111"/>
                </a:solidFill>
                <a:latin typeface="Times New Roman"/>
                <a:ea typeface="Times New Roman"/>
                <a:cs typeface="Times New Roman"/>
              </a:rPr>
              <a:t>. </a:t>
            </a:r>
            <a:r>
              <a:rPr lang="ru-RU" sz="1400" i="1" dirty="0">
                <a:solidFill>
                  <a:srgbClr val="111111"/>
                </a:solidFill>
                <a:latin typeface="Times New Roman"/>
                <a:ea typeface="Times New Roman"/>
                <a:cs typeface="Times New Roman"/>
              </a:rPr>
              <a:t>«Карапуз-</a:t>
            </a:r>
            <a:r>
              <a:rPr lang="ru-RU" sz="1400" b="1" i="1" dirty="0">
                <a:solidFill>
                  <a:srgbClr val="111111"/>
                </a:solidFill>
                <a:latin typeface="Times New Roman"/>
                <a:ea typeface="Times New Roman"/>
                <a:cs typeface="Times New Roman"/>
              </a:rPr>
              <a:t>дидактика</a:t>
            </a:r>
            <a:r>
              <a:rPr lang="ru-RU" sz="1400" i="1" dirty="0">
                <a:solidFill>
                  <a:srgbClr val="111111"/>
                </a:solidFill>
                <a:latin typeface="Times New Roman"/>
                <a:ea typeface="Times New Roman"/>
                <a:cs typeface="Times New Roman"/>
              </a:rPr>
              <a:t>»</a:t>
            </a:r>
            <a:r>
              <a:rPr lang="ru-RU" sz="1400" dirty="0">
                <a:solidFill>
                  <a:srgbClr val="111111"/>
                </a:solidFill>
                <a:latin typeface="Times New Roman"/>
                <a:ea typeface="Times New Roman"/>
                <a:cs typeface="Times New Roman"/>
              </a:rPr>
              <a:t>. Творческий центр СФЕРА. Москва 2009 г</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12. Пименова Е. П. Пальчиковые игры. – Ростов-на-</a:t>
            </a:r>
            <a:r>
              <a:rPr lang="ru-RU" sz="1400" u="sng" dirty="0">
                <a:solidFill>
                  <a:srgbClr val="111111"/>
                </a:solidFill>
                <a:latin typeface="Times New Roman"/>
                <a:ea typeface="Times New Roman"/>
                <a:cs typeface="Times New Roman"/>
              </a:rPr>
              <a:t>Дону</a:t>
            </a:r>
            <a:r>
              <a:rPr lang="ru-RU" sz="1400" dirty="0">
                <a:solidFill>
                  <a:srgbClr val="111111"/>
                </a:solidFill>
                <a:latin typeface="Times New Roman"/>
                <a:ea typeface="Times New Roman"/>
                <a:cs typeface="Times New Roman"/>
              </a:rPr>
              <a:t>: Феникс, 2007</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13. Тимофеева Е. Ю., Чернова Е. И. Пальчиковые шаги. Упражнения на развитие мелкой моторики. – </a:t>
            </a:r>
            <a:r>
              <a:rPr lang="ru-RU" sz="1400" u="sng" dirty="0">
                <a:solidFill>
                  <a:srgbClr val="111111"/>
                </a:solidFill>
                <a:latin typeface="Times New Roman"/>
                <a:ea typeface="Times New Roman"/>
                <a:cs typeface="Times New Roman"/>
              </a:rPr>
              <a:t>СПб</a:t>
            </a:r>
            <a:r>
              <a:rPr lang="ru-RU" sz="1400" dirty="0">
                <a:solidFill>
                  <a:srgbClr val="111111"/>
                </a:solidFill>
                <a:latin typeface="Times New Roman"/>
                <a:ea typeface="Times New Roman"/>
                <a:cs typeface="Times New Roman"/>
              </a:rPr>
              <a:t>: Корона-Век, 2007</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14. Ткаченко Т. А. "Развиваем мелкую моторику", М. Издательство ЭКСМО,2007</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15. Ткаченко Т. А. "Мелкая моторика. Гимнастика для пальчиков"</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16. Утробина К. К., Утробин Г. Ф. </a:t>
            </a:r>
            <a:r>
              <a:rPr lang="ru-RU" sz="1400" i="1" dirty="0">
                <a:solidFill>
                  <a:srgbClr val="111111"/>
                </a:solidFill>
                <a:latin typeface="Times New Roman"/>
                <a:ea typeface="Times New Roman"/>
                <a:cs typeface="Times New Roman"/>
              </a:rPr>
              <a:t>«Увлекательное рисование методом тычка»</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17. Фатеева А. А. </a:t>
            </a:r>
            <a:r>
              <a:rPr lang="ru-RU" sz="1400" i="1" dirty="0">
                <a:solidFill>
                  <a:srgbClr val="111111"/>
                </a:solidFill>
                <a:latin typeface="Times New Roman"/>
                <a:ea typeface="Times New Roman"/>
                <a:cs typeface="Times New Roman"/>
              </a:rPr>
              <a:t>«Рисуем без кисточки»</a:t>
            </a:r>
            <a:r>
              <a:rPr lang="ru-RU" sz="1400" dirty="0">
                <a:solidFill>
                  <a:srgbClr val="111111"/>
                </a:solidFill>
                <a:latin typeface="Times New Roman"/>
                <a:ea typeface="Times New Roman"/>
                <a:cs typeface="Times New Roman"/>
              </a:rPr>
              <a:t>.</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18. Нетрадиционные техники рисования. Интегрированные занятия в ДОУ</a:t>
            </a:r>
            <a:r>
              <a:rPr lang="ru-RU" sz="1200" dirty="0">
                <a:ea typeface="Times New Roman"/>
                <a:cs typeface="Times New Roman"/>
              </a:rPr>
              <a:t/>
            </a:r>
            <a:br>
              <a:rPr lang="ru-RU" sz="1200" dirty="0">
                <a:ea typeface="Times New Roman"/>
                <a:cs typeface="Times New Roman"/>
              </a:rPr>
            </a:br>
            <a:r>
              <a:rPr lang="ru-RU" sz="1400" dirty="0">
                <a:solidFill>
                  <a:srgbClr val="111111"/>
                </a:solidFill>
                <a:latin typeface="Times New Roman"/>
                <a:ea typeface="Times New Roman"/>
                <a:cs typeface="Times New Roman"/>
              </a:rPr>
              <a:t>19. Соколова Ю. А. Игры с пальчиками. – М.: </a:t>
            </a:r>
            <a:r>
              <a:rPr lang="ru-RU" sz="1400" dirty="0" err="1">
                <a:solidFill>
                  <a:srgbClr val="111111"/>
                </a:solidFill>
                <a:latin typeface="Times New Roman"/>
                <a:ea typeface="Times New Roman"/>
                <a:cs typeface="Times New Roman"/>
              </a:rPr>
              <a:t>Эксмо</a:t>
            </a:r>
            <a:r>
              <a:rPr lang="ru-RU" sz="1400" dirty="0">
                <a:solidFill>
                  <a:srgbClr val="111111"/>
                </a:solidFill>
                <a:latin typeface="Times New Roman"/>
                <a:ea typeface="Times New Roman"/>
                <a:cs typeface="Times New Roman"/>
              </a:rPr>
              <a:t>, 2006.</a:t>
            </a:r>
            <a:endParaRPr lang="ru-RU" sz="1400" dirty="0">
              <a:solidFill>
                <a:srgbClr val="002060"/>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457200" y="1196752"/>
            <a:ext cx="8229600" cy="4929411"/>
          </a:xfrm>
        </p:spPr>
        <p:txBody>
          <a:bodyPr>
            <a:normAutofit/>
          </a:bodyPr>
          <a:lstStyle/>
          <a:p>
            <a:pPr marL="0" indent="0">
              <a:buNone/>
            </a:pPr>
            <a:endParaRPr lang="ru-RU" sz="1400" dirty="0" smtClean="0">
              <a:latin typeface="Times New Roman" panose="02020603050405020304" pitchFamily="18" charset="0"/>
              <a:cs typeface="Times New Roman" panose="02020603050405020304" pitchFamily="18" charset="0"/>
            </a:endParaRPr>
          </a:p>
          <a:p>
            <a:pPr>
              <a:buNone/>
            </a:pPr>
            <a:endParaRPr lang="ru-RU" sz="14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универсальный шаблон 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универсальный шаблон 1</Template>
  <TotalTime>125</TotalTime>
  <Words>85</Words>
  <Application>Microsoft Office PowerPoint</Application>
  <PresentationFormat>Экран (4:3)</PresentationFormat>
  <Paragraphs>14</Paragraphs>
  <Slides>7</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7</vt:i4>
      </vt:variant>
    </vt:vector>
  </HeadingPairs>
  <TitlesOfParts>
    <vt:vector size="9" baseType="lpstr">
      <vt:lpstr>универсальный шаблон 1</vt:lpstr>
      <vt:lpstr>Диаграмма</vt:lpstr>
      <vt:lpstr>    Отчет по самообразованию  на тему:  «Речевое развитие  детей 4-5 лет посредством  дидактических игр» </vt:lpstr>
      <vt:lpstr>“Учите ребёнка каким-нибудь неизвестным ему пяти словам – он будет долго и напрасно мучиться, но свяжите двадцать таких слов с картинками, и он их усвоит на лету Слова К.Д. Ушинского </vt:lpstr>
      <vt:lpstr> Цель: Создать условия для  развития речи  детей дошкольного возраста  4-5 лет  посредством дидактической игры. Повысить профессиональную компетентность в вопросах внедрения дидактических игр в современные технологии. Задачи: 1. Изучение методической литературы по данной теме 2. Развитие активного словаря 3. Подготовка консультаций для родителей по данной теме 4. Изготовление папок-передвижек 5. Составление картотек дидактических игр по развитию речи 6. Создание «Педагогической копилки» (картотека дидактических игр, пальчиковых физминуток. 7. Обобщение и распространение передового педагогического опыта по теме самообразования.   </vt:lpstr>
      <vt:lpstr>                          Формы работы Организационный (поисковы) Практический Внедренческий Самообразования реализовала через взаимодействие с родителями, через взаимодействие со специалистами учреждения, через самодеятельность детей,  через совместную игру, через образовательную деятельность, через игровую деятельность , Работа над созданием развивающей среды, - Оформление центра развитие речи. -Изготовление альбомов предметных картин (игрушки транспорт) -Пополнение папки сюжетных картинок (Детский сад, времена года, части суток) -Изготовление д\и: «Назови одним словом» ,«Из какой сказки» -Оформление дидактических пособий : «Загадки», «Расскажи сказку», «Скороговорки», «Потешки» - дополнила мнемотаблицами по описанию животных, по составлению рассказ. По заучиванию стихотворений. -Изготовление атрибутов для сюжетно-ролевых игр Работа с детьми на протяжении учебного года   - Дидактическая игра - имитации «Постираем кукле платья», «Собери урожай в корзину», «Увлекательный лабиринт», «Собираемся на прогулку», «Путешествие букв в страну сказок», «Третий лишний» - Пальчиковая гимнастика «Козы», «Дружные ребята» и т.д. - Печатные развивающие игры «Картинки-половинки», «Лото», «Чей малыш? », «Большие и маленькие» и т. д. -Звуковая культура речи: звуки а, у.  - Артикуляционные гимнастики. -Дидактическая игра «Не ошибись» -Драматизация русской народной сказки «Репка», «Руковичка», «Заюшкина избушка» с использованием настольного театра  </vt:lpstr>
      <vt:lpstr>Презентация PowerPoint</vt:lpstr>
      <vt:lpstr>Презентация PowerPoint</vt:lpstr>
      <vt:lpstr>                                                                                                      Список литературы:  1. Бардышева Т. Ю. Здравствуй, пальчик. Пальчиковые игры 2. Большакова С. Е. Формирование мелкой моторики рук: Игры и упражнения 3. Доронова Т. Н. «Изобразительная деятельность и эстетическое развитие дошкольников» 4. Ермакова И. А. Развиваем мелкую моторику у малышей. 5. Иванова О. Л., Васильева И. И. «Как понять детский рисунок и развить творческие способности ребенка. 6. «Методика обучения изобразительной деятельности» под редакцией Т. С. Комаровой. 7. Лопухина И. С. Логопедия – речь, ритм, движение: Пособие для логопедов и родителей. 8. Лыкова И. А. «Дидактические игры и занятия. Художественное воспитание и развитие детей 1–7 лет». Методическое пособие для специалистов дошкольных образовательных учреждений. «Карапуз-дидактика». Творческий центр СФЕРА 9. Лыкова И. А. «Программа художественного воспитания, обучения и развития детей 2–7 лет. Цветные ладошки» 10. Лыкова И. А. «Педагогическая диагностика. 1-7 лет. Методическое пособие для специалистов дошкольных образовательных учреждений. «Карапуз-дидактика» 11. Лыкова И. А. «Методические рекомендации к программе «Цветные ладошки». «Карапуз-дидактика». Творческий центр СФЕРА. Москва 2009 г 12. Пименова Е. П. Пальчиковые игры. – Ростов-на-Дону: Феникс, 2007 13. Тимофеева Е. Ю., Чернова Е. И. Пальчиковые шаги. Упражнения на развитие мелкой моторики. – СПб: Корона-Век, 2007 14. Ткаченко Т. А. "Развиваем мелкую моторику", М. Издательство ЭКСМО,2007 15. Ткаченко Т. А. "Мелкая моторика. Гимнастика для пальчиков" 16. Утробина К. К., Утробин Г. Ф. «Увлекательное рисование методом тычка» 17. Фатеева А. А. «Рисуем без кисточки». 18. Нетрадиционные техники рисования. Интегрированные занятия в ДОУ 19. Соколова Ю. А. Игры с пальчиками. – М.: Эксмо, 2006.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Универсальный шаблон</dc:title>
  <dc:creator>N</dc:creator>
  <cp:lastModifiedBy>Hewlett-Packard Company</cp:lastModifiedBy>
  <cp:revision>16</cp:revision>
  <dcterms:created xsi:type="dcterms:W3CDTF">2017-12-13T01:58:46Z</dcterms:created>
  <dcterms:modified xsi:type="dcterms:W3CDTF">2019-05-14T05:10:48Z</dcterms:modified>
</cp:coreProperties>
</file>