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77" r:id="rId3"/>
    <p:sldId id="273" r:id="rId4"/>
    <p:sldId id="292" r:id="rId5"/>
    <p:sldId id="287" r:id="rId6"/>
    <p:sldId id="293" r:id="rId7"/>
    <p:sldId id="294" r:id="rId8"/>
    <p:sldId id="289" r:id="rId9"/>
    <p:sldId id="288" r:id="rId10"/>
    <p:sldId id="295" r:id="rId11"/>
    <p:sldId id="285" r:id="rId12"/>
    <p:sldId id="280" r:id="rId13"/>
    <p:sldId id="281" r:id="rId14"/>
    <p:sldId id="282" r:id="rId15"/>
    <p:sldId id="283" r:id="rId16"/>
    <p:sldId id="284" r:id="rId17"/>
    <p:sldId id="274" r:id="rId18"/>
    <p:sldId id="279" r:id="rId19"/>
    <p:sldId id="278" r:id="rId20"/>
    <p:sldId id="29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9BF461-165C-4F94-B3EB-AE9BB58A8476}" type="datetimeFigureOut">
              <a:rPr lang="ru-RU" smtClean="0"/>
              <a:t>вт 14.05.19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82E5A-4C98-48F7-B08F-BB4680EB3A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5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882E5A-4C98-48F7-B08F-BB4680EB3AC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375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14.05.19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14.05.19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14.05.19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14.05.19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14.05.19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14.05.19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14.05.19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14.05.19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14.05.19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14.05.19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14.05.19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вт 14.05.19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800199"/>
          </a:xfrm>
        </p:spPr>
        <p:txBody>
          <a:bodyPr>
            <a:normAutofit/>
          </a:bodyPr>
          <a:lstStyle/>
          <a:p>
            <a:r>
              <a:rPr lang="ru-RU" altLang="ru-RU" sz="2000" dirty="0"/>
              <a:t>Государственное бюджетное дошкольное образовательное учреждение </a:t>
            </a:r>
            <a:br>
              <a:rPr lang="ru-RU" altLang="ru-RU" sz="2000" dirty="0"/>
            </a:br>
            <a:r>
              <a:rPr lang="ru-RU" altLang="ru-RU" sz="2000" dirty="0"/>
              <a:t>детский сад №83 </a:t>
            </a:r>
            <a:br>
              <a:rPr lang="ru-RU" altLang="ru-RU" sz="2000" dirty="0"/>
            </a:br>
            <a:r>
              <a:rPr lang="ru-RU" altLang="ru-RU" sz="2000" dirty="0"/>
              <a:t>Красносельского района Санкт- Петербурга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492896"/>
            <a:ext cx="7416824" cy="403244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ПРОЕКТ «Семейный альбом»</a:t>
            </a:r>
          </a:p>
          <a:p>
            <a:r>
              <a:rPr lang="ru-RU" sz="4000" dirty="0" smtClean="0">
                <a:solidFill>
                  <a:schemeClr val="tx1"/>
                </a:solidFill>
              </a:rPr>
              <a:t>Средняя группа № 11</a:t>
            </a:r>
          </a:p>
          <a:p>
            <a:r>
              <a:rPr lang="ru-RU" sz="4000" dirty="0" smtClean="0">
                <a:solidFill>
                  <a:schemeClr val="tx1"/>
                </a:solidFill>
              </a:rPr>
              <a:t>2017-2018</a:t>
            </a:r>
          </a:p>
          <a:p>
            <a:pPr algn="r"/>
            <a:endParaRPr lang="ru-RU" dirty="0">
              <a:solidFill>
                <a:schemeClr val="tx1"/>
              </a:solidFill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Воспитатели: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Татаренко ТМ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</a:rPr>
              <a:t>Газина</a:t>
            </a:r>
            <a:r>
              <a:rPr lang="ru-RU" dirty="0" smtClean="0">
                <a:solidFill>
                  <a:schemeClr val="tx1"/>
                </a:solidFill>
              </a:rPr>
              <a:t> ЕВ</a:t>
            </a: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447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u="sng" dirty="0" smtClean="0"/>
              <a:t>Заключительный</a:t>
            </a:r>
            <a:endParaRPr lang="ru-RU" u="sng" dirty="0"/>
          </a:p>
          <a:p>
            <a:pPr>
              <a:buFontTx/>
              <a:buChar char="-"/>
            </a:pPr>
            <a:r>
              <a:rPr lang="ru-RU" dirty="0" smtClean="0"/>
              <a:t>подведение </a:t>
            </a:r>
            <a:r>
              <a:rPr lang="ru-RU" dirty="0"/>
              <a:t>итогов (презентация проекта, оформление буклета</a:t>
            </a:r>
            <a:r>
              <a:rPr lang="ru-RU" dirty="0" smtClean="0"/>
              <a:t>)</a:t>
            </a:r>
          </a:p>
          <a:p>
            <a:pPr>
              <a:buFontTx/>
              <a:buChar char="-"/>
            </a:pPr>
            <a:r>
              <a:rPr lang="ru-RU" dirty="0"/>
              <a:t>соотнесение ожидаемых результатов по проекту и действительных результатов</a:t>
            </a:r>
          </a:p>
          <a:p>
            <a:endParaRPr lang="ru-RU" dirty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003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F:\0003-003-Bezopasnost-doshkolnik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519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 работы с родителями на год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564904"/>
            <a:ext cx="4175319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300" u="sng" dirty="0" smtClean="0"/>
              <a:t>Сентябрь</a:t>
            </a:r>
          </a:p>
          <a:p>
            <a:r>
              <a:rPr lang="ru-RU" sz="1300" dirty="0" smtClean="0"/>
              <a:t>Родительское собрание  «Цели и задачи учебно-воспитательной деятельности на учебный год</a:t>
            </a:r>
          </a:p>
          <a:p>
            <a:r>
              <a:rPr lang="ru-RU" sz="1300" dirty="0" smtClean="0"/>
              <a:t>Консультация «Адаптация ребенка в детском саду»</a:t>
            </a:r>
          </a:p>
          <a:p>
            <a:r>
              <a:rPr lang="ru-RU" sz="1300" dirty="0" smtClean="0"/>
              <a:t>Папка-передвижка «Адаптация и условия ее успешного прохождения»</a:t>
            </a:r>
          </a:p>
          <a:p>
            <a:r>
              <a:rPr lang="ru-RU" sz="1300" dirty="0" smtClean="0"/>
              <a:t>Фотовыставка «Воспоминания о лете»</a:t>
            </a:r>
          </a:p>
          <a:p>
            <a:r>
              <a:rPr lang="ru-RU" sz="1300" dirty="0" smtClean="0"/>
              <a:t>Консультация «Режим дня в детском саду»</a:t>
            </a:r>
          </a:p>
          <a:p>
            <a:r>
              <a:rPr lang="ru-RU" sz="1300" dirty="0" smtClean="0"/>
              <a:t>Беседа «Что умеет 4-летний ребенок»</a:t>
            </a:r>
          </a:p>
          <a:p>
            <a:r>
              <a:rPr lang="ru-RU" sz="1300" dirty="0" smtClean="0"/>
              <a:t>Консультация «Как одеть ребенка на прогулку осенью»</a:t>
            </a:r>
          </a:p>
          <a:p>
            <a:r>
              <a:rPr lang="ru-RU" sz="1300" dirty="0" smtClean="0"/>
              <a:t>Папка-передвижка «Безопасность ребенка на дороге»</a:t>
            </a:r>
          </a:p>
          <a:p>
            <a:r>
              <a:rPr lang="ru-RU" sz="1300" dirty="0" smtClean="0"/>
              <a:t>Анкетирование родителей «Мой ребенок – какой он»</a:t>
            </a:r>
          </a:p>
          <a:p>
            <a:r>
              <a:rPr lang="ru-RU" sz="1300" dirty="0" smtClean="0"/>
              <a:t>Плакат «Осень»</a:t>
            </a:r>
          </a:p>
          <a:p>
            <a:endParaRPr lang="ru-RU" sz="1300" dirty="0" smtClean="0"/>
          </a:p>
          <a:p>
            <a:endParaRPr lang="ru-RU" sz="13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2492896"/>
            <a:ext cx="4247328" cy="3960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300" u="sng" dirty="0" smtClean="0"/>
              <a:t>Октябрь</a:t>
            </a:r>
          </a:p>
          <a:p>
            <a:r>
              <a:rPr lang="ru-RU" sz="1300" dirty="0" smtClean="0"/>
              <a:t>Оформление шкафчиков</a:t>
            </a:r>
          </a:p>
          <a:p>
            <a:r>
              <a:rPr lang="ru-RU" sz="1300" dirty="0" smtClean="0"/>
              <a:t>Консультация «Профилактика ОРЗ в осенний период»</a:t>
            </a:r>
          </a:p>
          <a:p>
            <a:r>
              <a:rPr lang="ru-RU" sz="1300" dirty="0" smtClean="0"/>
              <a:t>Беседа «Рациональное питание детей дошкольного возраста»</a:t>
            </a:r>
          </a:p>
          <a:p>
            <a:r>
              <a:rPr lang="ru-RU" sz="1300" dirty="0" smtClean="0"/>
              <a:t>Беседа «Игрушка – обязательный спутник детских игр»</a:t>
            </a:r>
          </a:p>
          <a:p>
            <a:r>
              <a:rPr lang="ru-RU" sz="1300" dirty="0" smtClean="0"/>
              <a:t>Консультация «Вредные привычки у детей: как с ними бороться»</a:t>
            </a:r>
          </a:p>
          <a:p>
            <a:r>
              <a:rPr lang="ru-RU" sz="1300" dirty="0" smtClean="0"/>
              <a:t>Папка-передвижка «Безопасный дом»</a:t>
            </a:r>
          </a:p>
          <a:p>
            <a:r>
              <a:rPr lang="ru-RU" sz="1300" dirty="0" smtClean="0"/>
              <a:t>Консультация «Формирование познавательно-исследовательской и продуктивной деятельности 4-5 лет»</a:t>
            </a:r>
          </a:p>
          <a:p>
            <a:r>
              <a:rPr lang="ru-RU" sz="1300" dirty="0" smtClean="0"/>
              <a:t>Беседа «Организация совместной прогулки»</a:t>
            </a:r>
          </a:p>
          <a:p>
            <a:r>
              <a:rPr lang="ru-RU" sz="1300" dirty="0" smtClean="0"/>
              <a:t>Конкурс осенних подделок «Дары осени»</a:t>
            </a:r>
          </a:p>
          <a:p>
            <a:r>
              <a:rPr lang="ru-RU" sz="1300" dirty="0" smtClean="0"/>
              <a:t>Проведение осеннего праздника</a:t>
            </a:r>
          </a:p>
          <a:p>
            <a:pPr marL="0" indent="0">
              <a:buNone/>
            </a:pPr>
            <a:endParaRPr lang="ru-RU" sz="1300" dirty="0" smtClean="0"/>
          </a:p>
          <a:p>
            <a:endParaRPr lang="ru-RU" sz="1300" dirty="0" smtClean="0"/>
          </a:p>
          <a:p>
            <a:endParaRPr lang="ru-RU" sz="1300" dirty="0" smtClean="0"/>
          </a:p>
          <a:p>
            <a:endParaRPr lang="ru-RU" sz="1300" u="sng" dirty="0"/>
          </a:p>
        </p:txBody>
      </p:sp>
    </p:spTree>
    <p:extLst>
      <p:ext uri="{BB962C8B-B14F-4D97-AF65-F5344CB8AC3E}">
        <p14:creationId xmlns:p14="http://schemas.microsoft.com/office/powerpoint/2010/main" val="2335956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1" y="2679192"/>
            <a:ext cx="4104456" cy="3846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300" u="sng" dirty="0" smtClean="0"/>
              <a:t>Ноябрь</a:t>
            </a:r>
          </a:p>
          <a:p>
            <a:r>
              <a:rPr lang="ru-RU" sz="1300" dirty="0" smtClean="0"/>
              <a:t>Папка-передвижки «Как воспитать полезные привычки»</a:t>
            </a:r>
          </a:p>
          <a:p>
            <a:r>
              <a:rPr lang="ru-RU" sz="1300" dirty="0" smtClean="0"/>
              <a:t>Консультация «Во что играть с детьми»</a:t>
            </a:r>
          </a:p>
          <a:p>
            <a:r>
              <a:rPr lang="ru-RU" sz="1300" dirty="0" smtClean="0"/>
              <a:t>Беседа «Компьютер и телевизор: за и против»</a:t>
            </a:r>
          </a:p>
          <a:p>
            <a:r>
              <a:rPr lang="ru-RU" sz="1300" dirty="0" smtClean="0"/>
              <a:t>Консультация «Безопасная детская площадка»</a:t>
            </a:r>
          </a:p>
          <a:p>
            <a:r>
              <a:rPr lang="ru-RU" sz="1300" dirty="0" smtClean="0"/>
              <a:t>Изготовление плаката к Дню Матери «Моя мама лучше всех»</a:t>
            </a:r>
          </a:p>
          <a:p>
            <a:r>
              <a:rPr lang="ru-RU" sz="1300" dirty="0" smtClean="0"/>
              <a:t>Беседа «Игры на развитие мелкой моторики детей»</a:t>
            </a:r>
          </a:p>
          <a:p>
            <a:r>
              <a:rPr lang="ru-RU" sz="1300" dirty="0" smtClean="0"/>
              <a:t>Консультация «Упрямство и детские капризы»</a:t>
            </a:r>
          </a:p>
          <a:p>
            <a:r>
              <a:rPr lang="ru-RU" sz="1300" dirty="0" smtClean="0"/>
              <a:t>Беседа «Роль матери и отца в воспитании и развитии ребенка»</a:t>
            </a:r>
          </a:p>
          <a:p>
            <a:r>
              <a:rPr lang="ru-RU" sz="1300" dirty="0" smtClean="0"/>
              <a:t>Информационный спорт «Детский спорт»</a:t>
            </a:r>
            <a:endParaRPr lang="ru-RU" sz="13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16016" y="2924944"/>
            <a:ext cx="4032448" cy="35283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300" u="sng" dirty="0" smtClean="0">
                <a:latin typeface="Times New Roman" pitchFamily="18" charset="0"/>
                <a:cs typeface="Times New Roman" pitchFamily="18" charset="0"/>
              </a:rPr>
              <a:t>Декабрь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Консультация «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Гиперактивный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ребенок»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Беседа «Важные номера»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Папка-передвижка «Здравствуй зимушка, зима»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Консультация «Как научить ребенка собирать игрушки»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Беседа «Ребенок и домашние животные»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Консультация « Как одеть ребенка на прогулку зимой»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Беседа «Ребенок в автомобиле»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Папки- передвижка «Трудовое воспитание»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Консультация «Дыхательные упражнения»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Новогодний праздник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497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9" y="2679192"/>
            <a:ext cx="3960440" cy="3774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300" u="sng" dirty="0" smtClean="0"/>
              <a:t>Январь</a:t>
            </a:r>
          </a:p>
          <a:p>
            <a:r>
              <a:rPr lang="ru-RU" sz="1300" dirty="0" smtClean="0"/>
              <a:t>Плакат «Зима»</a:t>
            </a:r>
          </a:p>
          <a:p>
            <a:r>
              <a:rPr lang="ru-RU" sz="1300" dirty="0" smtClean="0"/>
              <a:t>Беседа «Осторожно, гололед»</a:t>
            </a:r>
          </a:p>
          <a:p>
            <a:r>
              <a:rPr lang="ru-RU" sz="1300" dirty="0" smtClean="0"/>
              <a:t>Консультация «Витамины зимой»</a:t>
            </a:r>
          </a:p>
          <a:p>
            <a:r>
              <a:rPr lang="ru-RU" sz="1300" dirty="0" smtClean="0"/>
              <a:t>Папка-передвижка «Речевое развитие детей 4-5 лет»</a:t>
            </a:r>
          </a:p>
          <a:p>
            <a:r>
              <a:rPr lang="ru-RU" sz="1300" dirty="0" smtClean="0"/>
              <a:t>Беседа «Как называть ребенка»</a:t>
            </a:r>
          </a:p>
          <a:p>
            <a:r>
              <a:rPr lang="ru-RU" sz="1300" dirty="0" smtClean="0"/>
              <a:t>Консультация «Желание быть первым»</a:t>
            </a:r>
          </a:p>
          <a:p>
            <a:r>
              <a:rPr lang="ru-RU" sz="1300" dirty="0" smtClean="0"/>
              <a:t>Консультация «Двигательная активность, здоровье и развитие ребенка»</a:t>
            </a:r>
          </a:p>
          <a:p>
            <a:r>
              <a:rPr lang="ru-RU" sz="1300" dirty="0" smtClean="0"/>
              <a:t>Беседа «Детское любопытство»</a:t>
            </a:r>
          </a:p>
          <a:p>
            <a:r>
              <a:rPr lang="ru-RU" sz="1300" dirty="0" smtClean="0"/>
              <a:t>Плакат к дню снятия блокады</a:t>
            </a:r>
          </a:p>
          <a:p>
            <a:r>
              <a:rPr lang="ru-RU" sz="1300" dirty="0" smtClean="0"/>
              <a:t>Консультация «Патриотическое воспитание детей»</a:t>
            </a:r>
          </a:p>
          <a:p>
            <a:endParaRPr lang="ru-RU" sz="1300" dirty="0" smtClean="0"/>
          </a:p>
          <a:p>
            <a:endParaRPr lang="ru-RU" sz="13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2708920"/>
            <a:ext cx="4175320" cy="37444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300" u="sng" dirty="0" smtClean="0"/>
              <a:t>Февраль</a:t>
            </a:r>
          </a:p>
          <a:p>
            <a:r>
              <a:rPr lang="ru-RU" sz="1300" dirty="0" smtClean="0"/>
              <a:t>Консультация «Признаки и причины аллергии»</a:t>
            </a:r>
          </a:p>
          <a:p>
            <a:r>
              <a:rPr lang="ru-RU" sz="1300" dirty="0" smtClean="0"/>
              <a:t>Папка-передвижка «Как раскрыть и развить таланты ребенка»</a:t>
            </a:r>
          </a:p>
          <a:p>
            <a:r>
              <a:rPr lang="ru-RU" sz="1300" dirty="0" smtClean="0"/>
              <a:t>Беседа «Как научить ребенка любить природу»</a:t>
            </a:r>
          </a:p>
          <a:p>
            <a:r>
              <a:rPr lang="ru-RU" sz="1300" dirty="0" smtClean="0"/>
              <a:t>Консультация «Гимнастика для глаз»</a:t>
            </a:r>
          </a:p>
          <a:p>
            <a:r>
              <a:rPr lang="ru-RU" sz="1300" dirty="0" smtClean="0"/>
              <a:t>Плакат «Мы с папой»</a:t>
            </a:r>
          </a:p>
          <a:p>
            <a:r>
              <a:rPr lang="ru-RU" sz="1300" dirty="0" smtClean="0"/>
              <a:t>Консультация «Детские страхи»</a:t>
            </a:r>
          </a:p>
          <a:p>
            <a:r>
              <a:rPr lang="ru-RU" sz="1300" dirty="0" smtClean="0"/>
              <a:t>Досуг «Масленица»</a:t>
            </a:r>
          </a:p>
          <a:p>
            <a:r>
              <a:rPr lang="ru-RU" sz="1300" dirty="0" smtClean="0"/>
              <a:t>Мастер-класс «Изготовление Масленицы»</a:t>
            </a:r>
          </a:p>
          <a:p>
            <a:r>
              <a:rPr lang="ru-RU" sz="1300" dirty="0" smtClean="0"/>
              <a:t>Информационный стенд «Ребенок и чужие люди»</a:t>
            </a:r>
          </a:p>
          <a:p>
            <a:endParaRPr lang="ru-RU" sz="1300" dirty="0"/>
          </a:p>
          <a:p>
            <a:endParaRPr lang="ru-RU" sz="1300" dirty="0" smtClean="0"/>
          </a:p>
          <a:p>
            <a:endParaRPr lang="ru-RU" sz="1300" dirty="0" smtClean="0"/>
          </a:p>
          <a:p>
            <a:pPr marL="0" indent="0">
              <a:buNone/>
            </a:pPr>
            <a:endParaRPr lang="ru-RU" sz="1300" dirty="0"/>
          </a:p>
        </p:txBody>
      </p:sp>
    </p:spTree>
    <p:extLst>
      <p:ext uri="{BB962C8B-B14F-4D97-AF65-F5344CB8AC3E}">
        <p14:creationId xmlns:p14="http://schemas.microsoft.com/office/powerpoint/2010/main" val="38223197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2679192"/>
            <a:ext cx="4104455" cy="3774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300" u="sng" dirty="0" smtClean="0"/>
              <a:t>Март</a:t>
            </a:r>
          </a:p>
          <a:p>
            <a:r>
              <a:rPr lang="ru-RU" sz="1300" dirty="0" smtClean="0"/>
              <a:t>Плакат «Весна»</a:t>
            </a:r>
          </a:p>
          <a:p>
            <a:r>
              <a:rPr lang="ru-RU" sz="1300" dirty="0" smtClean="0"/>
              <a:t> Беседа «Чтение и рассказывание сказок для развития речи ребенка»</a:t>
            </a:r>
          </a:p>
          <a:p>
            <a:r>
              <a:rPr lang="ru-RU" sz="1300" dirty="0" smtClean="0"/>
              <a:t>Консультация «Почему ребенок врет: ложь и фантазия»</a:t>
            </a:r>
          </a:p>
          <a:p>
            <a:r>
              <a:rPr lang="ru-RU" sz="1300" dirty="0" smtClean="0"/>
              <a:t>Фотовыставка «Я и моя мама»</a:t>
            </a:r>
          </a:p>
          <a:p>
            <a:r>
              <a:rPr lang="ru-RU" sz="1300" dirty="0" smtClean="0"/>
              <a:t>Консультация «Значение рисования, лепки и аппликации для всестороннего воспитания ребенка»</a:t>
            </a:r>
          </a:p>
          <a:p>
            <a:r>
              <a:rPr lang="ru-RU" sz="1300" dirty="0" smtClean="0"/>
              <a:t>Беседа «Как правильно одеть ребенка на прогулку весной»</a:t>
            </a:r>
          </a:p>
          <a:p>
            <a:r>
              <a:rPr lang="ru-RU" sz="1300" dirty="0" smtClean="0"/>
              <a:t>Консультация «Воспитание культурно-гигиенических навыков и здоровья ребенка»</a:t>
            </a:r>
          </a:p>
          <a:p>
            <a:r>
              <a:rPr lang="ru-RU" sz="1300" dirty="0" smtClean="0"/>
              <a:t>Выставка «Фотоальбомы»</a:t>
            </a:r>
          </a:p>
          <a:p>
            <a:endParaRPr lang="ru-RU" sz="1300" dirty="0" smtClean="0"/>
          </a:p>
          <a:p>
            <a:endParaRPr lang="ru-RU" sz="13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88024" y="3140968"/>
            <a:ext cx="3960440" cy="33123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300" u="sng" dirty="0" smtClean="0"/>
              <a:t>Апрель</a:t>
            </a:r>
          </a:p>
          <a:p>
            <a:r>
              <a:rPr lang="ru-RU" sz="1300" dirty="0" smtClean="0"/>
              <a:t>Информационный стенд «Музеи для  детей»</a:t>
            </a:r>
          </a:p>
          <a:p>
            <a:r>
              <a:rPr lang="ru-RU" sz="1300" dirty="0" smtClean="0"/>
              <a:t>Консультация «Пальчиковые игры»</a:t>
            </a:r>
          </a:p>
          <a:p>
            <a:r>
              <a:rPr lang="ru-RU" sz="1300" dirty="0" smtClean="0"/>
              <a:t>Беседа «Проблемы ребенка в общении»</a:t>
            </a:r>
          </a:p>
          <a:p>
            <a:r>
              <a:rPr lang="ru-RU" sz="1300" dirty="0" smtClean="0"/>
              <a:t>Досуг «День здоровья»</a:t>
            </a:r>
          </a:p>
          <a:p>
            <a:r>
              <a:rPr lang="ru-RU" sz="1300" dirty="0" smtClean="0"/>
              <a:t>Консультация   Профилактика детского дорожно-транспортного травматизма»</a:t>
            </a:r>
          </a:p>
          <a:p>
            <a:r>
              <a:rPr lang="ru-RU" sz="1300" dirty="0" smtClean="0"/>
              <a:t>Фотовыставка «Наша группа»</a:t>
            </a:r>
          </a:p>
          <a:p>
            <a:r>
              <a:rPr lang="ru-RU" sz="1300" dirty="0"/>
              <a:t>Беседа «Уровень шума и здоровье ребенка»</a:t>
            </a:r>
          </a:p>
          <a:p>
            <a:r>
              <a:rPr lang="ru-RU" sz="1300" dirty="0" smtClean="0"/>
              <a:t>Анкетирование </a:t>
            </a:r>
            <a:r>
              <a:rPr lang="ru-RU" sz="1300" dirty="0"/>
              <a:t>«Какой вы </a:t>
            </a:r>
            <a:r>
              <a:rPr lang="ru-RU" sz="1300" dirty="0" smtClean="0"/>
              <a:t>родитель</a:t>
            </a:r>
          </a:p>
          <a:p>
            <a:r>
              <a:rPr lang="ru-RU" sz="1300" dirty="0" smtClean="0"/>
              <a:t>Изготовление «</a:t>
            </a:r>
            <a:r>
              <a:rPr lang="ru-RU" sz="1300" smtClean="0"/>
              <a:t>Семейный альбом»</a:t>
            </a:r>
            <a:endParaRPr lang="ru-RU" sz="1300" dirty="0"/>
          </a:p>
          <a:p>
            <a:endParaRPr lang="ru-RU" sz="1300" dirty="0"/>
          </a:p>
        </p:txBody>
      </p:sp>
    </p:spTree>
    <p:extLst>
      <p:ext uri="{BB962C8B-B14F-4D97-AF65-F5344CB8AC3E}">
        <p14:creationId xmlns:p14="http://schemas.microsoft.com/office/powerpoint/2010/main" val="1397734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300" u="sng" dirty="0" smtClean="0"/>
              <a:t>Май</a:t>
            </a:r>
          </a:p>
          <a:p>
            <a:r>
              <a:rPr lang="ru-RU" sz="1300" dirty="0" smtClean="0"/>
              <a:t>Консультация «Организация совместного отдыха на природе»</a:t>
            </a:r>
          </a:p>
          <a:p>
            <a:r>
              <a:rPr lang="ru-RU" sz="1300" dirty="0" smtClean="0"/>
              <a:t>Папка-передвижка «9 мая»</a:t>
            </a:r>
          </a:p>
          <a:p>
            <a:r>
              <a:rPr lang="ru-RU" sz="1300" dirty="0" smtClean="0"/>
              <a:t>Плакат «9 Мая»</a:t>
            </a:r>
          </a:p>
          <a:p>
            <a:r>
              <a:rPr lang="ru-RU" sz="1300" dirty="0" smtClean="0"/>
              <a:t>Консультация «Как избежать неприятностей на природе»</a:t>
            </a:r>
          </a:p>
          <a:p>
            <a:r>
              <a:rPr lang="ru-RU" sz="1300" dirty="0" smtClean="0"/>
              <a:t>Беседа «Режим дня в детском саду на летний период»</a:t>
            </a:r>
          </a:p>
          <a:p>
            <a:r>
              <a:rPr lang="ru-RU" sz="1300" dirty="0"/>
              <a:t>Досуг «Здравствуй лето»</a:t>
            </a:r>
          </a:p>
          <a:p>
            <a:r>
              <a:rPr lang="ru-RU" sz="1300" dirty="0" smtClean="0"/>
              <a:t>Беседе «Режим работы детского сада на летний период»</a:t>
            </a:r>
          </a:p>
          <a:p>
            <a:endParaRPr lang="ru-RU" sz="13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430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CC3300"/>
                </a:solidFill>
              </a:rPr>
              <a:t>Ожидаемые результаты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9" y="1916832"/>
            <a:ext cx="8424936" cy="4536504"/>
          </a:xfrm>
        </p:spPr>
        <p:txBody>
          <a:bodyPr/>
          <a:lstStyle/>
          <a:p>
            <a:pPr algn="just"/>
            <a:r>
              <a:rPr lang="ru-RU" dirty="0" smtClean="0"/>
              <a:t>Взаимодействие ДОУ и воспитателей с семьей обеспечит благотворное воздействие на хорошую интеграцию детей </a:t>
            </a:r>
          </a:p>
          <a:p>
            <a:pPr algn="just"/>
            <a:r>
              <a:rPr lang="ru-RU" dirty="0"/>
              <a:t>Вовлечение каждого в активную деятельность  (поиск информации, </a:t>
            </a:r>
            <a:r>
              <a:rPr lang="ru-RU" dirty="0" smtClean="0"/>
              <a:t>творчество)</a:t>
            </a:r>
          </a:p>
          <a:p>
            <a:pPr algn="just"/>
            <a:r>
              <a:rPr lang="ru-RU" dirty="0"/>
              <a:t>Положительно-эмоциональное и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осознанное </a:t>
            </a:r>
            <a:r>
              <a:rPr lang="ru-RU" dirty="0"/>
              <a:t>отношение к </a:t>
            </a:r>
            <a:r>
              <a:rPr lang="ru-RU" dirty="0" smtClean="0"/>
              <a:t>другим </a:t>
            </a:r>
          </a:p>
          <a:p>
            <a:pPr marL="0" indent="0" algn="just">
              <a:buNone/>
            </a:pPr>
            <a:r>
              <a:rPr lang="ru-RU" dirty="0" smtClean="0"/>
              <a:t>    участникам коллектива</a:t>
            </a:r>
          </a:p>
          <a:p>
            <a:pPr algn="just">
              <a:lnSpc>
                <a:spcPct val="80000"/>
              </a:lnSpc>
            </a:pPr>
            <a:r>
              <a:rPr lang="ru-RU" dirty="0"/>
              <a:t>Укрепление </a:t>
            </a:r>
            <a:r>
              <a:rPr lang="ru-RU" dirty="0" err="1" smtClean="0"/>
              <a:t>внутриколлективных</a:t>
            </a:r>
            <a:r>
              <a:rPr lang="ru-RU" dirty="0" smtClean="0"/>
              <a:t> 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ru-RU" dirty="0" smtClean="0"/>
              <a:t>    связей</a:t>
            </a:r>
          </a:p>
          <a:p>
            <a:pPr algn="just">
              <a:lnSpc>
                <a:spcPct val="80000"/>
              </a:lnSpc>
            </a:pPr>
            <a:endParaRPr lang="ru-RU" dirty="0" smtClean="0"/>
          </a:p>
          <a:p>
            <a:endParaRPr lang="ru-RU" b="1" dirty="0" smtClean="0"/>
          </a:p>
          <a:p>
            <a:endParaRPr lang="ru-RU" dirty="0"/>
          </a:p>
        </p:txBody>
      </p:sp>
      <p:pic>
        <p:nvPicPr>
          <p:cNvPr id="4" name="Picture 7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573016"/>
            <a:ext cx="3455988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11461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988840"/>
            <a:ext cx="8424935" cy="4464496"/>
          </a:xfrm>
        </p:spPr>
        <p:txBody>
          <a:bodyPr>
            <a:normAutofit/>
          </a:bodyPr>
          <a:lstStyle/>
          <a:p>
            <a:r>
              <a:rPr lang="ru-RU" sz="2500" dirty="0" smtClean="0"/>
              <a:t>Родители и педагоги являются партнерами в воспитании и обучении детей</a:t>
            </a:r>
          </a:p>
          <a:p>
            <a:r>
              <a:rPr lang="ru-RU" sz="2500" dirty="0" smtClean="0"/>
              <a:t>Единое понимание педагогами и родителями целей и задач  воспитания и обучения детей</a:t>
            </a:r>
          </a:p>
          <a:p>
            <a:r>
              <a:rPr lang="ru-RU" sz="2500" dirty="0" smtClean="0"/>
              <a:t>Помощь ребенку, уважение и доверие ему как со стороны педагогов, так и со стороны родителей</a:t>
            </a:r>
          </a:p>
          <a:p>
            <a:r>
              <a:rPr lang="ru-RU" sz="2500" dirty="0" smtClean="0"/>
              <a:t>Знание педагогами и родителями воспитательных возможностей коллектива и семьи, максимальное использование воспитательного потенциала в совместной работе с детьми</a:t>
            </a:r>
            <a:endParaRPr lang="ru-RU" sz="25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Основные принципы взаимодействия  с семьями воспитанников при реализации проекта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2329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Семейный альбом группы № 11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780928"/>
            <a:ext cx="3822700" cy="215026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789040"/>
            <a:ext cx="3822700" cy="2150268"/>
          </a:xfrm>
        </p:spPr>
      </p:pic>
    </p:spTree>
    <p:extLst>
      <p:ext uri="{BB962C8B-B14F-4D97-AF65-F5344CB8AC3E}">
        <p14:creationId xmlns:p14="http://schemas.microsoft.com/office/powerpoint/2010/main" val="107099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204864"/>
            <a:ext cx="8640959" cy="4392487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Актуальность проблемы</a:t>
            </a:r>
          </a:p>
          <a:p>
            <a:r>
              <a:rPr lang="ru-RU" sz="1400" dirty="0"/>
              <a:t>Федеральный государственный образовательный стандарт дошкольного образования ( ФГОС ДО) одним из основных определяет принцип сотрудничества дошкольной организации с семьёй. В детском саду есть условия для участия родителей в образовательном процессе через разнообразные формы </a:t>
            </a:r>
            <a:r>
              <a:rPr lang="ru-RU" sz="1400" dirty="0" smtClean="0"/>
              <a:t>совместной </a:t>
            </a:r>
            <a:r>
              <a:rPr lang="ru-RU" sz="1400" dirty="0"/>
              <a:t> деятельности с детьми.</a:t>
            </a:r>
          </a:p>
          <a:p>
            <a:r>
              <a:rPr lang="ru-RU" sz="1400" dirty="0"/>
              <a:t>      Актуальность работы с родителями определяется тем, что детский сад – это первый вне семейный социальный институт, в котором начинается систематическое педагогическое просвещение родителей. От эффективности совместной работы родителей и педагогов зависит дальнейшее развитие ребёнка. Ребёнок, видя пример родителей, быстрее откликается и активнее включается в разные виды </a:t>
            </a:r>
            <a:r>
              <a:rPr lang="ru-RU" sz="1400" dirty="0" smtClean="0"/>
              <a:t>деятельности.</a:t>
            </a:r>
          </a:p>
          <a:p>
            <a:r>
              <a:rPr lang="ru-RU" sz="1400" dirty="0"/>
              <a:t>Взаимоотношения сотрудников детского сада и родителей на современном этапе одна из самых сложных проблем. Существуют различные взгляды родителей на сотрудничество ДОУ с семьёй. Многие считают, что воспитывать их детей должен детский сад. Есть категория родителей, которые пренебрегают советами педагогов. Отдельные родители считают, что их задача состоит лишь в том, чтобы ребёнок был сыт, одет, а единственное его занятие дома – просмотр мультфильмов и прогулка.</a:t>
            </a:r>
          </a:p>
          <a:p>
            <a:r>
              <a:rPr lang="ru-RU" sz="1400" dirty="0"/>
              <a:t>Взаимодействие воспитателей с семьями воспитанников является одним из важнейших условий формирования личности ребёнка, положительных результатов в воспитании, которого можно достичь при согласованности действий и при условии развития интереса родителей к вопросам воспитания и обучения.</a:t>
            </a:r>
          </a:p>
          <a:p>
            <a:endParaRPr lang="ru-RU" sz="1400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600" dirty="0" smtClean="0">
                <a:solidFill>
                  <a:srgbClr val="C00000"/>
                </a:solidFill>
              </a:rPr>
              <a:t>«Мы в ответе за тех, кого приручили»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Антуан де Сент-Экзюпери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6543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536" y="2675466"/>
            <a:ext cx="8424935" cy="3849877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Взаимодействие </a:t>
            </a:r>
            <a:r>
              <a:rPr lang="ru-RU" dirty="0"/>
              <a:t>воспитателей и родителей стало необходимым условием всестороннего развития ребёнка, позволило глубже узнать его индивидуальные способности и возможности.</a:t>
            </a:r>
          </a:p>
          <a:p>
            <a:r>
              <a:rPr lang="ru-RU" dirty="0"/>
              <a:t>Многие из родителей осознали важность сотрудничества с </a:t>
            </a:r>
            <a:r>
              <a:rPr lang="ru-RU" dirty="0" smtClean="0"/>
              <a:t>воспитателями, повысилась </a:t>
            </a:r>
            <a:r>
              <a:rPr lang="ru-RU" dirty="0"/>
              <a:t>степень </a:t>
            </a:r>
            <a:r>
              <a:rPr lang="ru-RU" dirty="0" smtClean="0"/>
              <a:t>включенности </a:t>
            </a:r>
            <a:r>
              <a:rPr lang="ru-RU" dirty="0"/>
              <a:t>родителей в организацию образовательного </a:t>
            </a:r>
            <a:r>
              <a:rPr lang="ru-RU" dirty="0" smtClean="0"/>
              <a:t>процесса: больше родителей из пассивных наблюдателей стали активными участниками.</a:t>
            </a:r>
            <a:endParaRPr lang="ru-RU" dirty="0"/>
          </a:p>
          <a:p>
            <a:r>
              <a:rPr lang="ru-RU" dirty="0"/>
              <a:t>Индивидуальные собеседования с родителями показывают. Что многие из них смогли повысить уровень педагогических знаний, умений и навыков.</a:t>
            </a:r>
          </a:p>
          <a:p>
            <a:r>
              <a:rPr lang="ru-RU" dirty="0"/>
              <a:t>Постоянный контакт с семьёй позволил пробудить чувство расположения и доверие родителей к детскому саду, создать атмосферу общности интересов, эмоциональной взаимоподдержки и взаимопроникновения в проблемы друг друга.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4237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Результативность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288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179512" y="1097361"/>
            <a:ext cx="8640960" cy="5644007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Постановка проблемы</a:t>
            </a:r>
            <a:endParaRPr lang="ru-RU" sz="2800" b="1" i="1" dirty="0">
              <a:solidFill>
                <a:srgbClr val="C00000"/>
              </a:solidFill>
            </a:endParaRPr>
          </a:p>
          <a:p>
            <a:pPr>
              <a:buFontTx/>
              <a:buChar char="•"/>
            </a:pPr>
            <a:r>
              <a:rPr lang="ru-RU" sz="2300" dirty="0" smtClean="0"/>
              <a:t>Низкий уровень сотрудничества и взаимодействия с родителями и родителей </a:t>
            </a:r>
            <a:endParaRPr lang="ru-RU" sz="2300" dirty="0"/>
          </a:p>
          <a:p>
            <a:pPr>
              <a:buFontTx/>
              <a:buChar char="•"/>
            </a:pPr>
            <a:r>
              <a:rPr lang="ru-RU" sz="2300" dirty="0" smtClean="0"/>
              <a:t>недостаточный </a:t>
            </a:r>
            <a:r>
              <a:rPr lang="ru-RU" sz="2300" dirty="0"/>
              <a:t>уровень коммуникативных навыков</a:t>
            </a:r>
          </a:p>
          <a:p>
            <a:pPr algn="ctr">
              <a:lnSpc>
                <a:spcPct val="90000"/>
              </a:lnSpc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Цель</a:t>
            </a:r>
            <a:endParaRPr lang="ru-RU" sz="2800" dirty="0">
              <a:solidFill>
                <a:srgbClr val="C00000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ru-RU" sz="2300" dirty="0" smtClean="0"/>
              <a:t>Повышение уровня сотрудничества с родителями, путем их вовлечения в совместную деятельность. Активизировать участие родителей в различных мероприятиях </a:t>
            </a:r>
          </a:p>
          <a:p>
            <a:pPr algn="just">
              <a:lnSpc>
                <a:spcPct val="90000"/>
              </a:lnSpc>
            </a:pPr>
            <a:r>
              <a:rPr lang="ru-RU" sz="2300" dirty="0" smtClean="0"/>
              <a:t>Выстраивание диалога между ДОУ  и семьей, основанный на сотрудничестве и взаимопомощи, чтобы все затраченные усилия в итоге положительно отразились на воспитании детей</a:t>
            </a:r>
          </a:p>
          <a:p>
            <a:pPr algn="just">
              <a:lnSpc>
                <a:spcPct val="90000"/>
              </a:lnSpc>
            </a:pPr>
            <a:r>
              <a:rPr lang="ru-RU" sz="2300" dirty="0" smtClean="0"/>
              <a:t>Создание «Семейного альбома» как мостика от детского сада к семьям воспитанников  и обратно и картотек </a:t>
            </a:r>
            <a:r>
              <a:rPr lang="ru-RU" sz="2300" dirty="0"/>
              <a:t>«Консультации для родителей», «Досуги с родителями», «Мастер-классы с родителями»</a:t>
            </a:r>
            <a:endParaRPr lang="ru-RU" sz="2300" dirty="0" smtClean="0"/>
          </a:p>
          <a:p>
            <a:pPr algn="ctr">
              <a:buNone/>
            </a:pPr>
            <a:r>
              <a:rPr lang="ru-RU" sz="2800" b="1" i="1" dirty="0" smtClean="0">
                <a:solidFill>
                  <a:srgbClr val="CC0000"/>
                </a:solidFill>
              </a:rPr>
              <a:t>Задачи проекта</a:t>
            </a:r>
            <a:endParaRPr lang="ru-RU" sz="2800" b="1" i="1" dirty="0">
              <a:solidFill>
                <a:srgbClr val="CC000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300" dirty="0" smtClean="0"/>
              <a:t>Установление доверительных и партнерских отношений с родителями</a:t>
            </a:r>
            <a:endParaRPr lang="ru-RU" sz="2300" dirty="0"/>
          </a:p>
          <a:p>
            <a:pPr>
              <a:lnSpc>
                <a:spcPct val="90000"/>
              </a:lnSpc>
            </a:pPr>
            <a:r>
              <a:rPr lang="ru-RU" sz="2300" dirty="0" smtClean="0"/>
              <a:t>Вовлечение  семьи в единое образовательное  пространство</a:t>
            </a:r>
            <a:endParaRPr lang="ru-RU" sz="2300" dirty="0"/>
          </a:p>
          <a:p>
            <a:pPr>
              <a:lnSpc>
                <a:spcPct val="90000"/>
              </a:lnSpc>
            </a:pPr>
            <a:r>
              <a:rPr lang="ru-RU" sz="2300" dirty="0"/>
              <a:t>развитие эмоциональной сферы</a:t>
            </a:r>
          </a:p>
          <a:p>
            <a:pPr>
              <a:lnSpc>
                <a:spcPct val="90000"/>
              </a:lnSpc>
            </a:pPr>
            <a:r>
              <a:rPr lang="ru-RU" sz="2300" dirty="0"/>
              <a:t>развитие коммуникации </a:t>
            </a:r>
          </a:p>
          <a:p>
            <a:pPr>
              <a:lnSpc>
                <a:spcPct val="90000"/>
              </a:lnSpc>
            </a:pPr>
            <a:r>
              <a:rPr lang="ru-RU" sz="2300" dirty="0"/>
              <a:t>стимулирование познавательной и творческой </a:t>
            </a:r>
            <a:r>
              <a:rPr lang="ru-RU" sz="2300" dirty="0" smtClean="0"/>
              <a:t>активности</a:t>
            </a:r>
          </a:p>
          <a:p>
            <a:pPr>
              <a:lnSpc>
                <a:spcPct val="90000"/>
              </a:lnSpc>
            </a:pPr>
            <a:r>
              <a:rPr lang="ru-RU" sz="2300" dirty="0"/>
              <a:t>Профилактика эмоционального негативизма </a:t>
            </a:r>
            <a:r>
              <a:rPr lang="ru-RU" sz="2300" dirty="0" smtClean="0"/>
              <a:t>взрослых</a:t>
            </a:r>
          </a:p>
          <a:p>
            <a:pPr>
              <a:lnSpc>
                <a:spcPct val="90000"/>
              </a:lnSpc>
            </a:pPr>
            <a:r>
              <a:rPr lang="ru-RU" sz="2300" dirty="0" smtClean="0"/>
              <a:t>Формировать интерес к своим близким и друзьям</a:t>
            </a:r>
          </a:p>
          <a:p>
            <a:pPr>
              <a:lnSpc>
                <a:spcPct val="90000"/>
              </a:lnSpc>
            </a:pPr>
            <a:r>
              <a:rPr lang="ru-RU" sz="2300" dirty="0" smtClean="0"/>
              <a:t>Побуждать детей рассказывать о своей семье</a:t>
            </a:r>
            <a:endParaRPr lang="ru-RU" sz="2300" dirty="0"/>
          </a:p>
          <a:p>
            <a:pPr>
              <a:lnSpc>
                <a:spcPct val="90000"/>
              </a:lnSpc>
            </a:pPr>
            <a:endParaRPr lang="ru-RU" sz="1900" dirty="0"/>
          </a:p>
          <a:p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3062867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Этапы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2204864"/>
            <a:ext cx="8352928" cy="4248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 smtClean="0"/>
              <a:t>Подготовительный</a:t>
            </a:r>
            <a:endParaRPr lang="ru-RU" u="sng" dirty="0"/>
          </a:p>
          <a:p>
            <a:pPr marL="0" indent="0">
              <a:buNone/>
            </a:pPr>
            <a:r>
              <a:rPr lang="ru-RU" dirty="0" smtClean="0"/>
              <a:t>- выбор </a:t>
            </a:r>
            <a:r>
              <a:rPr lang="ru-RU" dirty="0"/>
              <a:t>и обоснование </a:t>
            </a:r>
            <a:r>
              <a:rPr lang="ru-RU" dirty="0" smtClean="0"/>
              <a:t>проекта, выявление актуальности проекта</a:t>
            </a:r>
          </a:p>
          <a:p>
            <a:pPr>
              <a:buFontTx/>
              <a:buChar char="-"/>
            </a:pPr>
            <a:r>
              <a:rPr lang="ru-RU" dirty="0" smtClean="0"/>
              <a:t>изучение литературы по проектной деятельности и по взаимодействию ДОУ и семьи</a:t>
            </a:r>
          </a:p>
          <a:p>
            <a:pPr>
              <a:buFontTx/>
              <a:buChar char="-"/>
            </a:pPr>
            <a:r>
              <a:rPr lang="ru-RU" dirty="0" smtClean="0"/>
              <a:t>- сбор информации с </a:t>
            </a:r>
            <a:r>
              <a:rPr lang="ru-RU" dirty="0" err="1" smtClean="0"/>
              <a:t>интернет-ресурсов</a:t>
            </a:r>
            <a:r>
              <a:rPr lang="ru-RU" dirty="0" smtClean="0"/>
              <a:t> по данной проблеме</a:t>
            </a:r>
          </a:p>
          <a:p>
            <a:pPr>
              <a:buFontTx/>
              <a:buChar char="-"/>
            </a:pPr>
            <a:r>
              <a:rPr lang="ru-RU" dirty="0" smtClean="0"/>
              <a:t>- анализ и обобщение информации по данной проблеме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- постановка задачи (беседа о семейных ценностях)</a:t>
            </a:r>
          </a:p>
          <a:p>
            <a:pPr marL="0" indent="0">
              <a:buNone/>
            </a:pPr>
            <a:r>
              <a:rPr lang="ru-RU" dirty="0"/>
              <a:t>- планирование работы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1138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Опрос</a:t>
            </a:r>
          </a:p>
          <a:p>
            <a:r>
              <a:rPr lang="ru-RU" dirty="0" smtClean="0"/>
              <a:t>Индивидуальные беседы</a:t>
            </a:r>
          </a:p>
          <a:p>
            <a:r>
              <a:rPr lang="ru-RU" dirty="0" smtClean="0"/>
              <a:t>Наблюдения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	Информационно-аналитические формы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5840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u="sng" dirty="0" smtClean="0"/>
              <a:t>Проектировочный</a:t>
            </a:r>
          </a:p>
          <a:p>
            <a:pPr>
              <a:buFontTx/>
              <a:buChar char="-"/>
            </a:pPr>
            <a:r>
              <a:rPr lang="ru-RU" dirty="0" smtClean="0"/>
              <a:t>Постановка цели и задачей проекта</a:t>
            </a:r>
          </a:p>
          <a:p>
            <a:pPr>
              <a:buFontTx/>
              <a:buChar char="-"/>
            </a:pPr>
            <a:r>
              <a:rPr lang="ru-RU" dirty="0" smtClean="0"/>
              <a:t>- определение педагогических принципов реализации проекта</a:t>
            </a:r>
          </a:p>
          <a:p>
            <a:pPr>
              <a:buFontTx/>
              <a:buChar char="-"/>
            </a:pPr>
            <a:r>
              <a:rPr lang="ru-RU" dirty="0" smtClean="0"/>
              <a:t>- выявление эффективных форм  вовлечения родителей в единое образовательное пространство через совместную деятельность</a:t>
            </a:r>
          </a:p>
          <a:p>
            <a:pPr>
              <a:buFontTx/>
              <a:buChar char="-"/>
            </a:pPr>
            <a:r>
              <a:rPr lang="ru-RU" dirty="0" smtClean="0"/>
              <a:t>- создание перспективного плана взаимодействия для 3-х субъектов (педагог-ребенок-родитель)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-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138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132856"/>
            <a:ext cx="7408333" cy="3993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 smtClean="0"/>
              <a:t>Основной</a:t>
            </a:r>
          </a:p>
          <a:p>
            <a:pPr>
              <a:buFontTx/>
              <a:buChar char="-"/>
            </a:pPr>
            <a:r>
              <a:rPr lang="ru-RU" dirty="0" smtClean="0"/>
              <a:t>Выполнение плана действий</a:t>
            </a:r>
          </a:p>
          <a:p>
            <a:pPr>
              <a:buFontTx/>
              <a:buChar char="-"/>
            </a:pPr>
            <a:r>
              <a:rPr lang="ru-RU" dirty="0" smtClean="0"/>
              <a:t>- сбор материала (фотографий)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выбор композиционного и колоритного </a:t>
            </a:r>
            <a:r>
              <a:rPr lang="ru-RU" dirty="0" smtClean="0"/>
              <a:t>решения для создания семейного альбома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- практическая </a:t>
            </a:r>
            <a:r>
              <a:rPr lang="ru-RU" dirty="0"/>
              <a:t>работа (оформление альбома, картотеки «Консультации для родителей», «Досуги с родителями», «Мастер-классы с родителями</a:t>
            </a:r>
            <a:r>
              <a:rPr lang="ru-RU" dirty="0" smtClean="0"/>
              <a:t>»)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274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Папки-передвижки</a:t>
            </a:r>
          </a:p>
          <a:p>
            <a:r>
              <a:rPr lang="ru-RU" dirty="0" smtClean="0"/>
              <a:t>Буклеты</a:t>
            </a:r>
          </a:p>
          <a:p>
            <a:r>
              <a:rPr lang="ru-RU" dirty="0" smtClean="0"/>
              <a:t>Стенгазеты</a:t>
            </a:r>
          </a:p>
          <a:p>
            <a:r>
              <a:rPr lang="ru-RU" dirty="0" smtClean="0"/>
              <a:t>Фотовыставки</a:t>
            </a:r>
          </a:p>
          <a:p>
            <a:r>
              <a:rPr lang="ru-RU" dirty="0" smtClean="0"/>
              <a:t>Памятки </a:t>
            </a:r>
          </a:p>
          <a:p>
            <a:r>
              <a:rPr lang="ru-RU" dirty="0" smtClean="0"/>
              <a:t>плакаты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Наглядно-информационные формы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8547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Мастер-класс</a:t>
            </a:r>
          </a:p>
          <a:p>
            <a:r>
              <a:rPr lang="ru-RU" dirty="0" smtClean="0"/>
              <a:t>Досуги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Активные формы взаимодействия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14992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1577</TotalTime>
  <Words>1169</Words>
  <Application>Microsoft Office PowerPoint</Application>
  <PresentationFormat>Экран (4:3)</PresentationFormat>
  <Paragraphs>186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Государственное бюджетное дошкольное образовательное учреждение  детский сад №83  Красносельского района Санкт- Петербурга</vt:lpstr>
      <vt:lpstr>«Мы в ответе за тех, кого приручили» Антуан де Сент-Экзюпери</vt:lpstr>
      <vt:lpstr>Презентация PowerPoint</vt:lpstr>
      <vt:lpstr>Этапы проекта</vt:lpstr>
      <vt:lpstr> Информационно-аналитические формы работы</vt:lpstr>
      <vt:lpstr>Презентация PowerPoint</vt:lpstr>
      <vt:lpstr>Презентация PowerPoint</vt:lpstr>
      <vt:lpstr>Наглядно-информационные формы </vt:lpstr>
      <vt:lpstr>Активные формы взаимодействия</vt:lpstr>
      <vt:lpstr>Презентация PowerPoint</vt:lpstr>
      <vt:lpstr>Презентация PowerPoint</vt:lpstr>
      <vt:lpstr>План работы с родителями на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Ожидаемые результаты</vt:lpstr>
      <vt:lpstr>Основные принципы взаимодействия  с семьями воспитанников при реализации проекта</vt:lpstr>
      <vt:lpstr>Семейный альбом группы № 11</vt:lpstr>
      <vt:lpstr> Результативность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 детский сад №83  Красносельского района Санкт- Петербурга</dc:title>
  <dc:creator>Марина</dc:creator>
  <cp:lastModifiedBy>Пользователь</cp:lastModifiedBy>
  <cp:revision>114</cp:revision>
  <dcterms:created xsi:type="dcterms:W3CDTF">2018-02-13T11:03:53Z</dcterms:created>
  <dcterms:modified xsi:type="dcterms:W3CDTF">2019-05-14T19:47:44Z</dcterms:modified>
</cp:coreProperties>
</file>