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2" r:id="rId3"/>
    <p:sldId id="269" r:id="rId4"/>
    <p:sldId id="270" r:id="rId5"/>
    <p:sldId id="259" r:id="rId6"/>
    <p:sldId id="271" r:id="rId7"/>
    <p:sldId id="261" r:id="rId8"/>
    <p:sldId id="263" r:id="rId9"/>
    <p:sldId id="285" r:id="rId10"/>
    <p:sldId id="264" r:id="rId11"/>
    <p:sldId id="265" r:id="rId12"/>
    <p:sldId id="277" r:id="rId13"/>
    <p:sldId id="266" r:id="rId14"/>
    <p:sldId id="286" r:id="rId15"/>
    <p:sldId id="287" r:id="rId16"/>
    <p:sldId id="288" r:id="rId17"/>
    <p:sldId id="293" r:id="rId18"/>
    <p:sldId id="289" r:id="rId19"/>
    <p:sldId id="290" r:id="rId20"/>
    <p:sldId id="274" r:id="rId21"/>
    <p:sldId id="294" r:id="rId22"/>
    <p:sldId id="275" r:id="rId23"/>
    <p:sldId id="295" r:id="rId24"/>
    <p:sldId id="278" r:id="rId25"/>
    <p:sldId id="291" r:id="rId26"/>
    <p:sldId id="27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8A88"/>
    <a:srgbClr val="FFCCFF"/>
    <a:srgbClr val="CC0099"/>
    <a:srgbClr val="B07BD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 класс</c:v>
                </c:pt>
                <c:pt idx="1">
                  <c:v>7в класс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68</c:v>
                </c:pt>
                <c:pt idx="1">
                  <c:v>60</c:v>
                </c:pt>
                <c:pt idx="2">
                  <c:v>68</c:v>
                </c:pt>
                <c:pt idx="3">
                  <c:v>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 класс</c:v>
                </c:pt>
                <c:pt idx="1">
                  <c:v>7в класс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</c:v>
                </c:pt>
                <c:pt idx="1">
                  <c:v>11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 класс</c:v>
                </c:pt>
                <c:pt idx="1">
                  <c:v>7в класс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12</c:v>
                </c:pt>
                <c:pt idx="1">
                  <c:v>5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81640064"/>
        <c:axId val="81654144"/>
      </c:barChart>
      <c:catAx>
        <c:axId val="81640064"/>
        <c:scaling>
          <c:orientation val="minMax"/>
        </c:scaling>
        <c:axPos val="b"/>
        <c:tickLblPos val="nextTo"/>
        <c:crossAx val="81654144"/>
        <c:crosses val="autoZero"/>
        <c:auto val="1"/>
        <c:lblAlgn val="ctr"/>
        <c:lblOffset val="100"/>
      </c:catAx>
      <c:valAx>
        <c:axId val="81654144"/>
        <c:scaling>
          <c:orientation val="minMax"/>
        </c:scaling>
        <c:axPos val="l"/>
        <c:majorGridlines/>
        <c:numFmt formatCode="General" sourceLinked="1"/>
        <c:tickLblPos val="nextTo"/>
        <c:crossAx val="816400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редко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11а</c:v>
                </c:pt>
                <c:pt idx="4">
                  <c:v>11г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43</c:v>
                </c:pt>
                <c:pt idx="1">
                  <c:v>44</c:v>
                </c:pt>
                <c:pt idx="2">
                  <c:v>35</c:v>
                </c:pt>
                <c:pt idx="3">
                  <c:v>36</c:v>
                </c:pt>
                <c:pt idx="4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часто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11а</c:v>
                </c:pt>
                <c:pt idx="4">
                  <c:v>11г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24</c:v>
                </c:pt>
                <c:pt idx="1">
                  <c:v>22</c:v>
                </c:pt>
                <c:pt idx="2">
                  <c:v>18</c:v>
                </c:pt>
                <c:pt idx="3">
                  <c:v>28</c:v>
                </c:pt>
                <c:pt idx="4">
                  <c:v>31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очень часто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11а</c:v>
                </c:pt>
                <c:pt idx="4">
                  <c:v>11г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88561536"/>
        <c:axId val="88428544"/>
      </c:barChart>
      <c:catAx>
        <c:axId val="88561536"/>
        <c:scaling>
          <c:orientation val="minMax"/>
        </c:scaling>
        <c:axPos val="b"/>
        <c:tickLblPos val="nextTo"/>
        <c:crossAx val="88428544"/>
        <c:crosses val="autoZero"/>
        <c:auto val="1"/>
        <c:lblAlgn val="ctr"/>
        <c:lblOffset val="100"/>
      </c:catAx>
      <c:valAx>
        <c:axId val="88428544"/>
        <c:scaling>
          <c:orientation val="minMax"/>
        </c:scaling>
        <c:axPos val="l"/>
        <c:majorGridlines/>
        <c:numFmt formatCode="General" sourceLinked="1"/>
        <c:tickLblPos val="nextTo"/>
        <c:crossAx val="8856153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77</c:v>
                </c:pt>
                <c:pt idx="1">
                  <c:v>80</c:v>
                </c:pt>
                <c:pt idx="2">
                  <c:v>89</c:v>
                </c:pt>
                <c:pt idx="3">
                  <c:v>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axId val="56204672"/>
        <c:axId val="56222848"/>
      </c:barChart>
      <c:catAx>
        <c:axId val="56204672"/>
        <c:scaling>
          <c:orientation val="minMax"/>
        </c:scaling>
        <c:axPos val="b"/>
        <c:tickLblPos val="nextTo"/>
        <c:crossAx val="56222848"/>
        <c:crosses val="autoZero"/>
        <c:auto val="1"/>
        <c:lblAlgn val="ctr"/>
        <c:lblOffset val="100"/>
      </c:catAx>
      <c:valAx>
        <c:axId val="56222848"/>
        <c:scaling>
          <c:orientation val="minMax"/>
        </c:scaling>
        <c:axPos val="l"/>
        <c:majorGridlines/>
        <c:numFmt formatCode="General" sourceLinked="1"/>
        <c:tickLblPos val="nextTo"/>
        <c:crossAx val="5620467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7.6356080489938971E-2"/>
          <c:y val="4.4057617797775436E-2"/>
          <c:w val="0.63320519830854682"/>
          <c:h val="0.8565310586176736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axId val="84354176"/>
        <c:axId val="84355712"/>
      </c:barChart>
      <c:catAx>
        <c:axId val="84354176"/>
        <c:scaling>
          <c:orientation val="minMax"/>
        </c:scaling>
        <c:axPos val="b"/>
        <c:tickLblPos val="nextTo"/>
        <c:crossAx val="84355712"/>
        <c:crosses val="autoZero"/>
        <c:auto val="1"/>
        <c:lblAlgn val="ctr"/>
        <c:lblOffset val="100"/>
      </c:catAx>
      <c:valAx>
        <c:axId val="84355712"/>
        <c:scaling>
          <c:orientation val="minMax"/>
        </c:scaling>
        <c:axPos val="l"/>
        <c:majorGridlines/>
        <c:numFmt formatCode="General" sourceLinked="1"/>
        <c:tickLblPos val="nextTo"/>
        <c:crossAx val="8435417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'Лист1'!$B$1</c:f>
              <c:strCache>
                <c:ptCount val="1"/>
                <c:pt idx="0">
                  <c:v>5а</c:v>
                </c:pt>
              </c:strCache>
            </c:strRef>
          </c:tx>
          <c:dLbls>
            <c:showVal val="1"/>
          </c:dLbls>
          <c:cat>
            <c:strRef>
              <c:f>'Лист1'!$A$2:$A$6</c:f>
              <c:strCache>
                <c:ptCount val="5"/>
                <c:pt idx="0">
                  <c:v>приветствие</c:v>
                </c:pt>
                <c:pt idx="1">
                  <c:v>прощание</c:v>
                </c:pt>
                <c:pt idx="2">
                  <c:v>благодарность</c:v>
                </c:pt>
                <c:pt idx="3">
                  <c:v>вежливый отказ</c:v>
                </c:pt>
                <c:pt idx="4">
                  <c:v>просьба</c:v>
                </c:pt>
              </c:strCache>
            </c:strRef>
          </c:cat>
          <c:val>
            <c:numRef>
              <c:f>'Лист1'!$B$2:$B$6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</c:v>
                </c:pt>
                <c:pt idx="3">
                  <c:v>0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7в</c:v>
                </c:pt>
              </c:strCache>
            </c:strRef>
          </c:tx>
          <c:dLbls>
            <c:showVal val="1"/>
          </c:dLbls>
          <c:cat>
            <c:strRef>
              <c:f>'Лист1'!$A$2:$A$6</c:f>
              <c:strCache>
                <c:ptCount val="5"/>
                <c:pt idx="0">
                  <c:v>приветствие</c:v>
                </c:pt>
                <c:pt idx="1">
                  <c:v>прощание</c:v>
                </c:pt>
                <c:pt idx="2">
                  <c:v>благодарность</c:v>
                </c:pt>
                <c:pt idx="3">
                  <c:v>вежливый отказ</c:v>
                </c:pt>
                <c:pt idx="4">
                  <c:v>просьба</c:v>
                </c:pt>
              </c:strCache>
            </c:strRef>
          </c:cat>
          <c:val>
            <c:numRef>
              <c:f>'Лист1'!$C$2:$C$6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20</c:v>
                </c:pt>
                <c:pt idx="3">
                  <c:v>0</c:v>
                </c:pt>
                <c:pt idx="4">
                  <c:v>19</c:v>
                </c:pt>
              </c:numCache>
            </c:numRef>
          </c:val>
        </c:ser>
        <c:ser>
          <c:idx val="2"/>
          <c:order val="2"/>
          <c:tx>
            <c:strRef>
              <c:f>'Лист1'!$D$1</c:f>
              <c:strCache>
                <c:ptCount val="1"/>
                <c:pt idx="0">
                  <c:v>10б</c:v>
                </c:pt>
              </c:strCache>
            </c:strRef>
          </c:tx>
          <c:dLbls>
            <c:showVal val="1"/>
          </c:dLbls>
          <c:cat>
            <c:strRef>
              <c:f>'Лист1'!$A$2:$A$6</c:f>
              <c:strCache>
                <c:ptCount val="5"/>
                <c:pt idx="0">
                  <c:v>приветствие</c:v>
                </c:pt>
                <c:pt idx="1">
                  <c:v>прощание</c:v>
                </c:pt>
                <c:pt idx="2">
                  <c:v>благодарность</c:v>
                </c:pt>
                <c:pt idx="3">
                  <c:v>вежливый отказ</c:v>
                </c:pt>
                <c:pt idx="4">
                  <c:v>просьба</c:v>
                </c:pt>
              </c:strCache>
            </c:strRef>
          </c:cat>
          <c:val>
            <c:numRef>
              <c:f>'Лист1'!$D$2:$D$6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8</c:v>
                </c:pt>
                <c:pt idx="3">
                  <c:v>5</c:v>
                </c:pt>
                <c:pt idx="4">
                  <c:v>28</c:v>
                </c:pt>
              </c:numCache>
            </c:numRef>
          </c:val>
        </c:ser>
        <c:ser>
          <c:idx val="3"/>
          <c:order val="3"/>
          <c:tx>
            <c:strRef>
              <c:f>'Лист1'!$E$1</c:f>
              <c:strCache>
                <c:ptCount val="1"/>
                <c:pt idx="0">
                  <c:v>11г</c:v>
                </c:pt>
              </c:strCache>
            </c:strRef>
          </c:tx>
          <c:dLbls>
            <c:showVal val="1"/>
          </c:dLbls>
          <c:cat>
            <c:strRef>
              <c:f>'Лист1'!$A$2:$A$6</c:f>
              <c:strCache>
                <c:ptCount val="5"/>
                <c:pt idx="0">
                  <c:v>приветствие</c:v>
                </c:pt>
                <c:pt idx="1">
                  <c:v>прощание</c:v>
                </c:pt>
                <c:pt idx="2">
                  <c:v>благодарность</c:v>
                </c:pt>
                <c:pt idx="3">
                  <c:v>вежливый отказ</c:v>
                </c:pt>
                <c:pt idx="4">
                  <c:v>просьба</c:v>
                </c:pt>
              </c:strCache>
            </c:strRef>
          </c:cat>
          <c:val>
            <c:numRef>
              <c:f>'Лист1'!$E$2:$E$6</c:f>
              <c:numCache>
                <c:formatCode>General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75</c:v>
                </c:pt>
                <c:pt idx="4">
                  <c:v>99</c:v>
                </c:pt>
              </c:numCache>
            </c:numRef>
          </c:val>
        </c:ser>
        <c:axId val="86818816"/>
        <c:axId val="86820352"/>
      </c:barChart>
      <c:catAx>
        <c:axId val="86818816"/>
        <c:scaling>
          <c:orientation val="minMax"/>
        </c:scaling>
        <c:axPos val="b"/>
        <c:tickLblPos val="nextTo"/>
        <c:crossAx val="86820352"/>
        <c:crosses val="autoZero"/>
        <c:auto val="1"/>
        <c:lblAlgn val="ctr"/>
        <c:lblOffset val="100"/>
      </c:catAx>
      <c:valAx>
        <c:axId val="86820352"/>
        <c:scaling>
          <c:orientation val="minMax"/>
        </c:scaling>
        <c:axPos val="l"/>
        <c:majorGridlines/>
        <c:numFmt formatCode="General" sourceLinked="1"/>
        <c:tickLblPos val="nextTo"/>
        <c:crossAx val="8681881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93</c:v>
                </c:pt>
                <c:pt idx="1">
                  <c:v>95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axId val="86946560"/>
        <c:axId val="86948096"/>
      </c:barChart>
      <c:catAx>
        <c:axId val="86946560"/>
        <c:scaling>
          <c:orientation val="minMax"/>
        </c:scaling>
        <c:axPos val="b"/>
        <c:tickLblPos val="nextTo"/>
        <c:crossAx val="86948096"/>
        <c:crosses val="autoZero"/>
        <c:auto val="1"/>
        <c:lblAlgn val="ctr"/>
        <c:lblOffset val="100"/>
      </c:catAx>
      <c:valAx>
        <c:axId val="86948096"/>
        <c:scaling>
          <c:orientation val="minMax"/>
        </c:scaling>
        <c:axPos val="l"/>
        <c:majorGridlines/>
        <c:numFmt formatCode="General" sourceLinked="1"/>
        <c:tickLblPos val="nextTo"/>
        <c:crossAx val="8694656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68</c:v>
                </c:pt>
                <c:pt idx="1">
                  <c:v>90</c:v>
                </c:pt>
                <c:pt idx="2">
                  <c:v>100</c:v>
                </c:pt>
                <c:pt idx="3">
                  <c:v>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30</c:v>
                </c:pt>
                <c:pt idx="1">
                  <c:v>10</c:v>
                </c:pt>
                <c:pt idx="2">
                  <c:v>0</c:v>
                </c:pt>
                <c:pt idx="3">
                  <c:v>5</c:v>
                </c:pt>
              </c:numCache>
            </c:numRef>
          </c:val>
        </c:ser>
        <c:axId val="87433216"/>
        <c:axId val="87434752"/>
      </c:barChart>
      <c:catAx>
        <c:axId val="87433216"/>
        <c:scaling>
          <c:orientation val="minMax"/>
        </c:scaling>
        <c:axPos val="b"/>
        <c:tickLblPos val="nextTo"/>
        <c:crossAx val="87434752"/>
        <c:crosses val="autoZero"/>
        <c:auto val="1"/>
        <c:lblAlgn val="ctr"/>
        <c:lblOffset val="100"/>
      </c:catAx>
      <c:valAx>
        <c:axId val="87434752"/>
        <c:scaling>
          <c:orientation val="minMax"/>
        </c:scaling>
        <c:axPos val="l"/>
        <c:majorGridlines/>
        <c:numFmt formatCode="General" sourceLinked="1"/>
        <c:tickLblPos val="nextTo"/>
        <c:crossAx val="8743321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61</c:v>
                </c:pt>
                <c:pt idx="1">
                  <c:v>69</c:v>
                </c:pt>
                <c:pt idx="2">
                  <c:v>85</c:v>
                </c:pt>
                <c:pt idx="3">
                  <c:v>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39</c:v>
                </c:pt>
                <c:pt idx="1">
                  <c:v>4.4000000000000004</c:v>
                </c:pt>
                <c:pt idx="2">
                  <c:v>15</c:v>
                </c:pt>
                <c:pt idx="3">
                  <c:v>6</c:v>
                </c:pt>
              </c:numCache>
            </c:numRef>
          </c:val>
        </c:ser>
        <c:axId val="87626496"/>
        <c:axId val="87628032"/>
      </c:barChart>
      <c:catAx>
        <c:axId val="87626496"/>
        <c:scaling>
          <c:orientation val="minMax"/>
        </c:scaling>
        <c:axPos val="b"/>
        <c:tickLblPos val="nextTo"/>
        <c:crossAx val="87628032"/>
        <c:crosses val="autoZero"/>
        <c:auto val="1"/>
        <c:lblAlgn val="ctr"/>
        <c:lblOffset val="100"/>
      </c:catAx>
      <c:valAx>
        <c:axId val="87628032"/>
        <c:scaling>
          <c:orientation val="minMax"/>
        </c:scaling>
        <c:axPos val="l"/>
        <c:majorGridlines/>
        <c:numFmt formatCode="General" sourceLinked="1"/>
        <c:tickLblPos val="nextTo"/>
        <c:crossAx val="8762649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0665354330708662"/>
          <c:y val="1.9764368899183666E-2"/>
          <c:w val="0.52227727430297632"/>
          <c:h val="0.8829066592473565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11а</c:v>
                </c:pt>
                <c:pt idx="4">
                  <c:v>11г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  <c:pt idx="4">
                  <c:v>51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11а</c:v>
                </c:pt>
                <c:pt idx="4">
                  <c:v>11г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35</c:v>
                </c:pt>
                <c:pt idx="1">
                  <c:v>44</c:v>
                </c:pt>
                <c:pt idx="2">
                  <c:v>18</c:v>
                </c:pt>
                <c:pt idx="3">
                  <c:v>28</c:v>
                </c:pt>
                <c:pt idx="4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затрудняюсь ответить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11а</c:v>
                </c:pt>
                <c:pt idx="4">
                  <c:v>11г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10</c:v>
                </c:pt>
                <c:pt idx="1">
                  <c:v>13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87778432"/>
        <c:axId val="87779968"/>
      </c:barChart>
      <c:catAx>
        <c:axId val="87778432"/>
        <c:scaling>
          <c:orientation val="minMax"/>
        </c:scaling>
        <c:axPos val="b"/>
        <c:tickLblPos val="nextTo"/>
        <c:crossAx val="87779968"/>
        <c:crosses val="autoZero"/>
        <c:auto val="1"/>
        <c:lblAlgn val="ctr"/>
        <c:lblOffset val="100"/>
      </c:catAx>
      <c:valAx>
        <c:axId val="87779968"/>
        <c:scaling>
          <c:orientation val="minMax"/>
        </c:scaling>
        <c:axPos val="l"/>
        <c:majorGridlines/>
        <c:numFmt formatCode="General" sourceLinked="1"/>
        <c:tickLblPos val="nextTo"/>
        <c:crossAx val="877784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11а</c:v>
                </c:pt>
                <c:pt idx="4">
                  <c:v>11г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</c:v>
                </c:pt>
                <c:pt idx="1">
                  <c:v>24</c:v>
                </c:pt>
                <c:pt idx="2">
                  <c:v>35</c:v>
                </c:pt>
                <c:pt idx="3">
                  <c:v>45</c:v>
                </c:pt>
                <c:pt idx="4">
                  <c:v>47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5а</c:v>
                </c:pt>
                <c:pt idx="1">
                  <c:v>7в</c:v>
                </c:pt>
                <c:pt idx="2">
                  <c:v>10б</c:v>
                </c:pt>
                <c:pt idx="3">
                  <c:v>11а</c:v>
                </c:pt>
                <c:pt idx="4">
                  <c:v>11г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65</c:v>
                </c:pt>
                <c:pt idx="1">
                  <c:v>44</c:v>
                </c:pt>
                <c:pt idx="2">
                  <c:v>18</c:v>
                </c:pt>
                <c:pt idx="3">
                  <c:v>28</c:v>
                </c:pt>
              </c:numCache>
            </c:numRef>
          </c:val>
        </c:ser>
        <c:axId val="88467328"/>
        <c:axId val="88468864"/>
      </c:barChart>
      <c:catAx>
        <c:axId val="88467328"/>
        <c:scaling>
          <c:orientation val="minMax"/>
        </c:scaling>
        <c:axPos val="b"/>
        <c:tickLblPos val="nextTo"/>
        <c:crossAx val="88468864"/>
        <c:crosses val="autoZero"/>
        <c:auto val="1"/>
        <c:lblAlgn val="ctr"/>
        <c:lblOffset val="100"/>
      </c:catAx>
      <c:valAx>
        <c:axId val="88468864"/>
        <c:scaling>
          <c:orientation val="minMax"/>
        </c:scaling>
        <c:axPos val="l"/>
        <c:majorGridlines/>
        <c:numFmt formatCode="General" sourceLinked="1"/>
        <c:tickLblPos val="nextTo"/>
        <c:crossAx val="8846732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66A69-2AE1-4E50-A6FE-4F7AFAC9BD53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638F7-957A-45C6-91B2-72B0A53C7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871F3-FFC7-490B-AF0A-773B5F7397C0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11E3B-96F0-44F2-AFF3-288763B0F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9DE2B-80F6-4786-8F48-A88CF91F1AF5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DA44E-B7FB-44F4-A844-EA8DE3E4E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8AC11-1657-4610-9BB5-E013CED305B6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D7AD-3D23-49F8-8165-8585CF843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B25C3-05ED-482E-BE5D-8EBFE7E0ED97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72E3D-D012-43A7-B5E2-D7C02C335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97416-FFD5-46CC-ABF5-44E2FF0CD77C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95809-4643-460C-B72A-56E683DD1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7EF04-0A32-41AD-8915-4EB4E37999AC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65E1A-323F-4B57-BE2C-4F56CFFC9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3E6EF-4F3A-4FAE-8ABF-804E7A133B0C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A6A87-03E7-416E-A1CA-C07C43D33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D1999-DE25-4EBD-AEBE-68204FEEC092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26F7C-5015-4153-B131-95F239F76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F95ED-265A-4E0D-A27C-CBFB288E9310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D45CB-E1F4-4EB7-8E71-76F6B68E0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7BD7">
            <a:alpha val="8313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Новая папка\FM-Sweet-Easter--Element-3.g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5750" y="214313"/>
            <a:ext cx="170338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F95A26-ABE8-44C7-BE2D-CD067D231330}" type="datetimeFigureOut">
              <a:rPr lang="ru-RU"/>
              <a:pPr>
                <a:defRPr/>
              </a:pPr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1C58987-12E1-48AC-8DC0-A2AB662DE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2" name="Picture 4" descr="C:\Documents and Settings\Admin\Рабочий стол\Новая папка\FM-Sweet-Easter--Element-5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444211">
            <a:off x="6645275" y="4252913"/>
            <a:ext cx="258445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763713" y="260351"/>
            <a:ext cx="70135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Тээлинская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средняя общеобразовательная школа</a:t>
            </a: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имени Владимира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Бораевича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Кара- Сала.</a:t>
            </a:r>
          </a:p>
          <a:p>
            <a:pPr algn="ctr"/>
            <a:endParaRPr lang="ru-RU" b="1" i="1" dirty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39750" y="5491163"/>
            <a:ext cx="621176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Выполнила учащаяся 7в класса </a:t>
            </a:r>
            <a:r>
              <a:rPr lang="ru-RU" sz="2000" b="1" i="1" dirty="0" err="1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Хертек</a:t>
            </a:r>
            <a:r>
              <a:rPr lang="ru-RU" sz="2000" b="1" i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Диана</a:t>
            </a:r>
            <a:endParaRPr lang="ru-RU" sz="2000" b="1" i="1" dirty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2000" b="1" i="1" dirty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Руководитель: </a:t>
            </a:r>
            <a:r>
              <a:rPr lang="ru-RU" sz="2000" b="1" i="1" dirty="0" err="1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Хертек</a:t>
            </a:r>
            <a:r>
              <a:rPr lang="ru-RU" sz="2000" b="1" i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С.К.</a:t>
            </a:r>
            <a:endParaRPr lang="ru-RU" sz="2000" b="1" i="1" dirty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132138" y="2133600"/>
            <a:ext cx="41041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dirty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Тема </a:t>
            </a:r>
            <a:r>
              <a:rPr lang="ru-RU" sz="2800" b="1" i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исследования:</a:t>
            </a:r>
            <a:endParaRPr lang="ru-RU" sz="2800" b="1" i="1" dirty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1908175" y="2997200"/>
            <a:ext cx="525621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Речевой этикет современного школьника</a:t>
            </a:r>
            <a:endParaRPr lang="ru-RU" sz="3600" b="1" i="1" kern="10" dirty="0">
              <a:ln w="9525">
                <a:noFill/>
                <a:round/>
                <a:headEnd/>
                <a:tailEnd/>
              </a:ln>
              <a:solidFill>
                <a:srgbClr val="993366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  <p:bldP spid="4105" grpId="1"/>
      <p:bldP spid="4106" grpId="0"/>
      <p:bldP spid="410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408488" y="2420938"/>
            <a:ext cx="41959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ru-RU" sz="2400" b="1" i="1" dirty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771775" y="692150"/>
            <a:ext cx="37125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Из истории: </a:t>
            </a:r>
            <a:endParaRPr lang="ru-RU" sz="4000" b="1" i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2" descr="D:\Мои документы\Рабочий стол\исслед деят\людов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302433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23928" y="1412776"/>
            <a:ext cx="4572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Этикет по происхождению французское слово (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etiguette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). Первоначально оно обозначало товарную бирку, ярлык (ср. этикетка), а затем так стали называть придворное правило поведения при Людовике</a:t>
            </a:r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</a:rPr>
              <a:t> XVII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. А в свое время это слово появилось на основе греческого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ethos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– «обычай», «характер».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  <p:bldP spid="276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331641" y="332656"/>
            <a:ext cx="781236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Формулы речевого этикета:</a:t>
            </a:r>
          </a:p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приветствие,</a:t>
            </a:r>
          </a:p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прощание. 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4" descr="y_a53501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20071" y="1556792"/>
            <a:ext cx="3221385" cy="2808312"/>
          </a:xfrm>
          <a:prstGeom prst="rect">
            <a:avLst/>
          </a:prstGeom>
          <a:noFill/>
          <a:ln/>
        </p:spPr>
      </p:pic>
      <p:pic>
        <p:nvPicPr>
          <p:cNvPr id="6" name="Picture 2" descr="1296109240_shag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899592" y="2924944"/>
            <a:ext cx="3679925" cy="28803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Формы приветствия в речевом этикете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Форма приветствия                      Пример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Пожелание здоровья                       Здравствуйте!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Указание на время встречи            Добрый день!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Эмоциональные пожелания           Очень рад!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Уважительная форма                      Моё почтение!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Специфическая форма                   Здравия желаю!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835696" y="908050"/>
            <a:ext cx="676855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Исследовательская часть.  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097" name="Picture 1" descr="C:\Users\1\Desktop\11г\1902201314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28179" y="2348879"/>
            <a:ext cx="4807721" cy="360579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Знакомо ли Вам понятие речевого этикета?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2348879"/>
          <a:ext cx="4690864" cy="3024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C:\Users\1\Documents\Snapshot_20130219_2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Задумывались ли Вы когда-нибудь о необходимости следования речевому этикету?</a:t>
            </a:r>
            <a:endParaRPr lang="ru-RU" dirty="0"/>
          </a:p>
        </p:txBody>
      </p:sp>
      <p:pic>
        <p:nvPicPr>
          <p:cNvPr id="2051" name="Picture 3" descr="C:\Users\1\Documents\Snapshot_20130219_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51125"/>
            <a:ext cx="4038600" cy="3028950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648200" y="2636838"/>
          <a:ext cx="4038600" cy="3097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Считаете ли Вы проблему речевого этикета важной?</a:t>
            </a:r>
            <a:endParaRPr lang="ru-RU" b="1" dirty="0"/>
          </a:p>
        </p:txBody>
      </p:sp>
      <p:graphicFrame>
        <p:nvGraphicFramePr>
          <p:cNvPr id="5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377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5" name="Picture 3" descr="C:\Users\1\Documents\Snapshot_20130219_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0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Какие формулы речевого этикета знаете Вы?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8219256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Следуете ли Вы речевому этикету в повседневной речи, общаясь по телефону, в сети Интернет?</a:t>
            </a:r>
            <a:endParaRPr lang="ru-RU" sz="3200" dirty="0"/>
          </a:p>
        </p:txBody>
      </p:sp>
      <p:pic>
        <p:nvPicPr>
          <p:cNvPr id="4098" name="Picture 2" descr="C:\Users\1\Documents\Snapshot_20130219_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graphicFrame>
        <p:nvGraphicFramePr>
          <p:cNvPr id="6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4648200" y="2276871"/>
          <a:ext cx="4038600" cy="3096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Считаете ли вы, что обилие заимствованных в последнее время слов «мусорят» русский язык?</a:t>
            </a:r>
            <a:endParaRPr lang="ru-RU" sz="4000" dirty="0"/>
          </a:p>
        </p:txBody>
      </p:sp>
      <p:pic>
        <p:nvPicPr>
          <p:cNvPr id="5122" name="Picture 2" descr="C:\Users\1\Desktop\11г\190220131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996952"/>
            <a:ext cx="4038600" cy="3028950"/>
          </a:xfrm>
          <a:prstGeom prst="rect">
            <a:avLst/>
          </a:prstGeom>
          <a:noFill/>
        </p:spPr>
      </p:pic>
      <p:graphicFrame>
        <p:nvGraphicFramePr>
          <p:cNvPr id="6" name="Содержимое 8"/>
          <p:cNvGraphicFramePr>
            <a:graphicFrameLocks noGrp="1"/>
          </p:cNvGraphicFramePr>
          <p:nvPr>
            <p:ph sz="half" idx="1"/>
          </p:nvPr>
        </p:nvGraphicFramePr>
        <p:xfrm>
          <a:off x="457200" y="2997200"/>
          <a:ext cx="4038600" cy="3128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исследования: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I Введение.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II. Основная часть.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А)Теоретическая основа исследования. 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Б)Из истории речевого этикета.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III. Формулы речевого этикета. </a:t>
            </a:r>
          </a:p>
          <a:p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IV.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Исследовательская часть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V.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Заключение.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Употребляете ли Вы в речи сленговые слова?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C:\Users\1\Desktop\11г\190220131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2204863"/>
          <a:ext cx="4038600" cy="3096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часто Вы употребляете сленговые слова?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67544" y="1916832"/>
          <a:ext cx="4038600" cy="3921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 descr="C:\Users\1\Documents\Snapshot_20130219_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8840"/>
            <a:ext cx="4038600" cy="33888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Употребляете ли Вы в речи грубые, нецензурные слова?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7650" name="Picture 2" descr="C:\Users\1\Desktop\11г\190220131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8840"/>
            <a:ext cx="4038600" cy="3388816"/>
          </a:xfrm>
          <a:prstGeom prst="rect">
            <a:avLst/>
          </a:prstGeom>
          <a:noFill/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457200" y="1916831"/>
          <a:ext cx="4546848" cy="352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Как часто? (из тех учащихся, которые на предыдущий вопрос ответили утвердительно)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457200" y="2060848"/>
          <a:ext cx="4038600" cy="4065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C:\Users\1\Desktop\11г\190220131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69283"/>
            <a:ext cx="4038600" cy="3387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Заключение.</a:t>
            </a:r>
            <a:r>
              <a:rPr lang="ru-RU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наша гипотеза о том, что владение нормами речевого этикета – один из показателей внутренней культуры учащегося – неразрывно связан с качеством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</a:rPr>
              <a:t>обученности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по предметам, подтвердилась. Повышая общую речевую культуру учащихся нашей школы, мы сможем повысить и общую степень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</a:rPr>
              <a:t>обученности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Использованная литература:</a:t>
            </a: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Введенская Л.А. «Русский язык и культура речи». М. 2001г.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Балакая А.Г. «Словарь русского речевого этикета» . М.1989г.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Львова С.И. написала книгу «Позвольте Вас пригласить…»  СПб. 2003г.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Гольдина В.Е. «Речь и этикет» М. 1983г.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ИНТЕРНЕТ- ресурс.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Благодарю за внимание.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1258888" y="404813"/>
            <a:ext cx="7632700" cy="2952179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Цель: </a:t>
            </a:r>
            <a:b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выявить уровень владения нормами речевого этикета учащимися среднего звена МБОУ ТСОШ им. </a:t>
            </a:r>
            <a:r>
              <a:rPr lang="ru-RU" sz="3200" dirty="0" err="1" smtClean="0">
                <a:solidFill>
                  <a:schemeClr val="accent2">
                    <a:lumMod val="75000"/>
                  </a:schemeClr>
                </a:solidFill>
              </a:rPr>
              <a:t>В.Б.Кара-Сала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 smtClean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468313" y="1989138"/>
            <a:ext cx="8229600" cy="2159942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 typeface="Arial" charset="0"/>
              <a:buNone/>
            </a:pPr>
            <a:endParaRPr lang="ru-RU" sz="2800" b="1" i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Arial" charset="0"/>
              <a:buNone/>
            </a:pPr>
            <a:endParaRPr lang="ru-RU" b="1" i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Arial" charset="0"/>
              <a:buNone/>
            </a:pPr>
            <a:endParaRPr lang="ru-RU" sz="2800" b="1" i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Arial" charset="0"/>
              <a:buNone/>
            </a:pPr>
            <a:endParaRPr lang="ru-RU" sz="2800" b="1" i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609600" indent="-609600" algn="ctr">
              <a:lnSpc>
                <a:spcPct val="90000"/>
              </a:lnSpc>
              <a:buFont typeface="Arial" charset="0"/>
              <a:buNone/>
            </a:pPr>
            <a:endParaRPr lang="ru-RU" sz="2800" b="1" i="1" dirty="0" smtClean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Задачи:</a:t>
            </a:r>
            <a:br>
              <a:rPr lang="ru-RU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1. Изучить историю вопроса, расширить и уточнить представление о речевом этикете. </a:t>
            </a:r>
            <a:r>
              <a:rPr lang="ru-RU" sz="2800" b="1" i="1" dirty="0" smtClean="0"/>
              <a:t> 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2.Изучить и проанализировать литературу по данной теме.  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3. Провести социологическое исследование (анкетирование) среди учеников школы. 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4. Проанализировать результаты опроса и выводы разместить в диаграммах.  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5. Систематизировать материал.  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6. Сделать выводы по теме исследования.  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  <a:t>Гипотеза:</a:t>
            </a:r>
            <a:endParaRPr lang="ru-RU" sz="5400" b="1" i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539552" y="1916113"/>
            <a:ext cx="7560840" cy="2881039"/>
          </a:xfrm>
        </p:spPr>
        <p:txBody>
          <a:bodyPr/>
          <a:lstStyle/>
          <a:p>
            <a:pPr marL="812800" indent="-812800" algn="ctr">
              <a:buClr>
                <a:srgbClr val="CC0099"/>
              </a:buClr>
              <a:buNone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владение нормами речевого</a:t>
            </a:r>
          </a:p>
          <a:p>
            <a:pPr marL="812800" indent="-812800" algn="ctr">
              <a:buClr>
                <a:srgbClr val="CC0099"/>
              </a:buClr>
              <a:buNone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этикета – один из показателей</a:t>
            </a:r>
          </a:p>
          <a:p>
            <a:pPr marL="812800" indent="-812800" algn="ctr">
              <a:buClr>
                <a:srgbClr val="CC0099"/>
              </a:buClr>
              <a:buNone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внутренней культуры учащегося</a:t>
            </a:r>
          </a:p>
          <a:p>
            <a:pPr marL="812800" indent="-812800" algn="ctr">
              <a:buClr>
                <a:srgbClr val="CC0099"/>
              </a:buClr>
              <a:buNone/>
            </a:pP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– неразрывно связан с обучением.</a:t>
            </a:r>
          </a:p>
          <a:p>
            <a:pPr marL="812800" indent="-812800" algn="ctr">
              <a:buClr>
                <a:srgbClr val="CC0099"/>
              </a:buClr>
              <a:buFont typeface="Arial" charset="0"/>
              <a:buAutoNum type="romanUcPeriod"/>
            </a:pPr>
            <a:endParaRPr lang="ru-RU" b="1" i="1" dirty="0" smtClean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.Методы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·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 Теоретические (изучение и анализ специальной литературы по проблеме, классификация этикетных слов, обобщение по результатам анкетирования);</a:t>
            </a:r>
          </a:p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·  Эмпирические (наблюдение, анкетирование). 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67544" y="1700808"/>
            <a:ext cx="51125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3200" b="1" i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58" name="Picture 4" descr="picture"/>
          <p:cNvPicPr preferRelativeResize="0">
            <a:picLocks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00113" y="3068836"/>
            <a:ext cx="4319587" cy="32396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23559" name="Picture 2" descr="picture"/>
          <p:cNvPicPr preferRelativeResize="0">
            <a:picLocks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11863" y="584597"/>
            <a:ext cx="2879725" cy="215979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1455738" y="6184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124744"/>
            <a:ext cx="60121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Объект исследования:</a:t>
            </a:r>
          </a:p>
          <a:p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коллектив учащихся МБОУ ТСОШ.  </a:t>
            </a:r>
            <a:endParaRPr lang="ru-RU" sz="36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3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555875" y="333375"/>
            <a:ext cx="68250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Предмет исследования:</a:t>
            </a:r>
            <a:r>
              <a:rPr lang="ru-RU" sz="4000" b="1" dirty="0" smtClean="0"/>
              <a:t> </a:t>
            </a:r>
            <a:endParaRPr lang="ru-RU" sz="4000" b="1" i="1" dirty="0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6630" name="Picture 6" descr="vladimir_mono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427984" y="2996952"/>
            <a:ext cx="3019425" cy="2264568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95536" y="1726866"/>
            <a:ext cx="486003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речь учащихся, уровень владения этикетными формулами.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859338" y="620713"/>
            <a:ext cx="3960812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Этикет</a:t>
            </a:r>
            <a:r>
              <a:rPr lang="ru-RU" sz="2800" b="1" i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i="1" dirty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</a:p>
          <a:p>
            <a:pPr algn="ctr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 установленный порядок поведения, форма обхождения в обществе.</a:t>
            </a:r>
          </a:p>
        </p:txBody>
      </p:sp>
      <p:pic>
        <p:nvPicPr>
          <p:cNvPr id="20486" name="Picture 2" descr="picture"/>
          <p:cNvPicPr preferRelativeResize="0">
            <a:picLocks noChangeArrowheads="1"/>
          </p:cNvPicPr>
          <p:nvPr/>
        </p:nvPicPr>
        <p:blipFill>
          <a:blip r:embed="rId2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900113" y="1844675"/>
            <a:ext cx="3529012" cy="4824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theme/theme1.xml><?xml version="1.0" encoding="utf-8"?>
<a:theme xmlns:a="http://schemas.openxmlformats.org/drawingml/2006/main" name="Сиренев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Сиреневый</Template>
  <TotalTime>474</TotalTime>
  <Words>441</Words>
  <Application>Microsoft Office PowerPoint</Application>
  <PresentationFormat>Экран (4:3)</PresentationFormat>
  <Paragraphs>76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Сиреневый</vt:lpstr>
      <vt:lpstr>Слайд 1</vt:lpstr>
      <vt:lpstr>План исследования:</vt:lpstr>
      <vt:lpstr>      Цель:  выявить уровень владения нормами речевого этикета учащимися среднего звена МБОУ ТСОШ им. В.Б.Кара-Сала. </vt:lpstr>
      <vt:lpstr>Задачи: </vt:lpstr>
      <vt:lpstr>Гипотеза:</vt:lpstr>
      <vt:lpstr>2.Методы исследования:</vt:lpstr>
      <vt:lpstr>Слайд 7</vt:lpstr>
      <vt:lpstr>Слайд 8</vt:lpstr>
      <vt:lpstr>Слайд 9</vt:lpstr>
      <vt:lpstr>Слайд 10</vt:lpstr>
      <vt:lpstr>Слайд 11</vt:lpstr>
      <vt:lpstr>Формы приветствия в речевом этикете</vt:lpstr>
      <vt:lpstr>Слайд 13</vt:lpstr>
      <vt:lpstr>Знакомо ли Вам понятие речевого этикета?</vt:lpstr>
      <vt:lpstr> Задумывались ли Вы когда-нибудь о необходимости следования речевому этикету?</vt:lpstr>
      <vt:lpstr>Считаете ли Вы проблему речевого этикета важной?</vt:lpstr>
      <vt:lpstr>Какие формулы речевого этикета знаете Вы? </vt:lpstr>
      <vt:lpstr>Следуете ли Вы речевому этикету в повседневной речи, общаясь по телефону, в сети Интернет?</vt:lpstr>
      <vt:lpstr>Считаете ли вы, что обилие заимствованных в последнее время слов «мусорят» русский язык?</vt:lpstr>
      <vt:lpstr>Употребляете ли Вы в речи сленговые слова? </vt:lpstr>
      <vt:lpstr>Как часто Вы употребляете сленговые слова? </vt:lpstr>
      <vt:lpstr>Употребляете ли Вы в речи грубые, нецензурные слова?</vt:lpstr>
      <vt:lpstr>Как часто? (из тех учащихся, которые на предыдущий вопрос ответили утвердительно)  </vt:lpstr>
      <vt:lpstr>Заключение. </vt:lpstr>
      <vt:lpstr>Использованная литература:</vt:lpstr>
      <vt:lpstr>Благодарю за внимание.</vt:lpstr>
    </vt:vector>
  </TitlesOfParts>
  <Company>UFO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1</cp:lastModifiedBy>
  <cp:revision>49</cp:revision>
  <dcterms:created xsi:type="dcterms:W3CDTF">2011-03-09T17:16:28Z</dcterms:created>
  <dcterms:modified xsi:type="dcterms:W3CDTF">2013-02-24T07:21:56Z</dcterms:modified>
</cp:coreProperties>
</file>