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2" r:id="rId6"/>
    <p:sldId id="261" r:id="rId7"/>
    <p:sldId id="263" r:id="rId8"/>
    <p:sldId id="265" r:id="rId9"/>
    <p:sldId id="266" r:id="rId10"/>
    <p:sldId id="269" r:id="rId11"/>
    <p:sldId id="267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5BC5-D902-44F1-B3E0-D3C612A226FA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B1EF-EA7D-44AB-AC23-70FF69D66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264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5BC5-D902-44F1-B3E0-D3C612A226FA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B1EF-EA7D-44AB-AC23-70FF69D66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334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5BC5-D902-44F1-B3E0-D3C612A226FA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B1EF-EA7D-44AB-AC23-70FF69D66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322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5BC5-D902-44F1-B3E0-D3C612A226FA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B1EF-EA7D-44AB-AC23-70FF69D66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643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5BC5-D902-44F1-B3E0-D3C612A226FA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B1EF-EA7D-44AB-AC23-70FF69D66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901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5BC5-D902-44F1-B3E0-D3C612A226FA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B1EF-EA7D-44AB-AC23-70FF69D66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734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5BC5-D902-44F1-B3E0-D3C612A226FA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B1EF-EA7D-44AB-AC23-70FF69D66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770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5BC5-D902-44F1-B3E0-D3C612A226FA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B1EF-EA7D-44AB-AC23-70FF69D66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258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5BC5-D902-44F1-B3E0-D3C612A226FA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B1EF-EA7D-44AB-AC23-70FF69D66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982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5BC5-D902-44F1-B3E0-D3C612A226FA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B1EF-EA7D-44AB-AC23-70FF69D66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485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25BC5-D902-44F1-B3E0-D3C612A226FA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7B1EF-EA7D-44AB-AC23-70FF69D66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635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25BC5-D902-44F1-B3E0-D3C612A226FA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7B1EF-EA7D-44AB-AC23-70FF69D66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034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Сложное предложение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9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660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0705" y="230372"/>
            <a:ext cx="10515600" cy="510774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Сложноподчинённое предложение СПП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3588046"/>
              </p:ext>
            </p:extLst>
          </p:nvPr>
        </p:nvGraphicFramePr>
        <p:xfrm>
          <a:off x="820590" y="1052598"/>
          <a:ext cx="3127407" cy="5059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392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81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32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Тот</a:t>
                      </a:r>
                    </a:p>
                    <a:p>
                      <a:r>
                        <a:rPr lang="ru-RU" sz="32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То</a:t>
                      </a:r>
                    </a:p>
                    <a:p>
                      <a:r>
                        <a:rPr lang="ru-RU" sz="32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Такой</a:t>
                      </a:r>
                    </a:p>
                    <a:p>
                      <a:r>
                        <a:rPr lang="ru-RU" sz="32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Туда</a:t>
                      </a:r>
                    </a:p>
                    <a:p>
                      <a:r>
                        <a:rPr lang="ru-RU" sz="32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Там</a:t>
                      </a:r>
                    </a:p>
                    <a:p>
                      <a:r>
                        <a:rPr lang="ru-RU" sz="32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Так</a:t>
                      </a:r>
                    </a:p>
                    <a:p>
                      <a:r>
                        <a:rPr lang="ru-RU" sz="32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Столько</a:t>
                      </a:r>
                    </a:p>
                    <a:p>
                      <a:r>
                        <a:rPr lang="ru-RU" sz="32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та</a:t>
                      </a:r>
                    </a:p>
                    <a:p>
                      <a:endParaRPr lang="ru-RU" sz="32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32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32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32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7970" y="3245916"/>
            <a:ext cx="457240" cy="4572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04751" y="998610"/>
            <a:ext cx="3139193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u="sng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Кто</a:t>
            </a:r>
          </a:p>
          <a:p>
            <a:pPr algn="ctr"/>
            <a:r>
              <a:rPr lang="ru-RU" sz="3200" u="sng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Что</a:t>
            </a:r>
          </a:p>
          <a:p>
            <a:pPr algn="ctr"/>
            <a:r>
              <a:rPr lang="ru-RU" sz="3200" u="sng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Какой, который</a:t>
            </a:r>
          </a:p>
          <a:p>
            <a:pPr algn="ctr"/>
            <a:r>
              <a:rPr lang="ru-RU" sz="3200" u="sng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Где, куда</a:t>
            </a:r>
          </a:p>
          <a:p>
            <a:pPr algn="ctr"/>
            <a:r>
              <a:rPr lang="ru-RU" sz="3200" u="sng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где</a:t>
            </a:r>
            <a:endParaRPr lang="ru-RU" sz="3200" u="sng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sz="3200" u="sng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чтобы</a:t>
            </a:r>
          </a:p>
          <a:p>
            <a:pPr algn="ctr"/>
            <a:r>
              <a:rPr lang="ru-RU" sz="3200" u="sng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Сколько</a:t>
            </a:r>
          </a:p>
          <a:p>
            <a:pPr algn="ctr"/>
            <a:r>
              <a:rPr lang="ru-RU" sz="3200" u="sng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Какая, которая</a:t>
            </a:r>
          </a:p>
          <a:p>
            <a:pPr algn="ctr"/>
            <a:endParaRPr lang="ru-RU" sz="3200" u="sng" dirty="0" smtClean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endParaRPr lang="ru-RU" sz="3200" u="sng" dirty="0" smtClean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endParaRPr lang="ru-RU" sz="32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6585" y="1937329"/>
            <a:ext cx="5581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(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8331011" y="1922293"/>
            <a:ext cx="5581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)</a:t>
            </a:r>
            <a:endParaRPr lang="ru-RU" sz="9600" dirty="0"/>
          </a:p>
        </p:txBody>
      </p:sp>
      <p:sp>
        <p:nvSpPr>
          <p:cNvPr id="9" name="TextBox 8"/>
          <p:cNvSpPr txBox="1"/>
          <p:nvPr/>
        </p:nvSpPr>
        <p:spPr>
          <a:xfrm>
            <a:off x="8853971" y="2278410"/>
            <a:ext cx="4956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.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68378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8963" y="82361"/>
            <a:ext cx="10515600" cy="693161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Союзы и союзные слова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5161813"/>
              </p:ext>
            </p:extLst>
          </p:nvPr>
        </p:nvGraphicFramePr>
        <p:xfrm>
          <a:off x="225631" y="583424"/>
          <a:ext cx="11804073" cy="61498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04923">
                  <a:extLst>
                    <a:ext uri="{9D8B030D-6E8A-4147-A177-3AD203B41FA5}">
                      <a16:colId xmlns:a16="http://schemas.microsoft.com/office/drawing/2014/main" xmlns="" val="2814085076"/>
                    </a:ext>
                  </a:extLst>
                </a:gridCol>
                <a:gridCol w="1706292">
                  <a:extLst>
                    <a:ext uri="{9D8B030D-6E8A-4147-A177-3AD203B41FA5}">
                      <a16:colId xmlns:a16="http://schemas.microsoft.com/office/drawing/2014/main" xmlns="" val="2900222785"/>
                    </a:ext>
                  </a:extLst>
                </a:gridCol>
                <a:gridCol w="4692858">
                  <a:extLst>
                    <a:ext uri="{9D8B030D-6E8A-4147-A177-3AD203B41FA5}">
                      <a16:colId xmlns:a16="http://schemas.microsoft.com/office/drawing/2014/main" xmlns="" val="1118870350"/>
                    </a:ext>
                  </a:extLst>
                </a:gridCol>
              </a:tblGrid>
              <a:tr h="38936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союзы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Союзные слова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94187191"/>
                  </a:ext>
                </a:extLst>
              </a:tr>
              <a:tr h="2112189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Союз </a:t>
                      </a:r>
                      <a:r>
                        <a:rPr lang="ru-RU" b="1" dirty="0" smtClean="0"/>
                        <a:t>что</a:t>
                      </a:r>
                      <a:r>
                        <a:rPr lang="ru-RU" dirty="0" smtClean="0"/>
                        <a:t> можно изъять</a:t>
                      </a:r>
                    </a:p>
                    <a:p>
                      <a:pPr algn="ctr"/>
                      <a:r>
                        <a:rPr lang="ru-RU" dirty="0" smtClean="0"/>
                        <a:t>СПП           БСП</a:t>
                      </a:r>
                    </a:p>
                    <a:p>
                      <a:pPr algn="ctr"/>
                      <a:r>
                        <a:rPr lang="ru-RU" i="1" dirty="0" smtClean="0"/>
                        <a:t>без</a:t>
                      </a:r>
                      <a:r>
                        <a:rPr lang="ru-RU" i="1" baseline="0" dirty="0" smtClean="0"/>
                        <a:t> что</a:t>
                      </a:r>
                    </a:p>
                    <a:p>
                      <a:pPr algn="l"/>
                      <a:r>
                        <a:rPr lang="ru-RU" i="1" baseline="0" dirty="0" smtClean="0"/>
                        <a:t>Уместно будет напомнить, что язык создаётся народом.           </a:t>
                      </a:r>
                      <a:r>
                        <a:rPr kumimoji="0" lang="ru-RU" sz="1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Уместно будет напомнить: язык создаётся народом. 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2400" b="1" i="1" dirty="0" smtClean="0"/>
                        <a:t>что</a:t>
                      </a:r>
                      <a:endParaRPr lang="ru-RU" sz="2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AutoNum type="arabicParenR"/>
                      </a:pPr>
                      <a:r>
                        <a:rPr lang="ru-RU" sz="1800" b="1" dirty="0" smtClean="0"/>
                        <a:t>что</a:t>
                      </a:r>
                      <a:r>
                        <a:rPr lang="ru-RU" sz="1800" dirty="0" smtClean="0"/>
                        <a:t> нельзя изъять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ru-RU" sz="1800" b="1" u="sng" baseline="0" dirty="0" smtClean="0"/>
                        <a:t>(что ….)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sz="1800" b="1" u="none" baseline="0" dirty="0" smtClean="0"/>
                        <a:t>    2)   что</a:t>
                      </a:r>
                      <a:r>
                        <a:rPr lang="ru-RU" sz="1800" b="0" u="none" baseline="0" dirty="0" smtClean="0"/>
                        <a:t> = который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sz="1800" b="0" i="1" u="none" baseline="0" dirty="0" smtClean="0"/>
                        <a:t>А может она </a:t>
                      </a:r>
                      <a:r>
                        <a:rPr lang="ru-RU" sz="1800" b="0" i="1" u="none" baseline="0" smtClean="0"/>
                        <a:t>начинается с той </a:t>
                      </a:r>
                      <a:r>
                        <a:rPr lang="ru-RU" sz="1800" b="0" i="1" u="none" baseline="0" dirty="0" smtClean="0"/>
                        <a:t>песни, </a:t>
                      </a:r>
                      <a:r>
                        <a:rPr lang="ru-RU" sz="1800" b="1" i="1" u="sng" baseline="0" dirty="0" smtClean="0"/>
                        <a:t>что</a:t>
                      </a:r>
                      <a:r>
                        <a:rPr lang="ru-RU" sz="1800" b="0" i="1" u="sng" baseline="0" dirty="0" smtClean="0"/>
                        <a:t> </a:t>
                      </a:r>
                      <a:r>
                        <a:rPr lang="ru-RU" sz="1800" b="1" i="1" u="sng" baseline="0" dirty="0" smtClean="0"/>
                        <a:t>(которую)</a:t>
                      </a:r>
                      <a:r>
                        <a:rPr lang="ru-RU" sz="1800" b="0" i="1" u="none" baseline="0" dirty="0" smtClean="0"/>
                        <a:t>пела нам мать.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sz="1800" b="0" i="1" u="none" baseline="0" dirty="0" smtClean="0"/>
                        <a:t>     </a:t>
                      </a:r>
                      <a:r>
                        <a:rPr lang="ru-RU" sz="1800" b="1" u="none" baseline="0" dirty="0" smtClean="0"/>
                        <a:t>3) ПЧ – ПП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sz="1800" b="1" i="1" u="none" baseline="0" dirty="0" smtClean="0"/>
                        <a:t>Что</a:t>
                      </a:r>
                      <a:r>
                        <a:rPr lang="ru-RU" sz="1800" b="0" i="1" u="none" baseline="0" dirty="0" smtClean="0"/>
                        <a:t> пела нам мать?</a:t>
                      </a:r>
                      <a:endParaRPr lang="ru-RU" sz="1800" b="0" i="1" u="none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24111757"/>
                  </a:ext>
                </a:extLst>
              </a:tr>
              <a:tr h="211218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Как = подобно тому как</a:t>
                      </a:r>
                    </a:p>
                    <a:p>
                      <a:pPr algn="l"/>
                      <a:r>
                        <a:rPr lang="ru-RU" i="1" dirty="0" smtClean="0"/>
                        <a:t>Жизнь теченье своё изменила, </a:t>
                      </a:r>
                      <a:r>
                        <a:rPr lang="ru-RU" b="1" i="1" dirty="0" smtClean="0"/>
                        <a:t>как (подобно тому как)</a:t>
                      </a:r>
                      <a:r>
                        <a:rPr lang="ru-RU" i="1" dirty="0" smtClean="0"/>
                        <a:t> река изменяет своё русло.</a:t>
                      </a:r>
                    </a:p>
                    <a:p>
                      <a:pPr algn="ctr"/>
                      <a:r>
                        <a:rPr lang="ru-RU" b="1" i="1" dirty="0" smtClean="0"/>
                        <a:t>Как = что</a:t>
                      </a:r>
                    </a:p>
                    <a:p>
                      <a:pPr algn="l"/>
                      <a:r>
                        <a:rPr lang="ru-RU" b="0" i="1" dirty="0" smtClean="0"/>
                        <a:t>Он услышал, </a:t>
                      </a:r>
                      <a:r>
                        <a:rPr lang="ru-RU" b="1" i="1" dirty="0" smtClean="0"/>
                        <a:t>как (что) </a:t>
                      </a:r>
                      <a:r>
                        <a:rPr lang="ru-RU" b="0" i="1" dirty="0" smtClean="0"/>
                        <a:t>я пришёл.</a:t>
                      </a:r>
                    </a:p>
                    <a:p>
                      <a:pPr algn="ctr"/>
                      <a:r>
                        <a:rPr lang="ru-RU" b="1" i="1" dirty="0" smtClean="0"/>
                        <a:t>Как</a:t>
                      </a:r>
                      <a:r>
                        <a:rPr lang="ru-RU" b="1" i="1" baseline="0" dirty="0" smtClean="0"/>
                        <a:t> = когда</a:t>
                      </a:r>
                    </a:p>
                    <a:p>
                      <a:pPr algn="l"/>
                      <a:r>
                        <a:rPr lang="ru-RU" b="0" i="1" baseline="0" dirty="0" smtClean="0"/>
                        <a:t>Как (когда) зайдёт солнце, ложись спать.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2400" b="1" dirty="0" smtClean="0"/>
                        <a:t>как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u="dotDashHeavy" baseline="0" dirty="0" smtClean="0"/>
                        <a:t>как</a:t>
                      </a:r>
                    </a:p>
                    <a:p>
                      <a:pPr algn="l"/>
                      <a:r>
                        <a:rPr lang="ru-RU" b="0" i="1" u="none" baseline="0" dirty="0" smtClean="0"/>
                        <a:t>Мы начали спорить, </a:t>
                      </a:r>
                      <a:r>
                        <a:rPr lang="ru-RU" b="1" i="1" u="dotDashHeavy" baseline="0" dirty="0" smtClean="0"/>
                        <a:t>как</a:t>
                      </a:r>
                      <a:r>
                        <a:rPr lang="ru-RU" b="0" i="1" u="none" baseline="0" dirty="0" smtClean="0"/>
                        <a:t> перебраться на ту сторону реки.</a:t>
                      </a:r>
                    </a:p>
                    <a:p>
                      <a:pPr algn="ctr"/>
                      <a:endParaRPr lang="ru-RU" b="1" i="1" u="dotDashHeavy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40899605"/>
                  </a:ext>
                </a:extLst>
              </a:tr>
              <a:tr h="153613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когда = если</a:t>
                      </a:r>
                    </a:p>
                    <a:p>
                      <a:pPr algn="ctr"/>
                      <a:r>
                        <a:rPr lang="ru-RU" i="1" dirty="0" smtClean="0"/>
                        <a:t>Зачем ему синица,</a:t>
                      </a:r>
                      <a:r>
                        <a:rPr lang="ru-RU" i="1" baseline="0" dirty="0" smtClean="0"/>
                        <a:t> </a:t>
                      </a:r>
                      <a:r>
                        <a:rPr lang="ru-RU" b="1" i="1" baseline="0" dirty="0" smtClean="0"/>
                        <a:t>когда (если) </a:t>
                      </a:r>
                      <a:r>
                        <a:rPr lang="ru-RU" i="1" baseline="0" dirty="0" smtClean="0"/>
                        <a:t>он хочет журавля?</a:t>
                      </a:r>
                    </a:p>
                    <a:p>
                      <a:pPr algn="ctr"/>
                      <a:r>
                        <a:rPr lang="ru-RU" b="1" dirty="0" smtClean="0"/>
                        <a:t>Когда = как только,</a:t>
                      </a:r>
                      <a:r>
                        <a:rPr lang="ru-RU" b="1" baseline="0" dirty="0" smtClean="0"/>
                        <a:t> в то время как</a:t>
                      </a:r>
                    </a:p>
                    <a:p>
                      <a:pPr algn="l"/>
                      <a:r>
                        <a:rPr lang="ru-RU" i="1" baseline="0" dirty="0" smtClean="0"/>
                        <a:t>(</a:t>
                      </a:r>
                      <a:r>
                        <a:rPr lang="ru-RU" b="1" i="1" baseline="0" dirty="0" smtClean="0"/>
                        <a:t>Когда/ как только</a:t>
                      </a:r>
                      <a:r>
                        <a:rPr lang="ru-RU" i="1" baseline="0" dirty="0" smtClean="0"/>
                        <a:t>) к нему приходили, он сразу приглашал всех в музей.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2400" b="1" dirty="0" smtClean="0"/>
                        <a:t>когда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u="dotDashHeavy" baseline="0" dirty="0" smtClean="0"/>
                        <a:t>когда</a:t>
                      </a:r>
                    </a:p>
                    <a:p>
                      <a:pPr algn="l"/>
                      <a:r>
                        <a:rPr lang="ru-RU" i="1" dirty="0" smtClean="0"/>
                        <a:t>Я хотел знать, </a:t>
                      </a:r>
                      <a:r>
                        <a:rPr lang="ru-RU" b="1" i="1" u="dotDotDashHeavy" baseline="0" dirty="0" smtClean="0"/>
                        <a:t>когда</a:t>
                      </a:r>
                      <a:r>
                        <a:rPr lang="ru-RU" i="1" dirty="0" smtClean="0"/>
                        <a:t> же приедет отец.</a:t>
                      </a:r>
                      <a:endParaRPr lang="ru-RU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55302238"/>
                  </a:ext>
                </a:extLst>
              </a:tr>
            </a:tbl>
          </a:graphicData>
        </a:graphic>
      </p:graphicFrame>
      <p:sp>
        <p:nvSpPr>
          <p:cNvPr id="7" name="Стрелка вправо 6"/>
          <p:cNvSpPr/>
          <p:nvPr/>
        </p:nvSpPr>
        <p:spPr>
          <a:xfrm>
            <a:off x="1355809" y="2239273"/>
            <a:ext cx="35626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096000" y="1671126"/>
            <a:ext cx="807522" cy="77189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8089" y="1422046"/>
            <a:ext cx="377985" cy="8535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488887"/>
            <a:ext cx="847417" cy="81083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5568389"/>
            <a:ext cx="847417" cy="810838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693245" y="3092537"/>
            <a:ext cx="2766951" cy="32063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2661" y="3124745"/>
            <a:ext cx="1402202" cy="35969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47088" y="5208694"/>
            <a:ext cx="1402202" cy="35969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5981" y="5181642"/>
            <a:ext cx="1402202" cy="35969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5981" y="4500731"/>
            <a:ext cx="1402202" cy="35969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3199" y="3914233"/>
            <a:ext cx="1402202" cy="35969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4091" y="5773853"/>
            <a:ext cx="3740417" cy="34826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0506" y="1251640"/>
            <a:ext cx="1560913" cy="59459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8120" y="1220643"/>
            <a:ext cx="1402202" cy="35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24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1286"/>
            <a:ext cx="10515600" cy="5666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Составные союзы</a:t>
            </a: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7911546"/>
              </p:ext>
            </p:extLst>
          </p:nvPr>
        </p:nvGraphicFramePr>
        <p:xfrm>
          <a:off x="489858" y="825886"/>
          <a:ext cx="2810691" cy="48381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0691"/>
              </a:tblGrid>
              <a:tr h="19774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лишь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только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ещё 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прежде всего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именно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очевидно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вероятно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может быть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и, не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432244" y="1909837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+</a:t>
            </a:r>
            <a:endParaRPr lang="ru-RU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3828244" y="1087991"/>
            <a:ext cx="4998100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/>
              <a:t>с</a:t>
            </a:r>
            <a:r>
              <a:rPr lang="ru-RU" sz="3200" b="1" dirty="0" smtClean="0"/>
              <a:t>оставной </a:t>
            </a:r>
          </a:p>
          <a:p>
            <a:pPr algn="ctr"/>
            <a:r>
              <a:rPr lang="ru-RU" sz="3200" b="1" dirty="0"/>
              <a:t>с</a:t>
            </a:r>
            <a:r>
              <a:rPr lang="ru-RU" sz="3200" b="1" dirty="0" smtClean="0"/>
              <a:t>оюз</a:t>
            </a:r>
          </a:p>
          <a:p>
            <a:pPr algn="ctr"/>
            <a:r>
              <a:rPr lang="ru-RU" sz="2800" i="1" dirty="0"/>
              <a:t>п</a:t>
            </a:r>
            <a:r>
              <a:rPr lang="ru-RU" sz="2800" i="1" dirty="0" smtClean="0"/>
              <a:t>отому что, </a:t>
            </a:r>
            <a:r>
              <a:rPr lang="ru-RU" sz="2800" i="1" dirty="0"/>
              <a:t>оттого </a:t>
            </a:r>
            <a:r>
              <a:rPr lang="ru-RU" sz="2800" i="1" dirty="0" smtClean="0"/>
              <a:t>что, </a:t>
            </a:r>
          </a:p>
          <a:p>
            <a:pPr algn="ctr"/>
            <a:r>
              <a:rPr lang="ru-RU" sz="2800" i="1" dirty="0" smtClean="0"/>
              <a:t>для того чтобы,</a:t>
            </a:r>
            <a:r>
              <a:rPr lang="ru-RU" sz="2800" i="1" dirty="0"/>
              <a:t> с тех пор как</a:t>
            </a:r>
            <a:endParaRPr lang="ru-RU" sz="2800" i="1" dirty="0" smtClean="0"/>
          </a:p>
          <a:p>
            <a:pPr algn="ctr"/>
            <a:r>
              <a:rPr lang="ru-RU" sz="2800" i="1" dirty="0"/>
              <a:t>н</a:t>
            </a:r>
            <a:r>
              <a:rPr lang="ru-RU" sz="2800" i="1" dirty="0" smtClean="0"/>
              <a:t>есмотря на то что,</a:t>
            </a:r>
          </a:p>
          <a:p>
            <a:pPr algn="ctr"/>
            <a:r>
              <a:rPr lang="ru-RU" sz="2800" i="1" dirty="0" smtClean="0"/>
              <a:t> благодаря тому что…</a:t>
            </a:r>
            <a:endParaRPr lang="ru-RU" sz="2800" i="1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8401763" y="2234788"/>
            <a:ext cx="849163" cy="3657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876660"/>
              </p:ext>
            </p:extLst>
          </p:nvPr>
        </p:nvGraphicFramePr>
        <p:xfrm>
          <a:off x="9596845" y="1431133"/>
          <a:ext cx="2229395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939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происходит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расчленение</a:t>
                      </a:r>
                      <a:r>
                        <a:rPr lang="ru-RU" sz="2400" dirty="0" smtClean="0"/>
                        <a:t> составного союза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487766" y="4563362"/>
            <a:ext cx="844404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400" i="1" dirty="0" smtClean="0"/>
              <a:t>Клара ему не ответила </a:t>
            </a:r>
            <a:r>
              <a:rPr lang="ru-RU" sz="2400" b="1" i="1" dirty="0" smtClean="0">
                <a:solidFill>
                  <a:schemeClr val="accent5"/>
                </a:solidFill>
              </a:rPr>
              <a:t>лишь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u="dotDashHeavy" dirty="0" smtClean="0">
                <a:solidFill>
                  <a:srgbClr val="C00000"/>
                </a:solidFill>
              </a:rPr>
              <a:t>потому</a:t>
            </a:r>
            <a:r>
              <a:rPr lang="ru-RU" sz="2400" b="1" i="1" dirty="0" smtClean="0"/>
              <a:t>, </a:t>
            </a:r>
            <a:r>
              <a:rPr lang="ru-RU" sz="2400" b="1" i="1" dirty="0" smtClean="0">
                <a:solidFill>
                  <a:srgbClr val="C00000"/>
                </a:solidFill>
              </a:rPr>
              <a:t>что</a:t>
            </a:r>
            <a:r>
              <a:rPr lang="ru-RU" sz="2400" b="1" i="1" dirty="0" smtClean="0"/>
              <a:t> </a:t>
            </a:r>
            <a:r>
              <a:rPr lang="ru-RU" sz="2400" i="1" dirty="0" smtClean="0"/>
              <a:t>боялась обидеть.</a:t>
            </a:r>
          </a:p>
          <a:p>
            <a:pPr lvl="0">
              <a:spcAft>
                <a:spcPts val="1200"/>
              </a:spcAft>
            </a:pPr>
            <a:r>
              <a:rPr lang="ru-RU" sz="2400" i="1" dirty="0">
                <a:solidFill>
                  <a:prstClr val="black"/>
                </a:solidFill>
              </a:rPr>
              <a:t>Клара ему не ответила </a:t>
            </a:r>
            <a:r>
              <a:rPr lang="ru-RU" sz="2400" b="1" i="1" dirty="0" smtClean="0">
                <a:solidFill>
                  <a:schemeClr val="accent5"/>
                </a:solidFill>
              </a:rPr>
              <a:t>не</a:t>
            </a:r>
            <a:r>
              <a:rPr lang="ru-RU" sz="2400" i="1" dirty="0" smtClean="0">
                <a:solidFill>
                  <a:prstClr val="black"/>
                </a:solidFill>
              </a:rPr>
              <a:t> </a:t>
            </a:r>
            <a:r>
              <a:rPr lang="ru-RU" sz="2400" b="1" i="1" u="dotDashHeavy" dirty="0">
                <a:solidFill>
                  <a:srgbClr val="C00000"/>
                </a:solidFill>
              </a:rPr>
              <a:t>потому</a:t>
            </a:r>
            <a:r>
              <a:rPr lang="ru-RU" sz="2400" b="1" i="1" dirty="0">
                <a:solidFill>
                  <a:srgbClr val="C00000"/>
                </a:solidFill>
              </a:rPr>
              <a:t>, что </a:t>
            </a:r>
            <a:r>
              <a:rPr lang="ru-RU" sz="2400" i="1" dirty="0">
                <a:solidFill>
                  <a:prstClr val="black"/>
                </a:solidFill>
              </a:rPr>
              <a:t>боялась обидеть</a:t>
            </a:r>
            <a:r>
              <a:rPr lang="ru-RU" sz="2400" i="1" dirty="0" smtClean="0">
                <a:solidFill>
                  <a:prstClr val="black"/>
                </a:solidFill>
              </a:rPr>
              <a:t>.</a:t>
            </a:r>
          </a:p>
          <a:p>
            <a:pPr lvl="0">
              <a:spcAft>
                <a:spcPts val="1200"/>
              </a:spcAft>
            </a:pPr>
            <a:r>
              <a:rPr lang="ru-RU" sz="2400" i="1" dirty="0" smtClean="0">
                <a:solidFill>
                  <a:prstClr val="black"/>
                </a:solidFill>
              </a:rPr>
              <a:t>Он много занимался </a:t>
            </a:r>
            <a:r>
              <a:rPr lang="ru-RU" sz="2400" b="1" i="1" dirty="0" smtClean="0">
                <a:solidFill>
                  <a:srgbClr val="C00000"/>
                </a:solidFill>
              </a:rPr>
              <a:t>для того</a:t>
            </a:r>
            <a:r>
              <a:rPr lang="ru-RU" sz="2400" i="1" dirty="0" smtClean="0">
                <a:solidFill>
                  <a:prstClr val="black"/>
                </a:solidFill>
              </a:rPr>
              <a:t>, </a:t>
            </a:r>
            <a:r>
              <a:rPr lang="ru-RU" sz="2400" b="1" i="1" dirty="0" smtClean="0">
                <a:solidFill>
                  <a:srgbClr val="C00000"/>
                </a:solidFill>
              </a:rPr>
              <a:t>чтобы</a:t>
            </a:r>
            <a:r>
              <a:rPr lang="ru-RU" sz="2400" i="1" dirty="0" smtClean="0">
                <a:solidFill>
                  <a:prstClr val="black"/>
                </a:solidFill>
              </a:rPr>
              <a:t> поступить в вуз.</a:t>
            </a:r>
            <a:endParaRPr lang="ru-RU" sz="2400" i="1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32244" y="4521130"/>
            <a:ext cx="8499565" cy="1658524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597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66928" y="116632"/>
            <a:ext cx="8229600" cy="79695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предложения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095603" y="836712"/>
            <a:ext cx="1928828" cy="864096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964485" y="836712"/>
            <a:ext cx="1810741" cy="936105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24534" y="1556792"/>
            <a:ext cx="30872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/>
              <a:t>простые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61828" y="1572940"/>
            <a:ext cx="28783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i="1" dirty="0"/>
              <a:t>сложные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6846099" y="2484521"/>
            <a:ext cx="928694" cy="7143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9408368" y="2488878"/>
            <a:ext cx="831812" cy="86184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52927" y="3025748"/>
            <a:ext cx="23246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rgbClr val="C00000"/>
                </a:solidFill>
              </a:rPr>
              <a:t>союзные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774794" y="3410469"/>
            <a:ext cx="3142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Бессоюзные 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БСП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4" name="Прямая со стрелкой 33"/>
          <p:cNvCxnSpPr/>
          <p:nvPr/>
        </p:nvCxnSpPr>
        <p:spPr>
          <a:xfrm rot="10800000" flipV="1">
            <a:off x="3647535" y="3767658"/>
            <a:ext cx="1214446" cy="35719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15" idx="2"/>
          </p:cNvCxnSpPr>
          <p:nvPr/>
        </p:nvCxnSpPr>
        <p:spPr>
          <a:xfrm rot="16200000" flipH="1">
            <a:off x="5811726" y="3598727"/>
            <a:ext cx="659321" cy="105224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524001" y="4205634"/>
            <a:ext cx="32478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Сложносочинённые</a:t>
            </a:r>
          </a:p>
          <a:p>
            <a:pPr algn="ctr"/>
            <a:r>
              <a:rPr lang="ru-RU" sz="28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ССП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110304" y="4649166"/>
            <a:ext cx="347159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Сложноподчинённые</a:t>
            </a:r>
          </a:p>
          <a:p>
            <a:pPr algn="ctr"/>
            <a:r>
              <a:rPr lang="ru-RU" sz="28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СПП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544273" y="4066911"/>
            <a:ext cx="19960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4000" kern="0" dirty="0">
                <a:solidFill>
                  <a:prstClr val="black"/>
                </a:solidFill>
              </a:rPr>
              <a:t>[- =]</a:t>
            </a:r>
            <a:r>
              <a:rPr lang="ru-RU" sz="4000" kern="0" dirty="0">
                <a:solidFill>
                  <a:prstClr val="black"/>
                </a:solidFill>
              </a:rPr>
              <a:t>,</a:t>
            </a:r>
            <a:r>
              <a:rPr lang="en-US" sz="4000" kern="0" dirty="0">
                <a:solidFill>
                  <a:prstClr val="black"/>
                </a:solidFill>
              </a:rPr>
              <a:t>[- =]</a:t>
            </a:r>
            <a:endParaRPr lang="ru-RU" sz="4000" kern="0" dirty="0">
              <a:solidFill>
                <a:sysClr val="windowText" lastClr="0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851836" y="5141607"/>
            <a:ext cx="290977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5400" kern="0" dirty="0">
                <a:solidFill>
                  <a:prstClr val="black"/>
                </a:solidFill>
              </a:rPr>
              <a:t>[- =]</a:t>
            </a:r>
            <a:r>
              <a:rPr lang="ru-RU" sz="5400" kern="0" dirty="0">
                <a:solidFill>
                  <a:prstClr val="black"/>
                </a:solidFill>
              </a:rPr>
              <a:t>,</a:t>
            </a:r>
            <a:r>
              <a:rPr lang="ru-RU" sz="2800" b="1" kern="0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И</a:t>
            </a:r>
            <a:r>
              <a:rPr lang="en-US" sz="5400" kern="0" dirty="0">
                <a:solidFill>
                  <a:prstClr val="black"/>
                </a:solidFill>
              </a:rPr>
              <a:t>[- =]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23450" y="5517232"/>
            <a:ext cx="32287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5400" kern="0" dirty="0">
                <a:solidFill>
                  <a:prstClr val="black"/>
                </a:solidFill>
              </a:rPr>
              <a:t>[- =]</a:t>
            </a:r>
            <a:r>
              <a:rPr lang="ru-RU" sz="5400" kern="0" dirty="0">
                <a:solidFill>
                  <a:prstClr val="black"/>
                </a:solidFill>
              </a:rPr>
              <a:t>, (</a:t>
            </a:r>
            <a:r>
              <a:rPr lang="ru-RU" sz="2400" b="1" i="1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ЧТО </a:t>
            </a:r>
            <a:r>
              <a:rPr lang="en-US" sz="5400" kern="0" dirty="0">
                <a:solidFill>
                  <a:prstClr val="black"/>
                </a:solidFill>
              </a:rPr>
              <a:t>-=</a:t>
            </a:r>
            <a:r>
              <a:rPr lang="ru-RU" sz="5400" kern="0" dirty="0">
                <a:solidFill>
                  <a:prstClr val="black"/>
                </a:solidFill>
              </a:rPr>
              <a:t>)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002623" y="2380045"/>
            <a:ext cx="132119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5400" kern="0" dirty="0">
                <a:solidFill>
                  <a:prstClr val="black"/>
                </a:solidFill>
              </a:rPr>
              <a:t>[- =]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19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7868" y="235131"/>
            <a:ext cx="10515600" cy="741454"/>
          </a:xfrm>
        </p:spPr>
        <p:txBody>
          <a:bodyPr/>
          <a:lstStyle/>
          <a:p>
            <a:r>
              <a:rPr lang="ru-RU" b="1" i="1" dirty="0" smtClean="0"/>
              <a:t>Сложносочинённое предложение ССП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9634" y="1041853"/>
            <a:ext cx="11434355" cy="5498283"/>
          </a:xfrm>
        </p:spPr>
        <p:txBody>
          <a:bodyPr/>
          <a:lstStyle/>
          <a:p>
            <a:pPr indent="0">
              <a:buNone/>
              <a:tabLst>
                <a:tab pos="3510915" algn="l"/>
              </a:tabLst>
            </a:pPr>
            <a:r>
              <a:rPr lang="ru-RU" sz="4400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ССП :   [     ], и (а, но) [     ]. </a:t>
            </a:r>
            <a:endParaRPr lang="ru-RU" sz="4400" b="1" dirty="0" smtClean="0">
              <a:effectLst/>
              <a:latin typeface="Lucida Console" panose="020B060904050402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dirty="0" smtClean="0"/>
              <a:t>Связь </a:t>
            </a:r>
            <a:r>
              <a:rPr lang="ru-RU" sz="4400" b="1" i="1" dirty="0" smtClean="0">
                <a:solidFill>
                  <a:srgbClr val="FF0000"/>
                </a:solidFill>
              </a:rPr>
              <a:t>сочинительная</a:t>
            </a:r>
          </a:p>
          <a:p>
            <a:pPr marL="0" indent="0">
              <a:buNone/>
            </a:pPr>
            <a:r>
              <a:rPr lang="ru-RU" sz="4400" dirty="0" smtClean="0"/>
              <a:t>Союзы </a:t>
            </a:r>
            <a:r>
              <a:rPr lang="ru-RU" sz="4400" b="1" i="1" dirty="0" smtClean="0">
                <a:solidFill>
                  <a:srgbClr val="FF0000"/>
                </a:solidFill>
              </a:rPr>
              <a:t>сочинительные</a:t>
            </a:r>
          </a:p>
          <a:p>
            <a:pPr marL="0" indent="0">
              <a:buNone/>
            </a:pPr>
            <a:endParaRPr lang="ru-RU" sz="44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3313173"/>
              </p:ext>
            </p:extLst>
          </p:nvPr>
        </p:nvGraphicFramePr>
        <p:xfrm>
          <a:off x="278676" y="3420154"/>
          <a:ext cx="11495313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317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317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8317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Соединительные</a:t>
                      </a:r>
                    </a:p>
                    <a:p>
                      <a:r>
                        <a:rPr lang="ru-RU" sz="4400" i="1" dirty="0" smtClean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и, да (=и), да и, тоже, также, ни… ни</a:t>
                      </a:r>
                      <a:endParaRPr lang="ru-RU" sz="4400" i="1" dirty="0">
                        <a:solidFill>
                          <a:srgbClr val="C0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Разделительные</a:t>
                      </a:r>
                    </a:p>
                    <a:p>
                      <a:r>
                        <a:rPr lang="ru-RU" sz="4400" i="1" dirty="0" smtClean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или, либо, то… то, </a:t>
                      </a:r>
                    </a:p>
                    <a:p>
                      <a:r>
                        <a:rPr lang="ru-RU" sz="4400" i="1" dirty="0" smtClean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не то… не то, то</a:t>
                      </a:r>
                      <a:r>
                        <a:rPr lang="ru-RU" sz="4400" i="1" baseline="0" dirty="0" smtClean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ru-RU" sz="4400" i="1" dirty="0" smtClean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ли… то ли</a:t>
                      </a:r>
                      <a:endParaRPr lang="ru-RU" sz="4400" i="1" dirty="0">
                        <a:solidFill>
                          <a:srgbClr val="C0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Противительные</a:t>
                      </a:r>
                    </a:p>
                    <a:p>
                      <a:r>
                        <a:rPr lang="ru-RU" sz="4400" b="0" i="1" dirty="0" smtClean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а, но, же, да (=но), однако, зато</a:t>
                      </a:r>
                      <a:endParaRPr lang="ru-RU" sz="4400" b="0" i="1" dirty="0">
                        <a:solidFill>
                          <a:srgbClr val="C0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637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1412" y="105582"/>
            <a:ext cx="10515600" cy="4878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Знаки препинания в ССП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75" y="964027"/>
            <a:ext cx="1384766" cy="1178525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59206"/>
              </p:ext>
            </p:extLst>
          </p:nvPr>
        </p:nvGraphicFramePr>
        <p:xfrm>
          <a:off x="2046514" y="650648"/>
          <a:ext cx="9701349" cy="52102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013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210221">
                <a:tc>
                  <a:txBody>
                    <a:bodyPr/>
                    <a:lstStyle/>
                    <a:p>
                      <a:pPr marL="4572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10915" algn="l"/>
                        </a:tabLst>
                        <a:defRPr/>
                      </a:pP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sz="40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endParaRPr lang="ru-RU" sz="40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4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   Рванул ветер, </a:t>
                      </a:r>
                      <a:r>
                        <a:rPr lang="ru-RU" sz="40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</a:t>
                      </a:r>
                      <a:r>
                        <a:rPr lang="ru-RU" sz="4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в воздухе закружилась пыль.</a:t>
                      </a:r>
                      <a:endParaRPr lang="ru-RU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/>
          <a:srcRect l="4784" t="5120" r="4865" b="6328"/>
          <a:stretch/>
        </p:blipFill>
        <p:spPr>
          <a:xfrm>
            <a:off x="3188700" y="992686"/>
            <a:ext cx="1748334" cy="114986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27748" y="1212344"/>
            <a:ext cx="23514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с</a:t>
            </a:r>
            <a:r>
              <a:rPr lang="ru-RU" sz="2400" b="1" dirty="0" smtClean="0">
                <a:solidFill>
                  <a:srgbClr val="C00000"/>
                </a:solidFill>
              </a:rPr>
              <a:t>очинительный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союз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4483" y="990024"/>
            <a:ext cx="1745906" cy="115252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4443" y="1913417"/>
            <a:ext cx="458267" cy="45826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26082" y="2891247"/>
            <a:ext cx="1713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ставится</a:t>
            </a:r>
            <a:endParaRPr lang="ru-RU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80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1412" y="105582"/>
            <a:ext cx="10515600" cy="4878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Знаки препинания в ССП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987006"/>
              </p:ext>
            </p:extLst>
          </p:nvPr>
        </p:nvGraphicFramePr>
        <p:xfrm>
          <a:off x="1839564" y="650649"/>
          <a:ext cx="10265350" cy="59852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653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98528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3200" dirty="0" smtClean="0"/>
                        <a:t>1. [</a:t>
                      </a:r>
                      <a:r>
                        <a:rPr lang="ru-RU" sz="3200" b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Общий второстепенный член</a:t>
                      </a:r>
                      <a:r>
                        <a:rPr lang="ru-RU" sz="32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   ….      ]</a:t>
                      </a:r>
                      <a:r>
                        <a:rPr lang="ru-RU" sz="32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  и  [       ].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ru-RU" sz="2800" i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 такую бурю </a:t>
                      </a:r>
                      <a:r>
                        <a:rPr lang="ru-RU" sz="28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волк не рыщет] и [медведь не вылезает из берлоги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].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2. (</a:t>
                      </a: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Общее придаточное</a:t>
                      </a: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), [     ] и [     ].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    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(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Когда началась гроза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), [игра прекратилась] и [дети побежали домой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].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3. [</a:t>
                      </a: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Общее вводное слово</a:t>
                      </a: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, …] и [     ].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[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Может быть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, снова грянут морозы] и [затрещат от них окоченевшие стволы</a:t>
                      </a: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].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4. </a:t>
                      </a: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Все части – </a:t>
                      </a: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вопросит., </a:t>
                      </a:r>
                      <a:r>
                        <a:rPr kumimoji="0" lang="ru-RU" sz="3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воскл</a:t>
                      </a: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. или побудит</a:t>
                      </a: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.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    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Кто виноват и что делать?</a:t>
                      </a:r>
                      <a:endParaRPr lang="ru-RU" sz="32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83" y="349523"/>
            <a:ext cx="1440132" cy="1225644"/>
          </a:xfrm>
          <a:prstGeom prst="rect">
            <a:avLst/>
          </a:prstGeom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318239" y="294709"/>
            <a:ext cx="1266343" cy="1217012"/>
          </a:xfrm>
          <a:prstGeom prst="line">
            <a:avLst/>
          </a:prstGeom>
          <a:ln w="952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920880">
            <a:off x="250228" y="210993"/>
            <a:ext cx="1402367" cy="13844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070" y="2037807"/>
            <a:ext cx="17134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НЕ </a:t>
            </a:r>
          </a:p>
          <a:p>
            <a:pPr algn="ctr"/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ставится</a:t>
            </a:r>
            <a:endParaRPr lang="ru-RU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92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8377"/>
            <a:ext cx="10515600" cy="592183"/>
          </a:xfrm>
        </p:spPr>
        <p:txBody>
          <a:bodyPr/>
          <a:lstStyle/>
          <a:p>
            <a:pPr algn="ctr"/>
            <a:r>
              <a:rPr lang="ru-RU" sz="3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Знаки препинания в ССП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185545"/>
              </p:ext>
            </p:extLst>
          </p:nvPr>
        </p:nvGraphicFramePr>
        <p:xfrm>
          <a:off x="577667" y="1111552"/>
          <a:ext cx="11379202" cy="382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771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14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– ТИРЕ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[     ] – и [     ]. </a:t>
                      </a:r>
                      <a:r>
                        <a:rPr lang="ru-RU" sz="32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(</a:t>
                      </a:r>
                      <a:r>
                        <a:rPr lang="ru-RU" sz="3200" dirty="0" smtClean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Быстрая смена событий или резкое противопоставление</a:t>
                      </a:r>
                      <a:r>
                        <a:rPr lang="ru-RU" sz="32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).</a:t>
                      </a:r>
                    </a:p>
                    <a:p>
                      <a:endParaRPr lang="ru-RU" sz="32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32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  </a:t>
                      </a:r>
                      <a:r>
                        <a:rPr lang="ru-RU" sz="36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[Я спешу туда] – а [там уже весь город]. [Один прыжок] – и [лев уже на спине буйвола]. 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29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629"/>
            <a:ext cx="10515600" cy="56605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Сложноподчинённое предложение СПП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2737" y="88510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</a:p>
          <a:p>
            <a:pPr marL="0" indent="0">
              <a:buNone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 главная часть], 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придаточная часть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pPr marL="0" indent="0">
              <a:buNone/>
            </a:pPr>
            <a:endParaRPr 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     ], (что…).        (Когда…), [      ].       […,(где…),…]. 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020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1692226"/>
              </p:ext>
            </p:extLst>
          </p:nvPr>
        </p:nvGraphicFramePr>
        <p:xfrm>
          <a:off x="396241" y="546222"/>
          <a:ext cx="11399520" cy="359228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59526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468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Подчинительные</a:t>
                      </a:r>
                      <a:r>
                        <a:rPr lang="ru-RU" sz="2400" b="1" baseline="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ru-RU" sz="2400" b="1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союзы</a:t>
                      </a:r>
                      <a:endParaRPr lang="ru-RU" sz="2400" b="1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Союзные слова</a:t>
                      </a:r>
                      <a:endParaRPr lang="ru-RU" sz="2400" b="1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950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а) </a:t>
                      </a:r>
                      <a:r>
                        <a:rPr lang="ru-RU" sz="2400" b="1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простые:</a:t>
                      </a:r>
                      <a:r>
                        <a:rPr lang="ru-RU" sz="24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что, чтобы, ли, если, словно, точно, хотя, как и др.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б) </a:t>
                      </a:r>
                      <a:r>
                        <a:rPr lang="ru-RU" sz="2400" b="1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составные</a:t>
                      </a:r>
                      <a:r>
                        <a:rPr lang="ru-RU" sz="24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: так как</a:t>
                      </a:r>
                      <a:r>
                        <a:rPr lang="ru-RU" sz="2400" baseline="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(так …, как), потому что, (потому …, что) и др.</a:t>
                      </a:r>
                      <a:endParaRPr lang="ru-RU" sz="2400" dirty="0" smtClean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НЕ являются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членами предложения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Всегда являются </a:t>
                      </a:r>
                    </a:p>
                    <a:p>
                      <a:pPr algn="ctr"/>
                      <a:r>
                        <a:rPr lang="ru-RU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членами предложения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666553" y="-94565"/>
            <a:ext cx="485889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3511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511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511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511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511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511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511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511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5115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11550" algn="l"/>
              </a:tabLst>
            </a:pPr>
            <a:endPara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11550" algn="l"/>
              </a:tabLst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СОЮЗЫ И СОЮЗНЫЕ СЛОВА В СПП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522664"/>
              </p:ext>
            </p:extLst>
          </p:nvPr>
        </p:nvGraphicFramePr>
        <p:xfrm>
          <a:off x="6439987" y="1610845"/>
          <a:ext cx="5355774" cy="1463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778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778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Относит. Местоимения</a:t>
                      </a:r>
                      <a:r>
                        <a:rPr lang="ru-RU" dirty="0" smtClean="0"/>
                        <a:t>:</a:t>
                      </a:r>
                    </a:p>
                    <a:p>
                      <a:pPr algn="ctr"/>
                      <a:r>
                        <a:rPr lang="ru-RU" sz="2400" i="1" dirty="0" smtClean="0">
                          <a:solidFill>
                            <a:srgbClr val="C00000"/>
                          </a:solidFill>
                        </a:rPr>
                        <a:t>Кто, что, какой, который, чей, </a:t>
                      </a:r>
                      <a:r>
                        <a:rPr lang="ru-RU" sz="2400" i="1" dirty="0" err="1" smtClean="0">
                          <a:solidFill>
                            <a:srgbClr val="C00000"/>
                          </a:solidFill>
                        </a:rPr>
                        <a:t>каков,сколько</a:t>
                      </a:r>
                      <a:endParaRPr lang="ru-RU" sz="240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Местоименные наречия</a:t>
                      </a:r>
                      <a:r>
                        <a:rPr lang="ru-RU" dirty="0" smtClean="0"/>
                        <a:t>:</a:t>
                      </a:r>
                    </a:p>
                    <a:p>
                      <a:pPr algn="ctr"/>
                      <a:r>
                        <a:rPr lang="ru-RU" sz="2400" i="1" dirty="0" smtClean="0">
                          <a:solidFill>
                            <a:srgbClr val="C00000"/>
                          </a:solidFill>
                        </a:rPr>
                        <a:t>Где, куда, откуда, когда, </a:t>
                      </a:r>
                      <a:r>
                        <a:rPr lang="ru-RU" sz="2400" i="1" dirty="0" err="1" smtClean="0">
                          <a:solidFill>
                            <a:srgbClr val="C00000"/>
                          </a:solidFill>
                        </a:rPr>
                        <a:t>зачем,почему</a:t>
                      </a:r>
                      <a:r>
                        <a:rPr lang="ru-RU" sz="2400" i="1" dirty="0" smtClean="0">
                          <a:solidFill>
                            <a:srgbClr val="C00000"/>
                          </a:solidFill>
                        </a:rPr>
                        <a:t>, как</a:t>
                      </a:r>
                      <a:endParaRPr lang="ru-RU" sz="2400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9495350" y="1149638"/>
            <a:ext cx="740229" cy="339634"/>
          </a:xfrm>
          <a:prstGeom prst="straightConnector1">
            <a:avLst/>
          </a:prstGeom>
          <a:ln w="412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7798357" y="1149638"/>
            <a:ext cx="522514" cy="343988"/>
          </a:xfrm>
          <a:prstGeom prst="straightConnector1">
            <a:avLst/>
          </a:prstGeom>
          <a:ln w="412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857677" y="4378753"/>
            <a:ext cx="104896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Вскоре я вышел на дорогу, </a:t>
            </a:r>
            <a:r>
              <a:rPr lang="ru-RU" sz="2800" b="1" i="1" u="sng" dirty="0" smtClean="0">
                <a:latin typeface="Cambria" panose="02040503050406030204" pitchFamily="18" charset="0"/>
                <a:ea typeface="Cambria" panose="02040503050406030204" pitchFamily="18" charset="0"/>
              </a:rPr>
              <a:t>что</a:t>
            </a:r>
            <a:r>
              <a:rPr lang="ru-RU" sz="28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800" i="1" u="dbl" dirty="0" smtClean="0">
                <a:latin typeface="Cambria" panose="02040503050406030204" pitchFamily="18" charset="0"/>
                <a:ea typeface="Cambria" panose="02040503050406030204" pitchFamily="18" charset="0"/>
              </a:rPr>
              <a:t>вела</a:t>
            </a:r>
            <a:r>
              <a:rPr lang="ru-RU" sz="28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 в лес.</a:t>
            </a:r>
          </a:p>
          <a:p>
            <a:pPr marL="342900" indent="-342900">
              <a:buAutoNum type="arabicPeriod"/>
            </a:pPr>
            <a:endParaRPr lang="ru-RU" sz="2400" i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4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                                                      </a:t>
            </a:r>
            <a:r>
              <a:rPr lang="ru-RU" sz="2400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которая (т.е. дорога) – </a:t>
            </a:r>
            <a:r>
              <a:rPr lang="ru-RU" sz="2400" i="1" dirty="0" err="1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с.слово</a:t>
            </a:r>
            <a:endParaRPr lang="ru-RU" sz="2400" i="1" dirty="0" smtClean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4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2. </a:t>
            </a:r>
            <a:r>
              <a:rPr lang="ru-RU" sz="28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Уместно будет напомнить, </a:t>
            </a:r>
            <a:r>
              <a:rPr lang="ru-RU" sz="2800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что</a:t>
            </a:r>
            <a:r>
              <a:rPr lang="ru-RU" sz="28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 язык создаётся народом</a:t>
            </a:r>
            <a:r>
              <a:rPr lang="ru-RU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                                                              (</a:t>
            </a:r>
            <a:r>
              <a:rPr lang="ru-RU" sz="2400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союз, который можно опустить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718434" y="4932577"/>
            <a:ext cx="105878" cy="3657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74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0705" y="230372"/>
            <a:ext cx="10515600" cy="510774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Сложноподчинённое предложение СПП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298929"/>
              </p:ext>
            </p:extLst>
          </p:nvPr>
        </p:nvGraphicFramePr>
        <p:xfrm>
          <a:off x="820590" y="1052598"/>
          <a:ext cx="3127407" cy="3672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392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81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32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Тот, То, Там, Та, Такой, туда, …</a:t>
                      </a:r>
                      <a:endParaRPr lang="ru-RU" sz="32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32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500" dirty="0" smtClean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У</a:t>
                      </a:r>
                      <a:endParaRPr lang="ru-RU" sz="32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32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казательное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слово</a:t>
                      </a:r>
                      <a:endParaRPr lang="ru-RU" sz="24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7970" y="3245916"/>
            <a:ext cx="457240" cy="4572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84011" y="2168514"/>
            <a:ext cx="33682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u="sng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союзы</a:t>
            </a:r>
          </a:p>
          <a:p>
            <a:pPr algn="ctr"/>
            <a:r>
              <a:rPr lang="ru-RU" sz="32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</a:t>
            </a:r>
            <a:r>
              <a:rPr lang="ru-RU" sz="3200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оюзные слова …</a:t>
            </a:r>
            <a:endParaRPr lang="ru-RU" sz="32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6585" y="1937329"/>
            <a:ext cx="5581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(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8331011" y="1922293"/>
            <a:ext cx="5581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)</a:t>
            </a:r>
            <a:endParaRPr lang="ru-RU" sz="9600" dirty="0"/>
          </a:p>
        </p:txBody>
      </p:sp>
      <p:sp>
        <p:nvSpPr>
          <p:cNvPr id="9" name="TextBox 8"/>
          <p:cNvSpPr txBox="1"/>
          <p:nvPr/>
        </p:nvSpPr>
        <p:spPr>
          <a:xfrm>
            <a:off x="8853971" y="2278410"/>
            <a:ext cx="4956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.</a:t>
            </a:r>
            <a:endParaRPr lang="ru-RU" sz="9600" dirty="0"/>
          </a:p>
        </p:txBody>
      </p:sp>
      <p:sp>
        <p:nvSpPr>
          <p:cNvPr id="10" name="TextBox 9"/>
          <p:cNvSpPr txBox="1"/>
          <p:nvPr/>
        </p:nvSpPr>
        <p:spPr>
          <a:xfrm>
            <a:off x="1030705" y="5051234"/>
            <a:ext cx="1079045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Дорога проходила </a:t>
            </a: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там</a:t>
            </a: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где</a:t>
            </a: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когда-то было болото.</a:t>
            </a:r>
          </a:p>
          <a:p>
            <a:r>
              <a:rPr lang="ru-RU" sz="400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[   … </a:t>
            </a:r>
            <a:r>
              <a:rPr lang="ru-RU" sz="4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там </a:t>
            </a:r>
            <a:r>
              <a:rPr lang="ru-RU" sz="4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], </a:t>
            </a:r>
            <a:r>
              <a:rPr lang="ru-RU" sz="400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4000" u="dotDashHeavy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</a:t>
            </a:r>
            <a:r>
              <a:rPr lang="ru-RU" sz="400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…).</a:t>
            </a:r>
            <a:endParaRPr lang="ru-RU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08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765</Words>
  <Application>Microsoft Office PowerPoint</Application>
  <PresentationFormat>Широкоэкранный</PresentationFormat>
  <Paragraphs>169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Cambria</vt:lpstr>
      <vt:lpstr>Lucida Console</vt:lpstr>
      <vt:lpstr>Times New Roman</vt:lpstr>
      <vt:lpstr>Тема Office</vt:lpstr>
      <vt:lpstr>Сложное предложение</vt:lpstr>
      <vt:lpstr>предложения</vt:lpstr>
      <vt:lpstr>Сложносочинённое предложение ССП</vt:lpstr>
      <vt:lpstr>Знаки препинания в ССП</vt:lpstr>
      <vt:lpstr>Знаки препинания в ССП</vt:lpstr>
      <vt:lpstr>Знаки препинания в ССП</vt:lpstr>
      <vt:lpstr>Сложноподчинённое предложение СПП</vt:lpstr>
      <vt:lpstr>Презентация PowerPoint</vt:lpstr>
      <vt:lpstr>Сложноподчинённое предложение СПП</vt:lpstr>
      <vt:lpstr>Сложноподчинённое предложение СПП</vt:lpstr>
      <vt:lpstr>Союзы и союзные слова</vt:lpstr>
      <vt:lpstr>Составные союзы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Сложное предложение</dc:title>
  <dc:creator>Sch_185_1</dc:creator>
  <cp:lastModifiedBy>Sch_185_1</cp:lastModifiedBy>
  <cp:revision>31</cp:revision>
  <dcterms:created xsi:type="dcterms:W3CDTF">2018-11-13T05:39:54Z</dcterms:created>
  <dcterms:modified xsi:type="dcterms:W3CDTF">2018-12-10T08:39:55Z</dcterms:modified>
</cp:coreProperties>
</file>