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6"/>
  </p:handoutMasterIdLst>
  <p:sldIdLst>
    <p:sldId id="268" r:id="rId2"/>
    <p:sldId id="263" r:id="rId3"/>
    <p:sldId id="264" r:id="rId4"/>
    <p:sldId id="271" r:id="rId5"/>
    <p:sldId id="272" r:id="rId6"/>
    <p:sldId id="260" r:id="rId7"/>
    <p:sldId id="261" r:id="rId8"/>
    <p:sldId id="262" r:id="rId9"/>
    <p:sldId id="257" r:id="rId10"/>
    <p:sldId id="265" r:id="rId11"/>
    <p:sldId id="266" r:id="rId12"/>
    <p:sldId id="273" r:id="rId13"/>
    <p:sldId id="274" r:id="rId14"/>
    <p:sldId id="275" r:id="rId1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43C3D-691B-4022-AD38-B84159BE8FC6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3EB74-FBD3-4FD3-8303-F827CD636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0902827-4F6D-4B8B-96CB-B245F9D3FEE4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kprosto.ru/kak-74647-kak-zavesti-domashnee-zhivotnoe" TargetMode="External"/><Relationship Id="rId2" Type="http://schemas.openxmlformats.org/officeDocument/2006/relationships/hyperlink" Target="http://www.kakprosto.ru/kak-13297-kak-postavit-kod-na-papk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akprosto.ru/kak-8820-sozdat-sayt-v-blokno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8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571744"/>
            <a:ext cx="4859213" cy="40719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8425" y="2357430"/>
            <a:ext cx="2695575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15454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Comic Sans MS" pitchFamily="66" charset="0"/>
              </a:rPr>
              <a:t>15 мая – международный день семьи</a:t>
            </a:r>
            <a:endParaRPr lang="ru-RU" sz="6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4173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Пословицы и поговорки            о семье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17144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1357299"/>
            <a:ext cx="7643866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дружной семье и в холод тепло.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недружной семье добра не бывает.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своем доме и стены помогают.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семье и каша гуще.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семье разлад, так и дому не рад.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Дерево держится корнями, а человек семьей.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Дети родителям не судьи.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Для внука дедушка — ум, а бабушка — душа.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За общим столом еда вкуснее.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Земля без воды мертва, человек без семьи — пустоцвет.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Любящая мать — душа семьи и украшение жизни.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Материнская молитва со дна моря достает.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Материнский гнев, что весенний снег: и много его выпадет, да скоро растает.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Отца с матерью почитать — горя не знать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4" name="Рисунок 13" descr="i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24559" y="714356"/>
            <a:ext cx="2857520" cy="2143140"/>
          </a:xfrm>
          <a:prstGeom prst="rect">
            <a:avLst/>
          </a:prstGeom>
          <a:ln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85784" y="142852"/>
            <a:ext cx="705906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ЧТО МОЖЕТ БЫТЬ СЕМЬИ ДОРОЖЕ?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                                 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Что может быть семьи дороже?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Теплом встречает отчий дом,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Здесь ждут тебя всегда с любовью,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И провожают в путь с добром!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Отец и мать, и дети дружно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Сидят за праздничным столом,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И вместе им совсем не скучно,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А интересно впятером.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Малыш для старших как любимец,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Родители - во всем мудрей,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Любимый папа - друг, кормилец,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А мама ближе всех, родней.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Любите! И цените счастье!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Оно рождается в семье,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Что может быть ее дороже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На этой сказочной земле.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Рисунок 3" descr="i (2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9745" y="571480"/>
            <a:ext cx="3243285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 (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06422" y="4000504"/>
            <a:ext cx="3190421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534" t="2611" r="4786" b="5722"/>
          <a:stretch>
            <a:fillRect/>
          </a:stretch>
        </p:blipFill>
        <p:spPr bwMode="auto">
          <a:xfrm>
            <a:off x="5429256" y="1142984"/>
            <a:ext cx="3429024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928662" y="1000108"/>
            <a:ext cx="485778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Семья – людей святой оплот,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Надежду жить всегда даёт,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Даёт простор, даёт тепло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Проблемам и беде на зло.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Семья даёт поддержку нам,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С ним всё по силам, по зубам,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Всё по плечу и по себе –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Семья, святой поклон тебе!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500174"/>
            <a:ext cx="3810000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28662" y="857232"/>
            <a:ext cx="45005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На свете добрых слов</a:t>
            </a:r>
          </a:p>
          <a:p>
            <a:pPr algn="ctr"/>
            <a:r>
              <a:rPr lang="ru-RU" sz="4000" b="1" dirty="0" smtClean="0">
                <a:latin typeface="Monotype Corsiva" pitchFamily="66" charset="0"/>
              </a:rPr>
              <a:t>Живёт не мало.</a:t>
            </a:r>
          </a:p>
          <a:p>
            <a:pPr algn="ctr"/>
            <a:r>
              <a:rPr lang="ru-RU" sz="4000" b="1" dirty="0" smtClean="0">
                <a:latin typeface="Monotype Corsiva" pitchFamily="66" charset="0"/>
              </a:rPr>
              <a:t>Но всех  добрее</a:t>
            </a:r>
          </a:p>
          <a:p>
            <a:pPr algn="ctr"/>
            <a:r>
              <a:rPr lang="ru-RU" sz="4000" b="1" dirty="0" smtClean="0">
                <a:latin typeface="Monotype Corsiva" pitchFamily="66" charset="0"/>
              </a:rPr>
              <a:t>И нежней одно:</a:t>
            </a:r>
          </a:p>
          <a:p>
            <a:pPr algn="ctr"/>
            <a:r>
              <a:rPr lang="ru-RU" sz="4000" b="1" dirty="0" smtClean="0">
                <a:latin typeface="Monotype Corsiva" pitchFamily="66" charset="0"/>
              </a:rPr>
              <a:t>Из двух слогов</a:t>
            </a:r>
          </a:p>
          <a:p>
            <a:pPr algn="ctr"/>
            <a:r>
              <a:rPr lang="ru-RU" sz="4000" b="1" dirty="0" smtClean="0">
                <a:latin typeface="Monotype Corsiva" pitchFamily="66" charset="0"/>
              </a:rPr>
              <a:t>Простое слово «мама»</a:t>
            </a:r>
          </a:p>
          <a:p>
            <a:pPr algn="ctr"/>
            <a:r>
              <a:rPr lang="ru-RU" sz="4000" b="1" dirty="0" smtClean="0">
                <a:latin typeface="Monotype Corsiva" pitchFamily="66" charset="0"/>
              </a:rPr>
              <a:t>И нету слов</a:t>
            </a:r>
          </a:p>
          <a:p>
            <a:pPr algn="ctr"/>
            <a:r>
              <a:rPr lang="ru-RU" sz="4000" b="1" dirty="0" smtClean="0">
                <a:latin typeface="Monotype Corsiva" pitchFamily="66" charset="0"/>
              </a:rPr>
              <a:t>Роднее, чем оно!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835150" y="1700213"/>
            <a:ext cx="5834063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Семья – это счастье, любовь и удача,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Семья – это летом поездки на дачу.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Семья – это праздник, семейные даты,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Подарки, покупки, приятные траты.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Рожденье детей, первый шаг, первый лепет,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Мечты о хорошем, волненье и трепет.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Семья – это труд, друг о друге забота,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Семья – это много домашней работы.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Семья – это важно!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Семья – это сложно!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Но счастливо жить одному невозможно!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Всегда будьте вместе, любовь берегите,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Обиды и ссоры подальше гоните,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Хочу, чтоб про вас говорили друзья: </a:t>
            </a:r>
            <a:b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000" b="1" i="1" dirty="0">
                <a:solidFill>
                  <a:srgbClr val="0033CC"/>
                </a:solidFill>
                <a:latin typeface="Times New Roman" pitchFamily="18" charset="0"/>
              </a:rPr>
              <a:t>Какая хорошая ваша семья!</a:t>
            </a:r>
          </a:p>
        </p:txBody>
      </p:sp>
      <p:sp>
        <p:nvSpPr>
          <p:cNvPr id="9222" name="WordArt 3" descr="аним солнце"/>
          <p:cNvSpPr>
            <a:spLocks noChangeArrowheads="1" noChangeShapeType="1" noTextEdit="1"/>
          </p:cNvSpPr>
          <p:nvPr/>
        </p:nvSpPr>
        <p:spPr bwMode="auto">
          <a:xfrm>
            <a:off x="1285852" y="274638"/>
            <a:ext cx="7400948" cy="12969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200" kern="10" dirty="0">
                <a:ln w="5080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Семья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2976" y="214290"/>
            <a:ext cx="77867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Международный день семьи отмечается в мире 15 мая.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Данный праздник был учрежден Генеральной Ассамблеей ООН, а произошло это 20 сентября 1993 года. Праздник "Международный день семьи" был создан с целью привлечения внимания широкой общественности к проблемам семьи, которых сегодня существует большое количество.</a:t>
            </a:r>
          </a:p>
          <a:p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2428868"/>
            <a:ext cx="5428919" cy="4158780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14290"/>
            <a:ext cx="75009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Значение праздника «Международный день семьи»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День семьи позволяет нам лишний раз задуматься о важности семьи в нашей жизни и проявить внимание к близким людям. Ведь без них наша жизнь была бы пустой и безрадостной. Семья нужна каждому человеку, за редким исключением.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Основным назначением семьи можно назвать рождение и воспитание детей. Очень важно, чтобы семья была прочной. В семье ребенок учиться постигать секреты общения между людьми, учиться любви и заботе. Через семью от одного поколения к другому передаются мудрость и знания.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i (2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3857628"/>
            <a:ext cx="4000528" cy="2817274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0"/>
            <a:ext cx="7358114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900" b="1" dirty="0" smtClean="0">
                <a:solidFill>
                  <a:srgbClr val="FF0000"/>
                </a:solidFill>
                <a:latin typeface="Comic Sans MS" pitchFamily="66" charset="0"/>
              </a:rPr>
              <a:t>Семья 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– это тёплый дом, жена и муж, дети и родители, дедушки и бабушки. Это любовь и заботы, печали и радости, традиции и привычки. Это близкие друг другу люди, которых объединяют чувства, интересы, идеалы, отношение к жизни. Что семья может дать ребенку? В чем сила семьи?  </a:t>
            </a:r>
            <a:r>
              <a:rPr lang="ru-RU" sz="1900" b="1" dirty="0" smtClean="0">
                <a:solidFill>
                  <a:srgbClr val="FF0000"/>
                </a:solidFill>
                <a:latin typeface="Comic Sans MS" pitchFamily="66" charset="0"/>
              </a:rPr>
              <a:t>Семья</a:t>
            </a:r>
            <a:r>
              <a:rPr lang="ru-RU" sz="1900" b="1" dirty="0" smtClean="0">
                <a:latin typeface="Comic Sans MS" pitchFamily="66" charset="0"/>
              </a:rPr>
              <a:t> 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— это когда ты любишь, и тебя любят, и не за что-то, а вопреки всему. Важную роль в семье играет доверие. Жена или муж - это тот человек, на которого можно положиться, присутствует высокая степень доверия и ответственности друг перед другом. Человек счастлив, когда он может реализоваться в жизни. Немаловажную роль в этом играет </a:t>
            </a:r>
            <a:r>
              <a:rPr lang="ru-RU" sz="1900" b="1" dirty="0" smtClean="0">
                <a:solidFill>
                  <a:srgbClr val="FF0000"/>
                </a:solidFill>
                <a:latin typeface="Comic Sans MS" pitchFamily="66" charset="0"/>
              </a:rPr>
              <a:t>семья</a:t>
            </a:r>
            <a:r>
              <a:rPr lang="ru-RU" sz="1900" b="1" dirty="0" smtClean="0">
                <a:latin typeface="Comic Sans MS" pitchFamily="66" charset="0"/>
              </a:rPr>
              <a:t>. 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Недаром рядом с великими людьми были муж или жена, которые были им наставником, музой, гаванью и просто родным человеком. </a:t>
            </a:r>
            <a:r>
              <a:rPr lang="ru-RU" sz="1900" b="1" dirty="0" smtClean="0">
                <a:solidFill>
                  <a:srgbClr val="FF0000"/>
                </a:solidFill>
                <a:latin typeface="Comic Sans MS" pitchFamily="66" charset="0"/>
              </a:rPr>
              <a:t>Семья</a:t>
            </a:r>
            <a:r>
              <a:rPr lang="ru-RU" sz="1900" b="1" dirty="0" smtClean="0">
                <a:latin typeface="Comic Sans MS" pitchFamily="66" charset="0"/>
              </a:rPr>
              <a:t> 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– это когда есть поддержка всех начинаний детей или супругов. </a:t>
            </a:r>
            <a:r>
              <a:rPr lang="ru-RU" sz="1900" b="1" dirty="0" smtClean="0">
                <a:solidFill>
                  <a:srgbClr val="FF0000"/>
                </a:solidFill>
                <a:latin typeface="Comic Sans MS" pitchFamily="66" charset="0"/>
              </a:rPr>
              <a:t>Семья</a:t>
            </a:r>
            <a:r>
              <a:rPr lang="ru-RU" sz="1900" b="1" dirty="0" smtClean="0">
                <a:latin typeface="Comic Sans MS" pitchFamily="66" charset="0"/>
              </a:rPr>
              <a:t> 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– это когда стараются помочь в достижении поставленных целей. В</a:t>
            </a:r>
            <a:r>
              <a:rPr lang="ru-RU" sz="1900" b="1" dirty="0" smtClean="0">
                <a:latin typeface="Comic Sans MS" pitchFamily="66" charset="0"/>
              </a:rPr>
              <a:t> </a:t>
            </a:r>
            <a:r>
              <a:rPr lang="ru-RU" sz="1900" b="1" dirty="0" smtClean="0">
                <a:solidFill>
                  <a:srgbClr val="FF0000"/>
                </a:solidFill>
                <a:latin typeface="Comic Sans MS" pitchFamily="66" charset="0"/>
              </a:rPr>
              <a:t>семье 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должно быть комфортно, она должна быть отдушиной, для того чтобы набираться сил и идти дальше, во внешнюю среду. </a:t>
            </a:r>
            <a:r>
              <a:rPr lang="ru-RU" sz="1900" b="1" dirty="0" smtClean="0">
                <a:solidFill>
                  <a:srgbClr val="FF0000"/>
                </a:solidFill>
                <a:latin typeface="Comic Sans MS" pitchFamily="66" charset="0"/>
              </a:rPr>
              <a:t>Семья</a:t>
            </a:r>
            <a:r>
              <a:rPr lang="ru-RU" sz="1900" b="1" dirty="0" smtClean="0">
                <a:latin typeface="Comic Sans MS" pitchFamily="66" charset="0"/>
              </a:rPr>
              <a:t> 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- это отношения, которые построены на взаимном доверии, уважении, где счастливы и родители и дети…</a:t>
            </a:r>
          </a:p>
          <a:p>
            <a:endParaRPr lang="ru-RU" sz="20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1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4786323"/>
            <a:ext cx="2452690" cy="1839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 (2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4572008"/>
            <a:ext cx="2713228" cy="2045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 (4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214290"/>
            <a:ext cx="2773699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 (27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2428868"/>
            <a:ext cx="2594614" cy="1857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 (3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4414" y="214290"/>
            <a:ext cx="2610332" cy="2071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 (45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43306" y="1285860"/>
            <a:ext cx="2530333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 (43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14414" y="2571744"/>
            <a:ext cx="2309829" cy="1732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 (22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71538" y="4786322"/>
            <a:ext cx="2257425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357214"/>
            <a:ext cx="7498080" cy="177485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Предки и потомки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 (6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797600">
            <a:off x="1620522" y="1358688"/>
            <a:ext cx="2714644" cy="19766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 (6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95899">
            <a:off x="6131095" y="1104225"/>
            <a:ext cx="2586996" cy="20002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 (6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3857628"/>
            <a:ext cx="1857388" cy="278608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i (6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54298">
            <a:off x="3761773" y="3635428"/>
            <a:ext cx="2881346" cy="21610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i (6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72330" y="4071942"/>
            <a:ext cx="1700225" cy="250033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0"/>
            <a:ext cx="8001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Мы часто пытаемся узнать нашу родословную, ищем родственников, пытаемся найти свои корни. 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500042"/>
            <a:ext cx="62865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У каждого из нас имеются: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1(один) отец и одна мать,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2(два) дедушки и две бабушки (предки ПЕРВОГО поколения)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4 прадедушки и 4 прабабушки (предки ВТОРОГО поколения)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8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пра-прадедушек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и 8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пра-прабабушек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(предки ТРЕТЬЕГО поколения)…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819" y="1785926"/>
            <a:ext cx="7873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latin typeface="Comic Sans MS" pitchFamily="66" charset="0"/>
              </a:rPr>
              <a:t>ПРЕДКОВ</a:t>
            </a:r>
            <a:r>
              <a:rPr lang="ru-RU" sz="1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десятого поколения у каждого из нас насчитывается 2048 человек…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7290" y="2000240"/>
            <a:ext cx="75009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Это невероятно... не будь из них кого-то одного и нам, сегодняшним жителям, не суждено было бы появиться на свет! Нет, мир бы, конечно, существовал, были бы такие же люди, но уже без нас.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57290" y="2643182"/>
            <a:ext cx="757242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КАЖДЫЙ из нас, современников ,является 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потомком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ВСЕХ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жителей государства (земли). Можно с уверенностью утверждать, что всё население Земли,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являются моими родственниками, моими непосредственными предками.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Так же может сказать любой другой нынешний житель Земли.</a:t>
            </a:r>
          </a:p>
          <a:p>
            <a:endParaRPr lang="ru-RU" dirty="0"/>
          </a:p>
        </p:txBody>
      </p:sp>
      <p:pic>
        <p:nvPicPr>
          <p:cNvPr id="16" name="Рисунок 15" descr="c747d0f8b5aaeec6756a07ec171bab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4000504"/>
            <a:ext cx="3762380" cy="2351488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" name="Рисунок 16" descr="ffa3eefe5b18835f09ecd96be469a8b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3929066"/>
            <a:ext cx="2619420" cy="2619420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428604"/>
            <a:ext cx="742955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Зачастую человека интересует не только информация о ближайших родственниках, но и о предках, то есть история прошлого его семьи. Систематизировать эту информацию проще всего с помощью генеалогического дерева.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1714488"/>
            <a:ext cx="735811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Составление генеалогического дерева позволит вам узнать много нового из истории вашей семьи. Кроме того, это увлекательное хобби и прекрасный повод для того, чтобы провести свободное время с родственниками.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" name="Рисунок 9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32921">
            <a:off x="1368427" y="3840658"/>
            <a:ext cx="3345190" cy="2412396"/>
          </a:xfrm>
          <a:prstGeom prst="rect">
            <a:avLst/>
          </a:prstGeom>
        </p:spPr>
      </p:pic>
      <p:pic>
        <p:nvPicPr>
          <p:cNvPr id="11" name="Рисунок 10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00810">
            <a:off x="5322099" y="3857628"/>
            <a:ext cx="3321867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728" y="285728"/>
            <a:ext cx="7504960" cy="5962672"/>
          </a:xfrm>
        </p:spPr>
        <p:txBody>
          <a:bodyPr>
            <a:normAutofit fontScale="25000" lnSpcReduction="20000"/>
          </a:bodyPr>
          <a:lstStyle/>
          <a:p>
            <a:r>
              <a:rPr lang="ru-RU" sz="12800" b="1" dirty="0" smtClean="0">
                <a:solidFill>
                  <a:srgbClr val="00B0F0"/>
                </a:solidFill>
              </a:rPr>
              <a:t>Инструкция</a:t>
            </a:r>
            <a:endParaRPr lang="ru-RU" sz="5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1. Начните составление древа с просмотра всех документов и фотографий, хранящихся у вас дома. Особую генеалогическую ценность имеют свидетельства о смерти, браке и рождении, различные удостоверения, военные билеты. А также могут пригодиться дипломы, аттестаты и грамоты. Снимите со всех значимых документов копии и разделите их на две папки.</a:t>
            </a:r>
          </a:p>
          <a:p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2. В одну </a:t>
            </a:r>
            <a:r>
              <a:rPr lang="ru-RU" sz="5600" b="1" u="sng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папку</a:t>
            </a: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 сложите все документы о родственниках по материнской линии, а в другую – по отцовской. Но лучше всего </a:t>
            </a:r>
            <a:r>
              <a:rPr lang="ru-RU" sz="5600" b="1" u="sng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завести</a:t>
            </a: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 на каждого человека отдельный подписанный конверт.</a:t>
            </a:r>
          </a:p>
          <a:p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3. Для того чтобы узнать как можно больше о дальних родственниках, проведите опрос среди членов семьи. А также, очень много информации можно почерпнуть на семейных праздниках. Перед этим желательно изучить генеалогическую терминологию, чтобы не оказаться в тупике из-за неизвестного слова.</a:t>
            </a:r>
          </a:p>
          <a:p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4. Записывайте в </a:t>
            </a:r>
            <a:r>
              <a:rPr lang="ru-RU" sz="5600" b="1" u="sng" dirty="0" smtClean="0">
                <a:solidFill>
                  <a:schemeClr val="accent2">
                    <a:lumMod val="50000"/>
                  </a:schemeClr>
                </a:solidFill>
                <a:hlinkClick r:id="rId4"/>
              </a:rPr>
              <a:t>блокнот</a:t>
            </a: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 все имена, фамилии и информацию о родственных связях, которую сможете узнать. Если с кем-то из родных нельзя увидеться лично, позвоните по телефону или воспользуйтесь интернетом. Если ваш интерес является серьезным, обратитесь с запросом в государственный архив РФ.</a:t>
            </a:r>
          </a:p>
          <a:p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5.  Как только вся информация будет собрана и систематизирована, приступайте к оформлению генеалогического дерева. Его можно оформить в виде нисходящего или восходящего родства. В восходящем стволе древа находится человек, от которого оно строится, то есть вы, а на ветвях располагаются бабушки, дедушки и более дальние родственники. В нисходящем стволе находится родоначальник, а в кроне – потомки.</a:t>
            </a:r>
          </a:p>
          <a:p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6. Левая часть древа может предназначаться для родственников по материнской линии, а правая – по отцовской. Информацию о мужчинах и женщинах оформляйте в виде различных геометрических фигур, а также разделяйте по цвету. Кроме того, вы можете прикреплять фотографии и краткую информацию о каждом родств</a:t>
            </a:r>
            <a:r>
              <a:rPr lang="ru-RU" sz="5600" dirty="0" smtClean="0">
                <a:solidFill>
                  <a:schemeClr val="accent2">
                    <a:lumMod val="50000"/>
                  </a:schemeClr>
                </a:solidFill>
              </a:rPr>
              <a:t>еннике.</a:t>
            </a:r>
          </a:p>
          <a:p>
            <a:r>
              <a:rPr lang="ru-RU" sz="5600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531</TotalTime>
  <Words>697</Words>
  <Application>Microsoft Office PowerPoint</Application>
  <PresentationFormat>Экран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15 мая – международный день семьи</vt:lpstr>
      <vt:lpstr>Слайд 2</vt:lpstr>
      <vt:lpstr>Слайд 3</vt:lpstr>
      <vt:lpstr>Слайд 4</vt:lpstr>
      <vt:lpstr>Слайд 5</vt:lpstr>
      <vt:lpstr>Предки и потомки</vt:lpstr>
      <vt:lpstr>Слайд 7</vt:lpstr>
      <vt:lpstr>Слайд 8</vt:lpstr>
      <vt:lpstr>Слайд 9</vt:lpstr>
      <vt:lpstr>Пословицы и поговорки            о семье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15 мая –День семьи</dc:title>
  <dc:creator>Ирина Осинцева</dc:creator>
  <cp:lastModifiedBy>Admin</cp:lastModifiedBy>
  <cp:revision>56</cp:revision>
  <dcterms:created xsi:type="dcterms:W3CDTF">2014-05-05T19:24:52Z</dcterms:created>
  <dcterms:modified xsi:type="dcterms:W3CDTF">2015-05-14T03:37:38Z</dcterms:modified>
</cp:coreProperties>
</file>