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8" r:id="rId6"/>
    <p:sldId id="261" r:id="rId7"/>
    <p:sldId id="262" r:id="rId8"/>
    <p:sldId id="265" r:id="rId9"/>
    <p:sldId id="266" r:id="rId10"/>
    <p:sldId id="267" r:id="rId11"/>
    <p:sldId id="272"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279" autoAdjust="0"/>
    <p:restoredTop sz="94660"/>
  </p:normalViewPr>
  <p:slideViewPr>
    <p:cSldViewPr snapToGrid="0" showGuides="1">
      <p:cViewPr varScale="1">
        <p:scale>
          <a:sx n="113" d="100"/>
          <a:sy n="113" d="100"/>
        </p:scale>
        <p:origin x="26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3AE9B5F-8D47-42B3-BF19-A9E650A645AE}" type="datetimeFigureOut">
              <a:rPr lang="ru-RU" smtClean="0"/>
              <a:t>15.05.2019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CF572E-C7B2-45CB-AFE9-2B5B07F15DD8}" type="slidenum">
              <a:rPr lang="ru-RU" smtClean="0"/>
              <a:t>‹#›</a:t>
            </a:fld>
            <a:endParaRPr lang="ru-RU"/>
          </a:p>
        </p:txBody>
      </p:sp>
    </p:spTree>
    <p:extLst>
      <p:ext uri="{BB962C8B-B14F-4D97-AF65-F5344CB8AC3E}">
        <p14:creationId xmlns:p14="http://schemas.microsoft.com/office/powerpoint/2010/main" val="517826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3AE9B5F-8D47-42B3-BF19-A9E650A645AE}" type="datetimeFigureOut">
              <a:rPr lang="ru-RU" smtClean="0"/>
              <a:t>15.05.2019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CF572E-C7B2-45CB-AFE9-2B5B07F15DD8}" type="slidenum">
              <a:rPr lang="ru-RU" smtClean="0"/>
              <a:t>‹#›</a:t>
            </a:fld>
            <a:endParaRPr lang="ru-RU"/>
          </a:p>
        </p:txBody>
      </p:sp>
    </p:spTree>
    <p:extLst>
      <p:ext uri="{BB962C8B-B14F-4D97-AF65-F5344CB8AC3E}">
        <p14:creationId xmlns:p14="http://schemas.microsoft.com/office/powerpoint/2010/main" val="500589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3AE9B5F-8D47-42B3-BF19-A9E650A645AE}" type="datetimeFigureOut">
              <a:rPr lang="ru-RU" smtClean="0"/>
              <a:t>15.05.2019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CF572E-C7B2-45CB-AFE9-2B5B07F15DD8}" type="slidenum">
              <a:rPr lang="ru-RU" smtClean="0"/>
              <a:t>‹#›</a:t>
            </a:fld>
            <a:endParaRPr lang="ru-RU"/>
          </a:p>
        </p:txBody>
      </p:sp>
    </p:spTree>
    <p:extLst>
      <p:ext uri="{BB962C8B-B14F-4D97-AF65-F5344CB8AC3E}">
        <p14:creationId xmlns:p14="http://schemas.microsoft.com/office/powerpoint/2010/main" val="2646863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3AE9B5F-8D47-42B3-BF19-A9E650A645AE}" type="datetimeFigureOut">
              <a:rPr lang="ru-RU" smtClean="0"/>
              <a:t>15.05.2019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CF572E-C7B2-45CB-AFE9-2B5B07F15DD8}" type="slidenum">
              <a:rPr lang="ru-RU" smtClean="0"/>
              <a:t>‹#›</a:t>
            </a:fld>
            <a:endParaRPr lang="ru-RU"/>
          </a:p>
        </p:txBody>
      </p:sp>
    </p:spTree>
    <p:extLst>
      <p:ext uri="{BB962C8B-B14F-4D97-AF65-F5344CB8AC3E}">
        <p14:creationId xmlns:p14="http://schemas.microsoft.com/office/powerpoint/2010/main" val="3927091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3AE9B5F-8D47-42B3-BF19-A9E650A645AE}" type="datetimeFigureOut">
              <a:rPr lang="ru-RU" smtClean="0"/>
              <a:t>15.05.2019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CF572E-C7B2-45CB-AFE9-2B5B07F15DD8}" type="slidenum">
              <a:rPr lang="ru-RU" smtClean="0"/>
              <a:t>‹#›</a:t>
            </a:fld>
            <a:endParaRPr lang="ru-RU"/>
          </a:p>
        </p:txBody>
      </p:sp>
    </p:spTree>
    <p:extLst>
      <p:ext uri="{BB962C8B-B14F-4D97-AF65-F5344CB8AC3E}">
        <p14:creationId xmlns:p14="http://schemas.microsoft.com/office/powerpoint/2010/main" val="1872527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3AE9B5F-8D47-42B3-BF19-A9E650A645AE}" type="datetimeFigureOut">
              <a:rPr lang="ru-RU" smtClean="0"/>
              <a:t>15.05.2019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BCF572E-C7B2-45CB-AFE9-2B5B07F15DD8}" type="slidenum">
              <a:rPr lang="ru-RU" smtClean="0"/>
              <a:t>‹#›</a:t>
            </a:fld>
            <a:endParaRPr lang="ru-RU"/>
          </a:p>
        </p:txBody>
      </p:sp>
    </p:spTree>
    <p:extLst>
      <p:ext uri="{BB962C8B-B14F-4D97-AF65-F5344CB8AC3E}">
        <p14:creationId xmlns:p14="http://schemas.microsoft.com/office/powerpoint/2010/main" val="4254463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3AE9B5F-8D47-42B3-BF19-A9E650A645AE}" type="datetimeFigureOut">
              <a:rPr lang="ru-RU" smtClean="0"/>
              <a:t>15.05.2019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BCF572E-C7B2-45CB-AFE9-2B5B07F15DD8}" type="slidenum">
              <a:rPr lang="ru-RU" smtClean="0"/>
              <a:t>‹#›</a:t>
            </a:fld>
            <a:endParaRPr lang="ru-RU"/>
          </a:p>
        </p:txBody>
      </p:sp>
    </p:spTree>
    <p:extLst>
      <p:ext uri="{BB962C8B-B14F-4D97-AF65-F5344CB8AC3E}">
        <p14:creationId xmlns:p14="http://schemas.microsoft.com/office/powerpoint/2010/main" val="3394581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3AE9B5F-8D47-42B3-BF19-A9E650A645AE}" type="datetimeFigureOut">
              <a:rPr lang="ru-RU" smtClean="0"/>
              <a:t>15.05.2019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BCF572E-C7B2-45CB-AFE9-2B5B07F15DD8}" type="slidenum">
              <a:rPr lang="ru-RU" smtClean="0"/>
              <a:t>‹#›</a:t>
            </a:fld>
            <a:endParaRPr lang="ru-RU"/>
          </a:p>
        </p:txBody>
      </p:sp>
    </p:spTree>
    <p:extLst>
      <p:ext uri="{BB962C8B-B14F-4D97-AF65-F5344CB8AC3E}">
        <p14:creationId xmlns:p14="http://schemas.microsoft.com/office/powerpoint/2010/main" val="644332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3AE9B5F-8D47-42B3-BF19-A9E650A645AE}" type="datetimeFigureOut">
              <a:rPr lang="ru-RU" smtClean="0"/>
              <a:t>15.05.2019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BCF572E-C7B2-45CB-AFE9-2B5B07F15DD8}" type="slidenum">
              <a:rPr lang="ru-RU" smtClean="0"/>
              <a:t>‹#›</a:t>
            </a:fld>
            <a:endParaRPr lang="ru-RU"/>
          </a:p>
        </p:txBody>
      </p:sp>
    </p:spTree>
    <p:extLst>
      <p:ext uri="{BB962C8B-B14F-4D97-AF65-F5344CB8AC3E}">
        <p14:creationId xmlns:p14="http://schemas.microsoft.com/office/powerpoint/2010/main" val="2203569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3AE9B5F-8D47-42B3-BF19-A9E650A645AE}" type="datetimeFigureOut">
              <a:rPr lang="ru-RU" smtClean="0"/>
              <a:t>15.05.2019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BCF572E-C7B2-45CB-AFE9-2B5B07F15DD8}" type="slidenum">
              <a:rPr lang="ru-RU" smtClean="0"/>
              <a:t>‹#›</a:t>
            </a:fld>
            <a:endParaRPr lang="ru-RU"/>
          </a:p>
        </p:txBody>
      </p:sp>
    </p:spTree>
    <p:extLst>
      <p:ext uri="{BB962C8B-B14F-4D97-AF65-F5344CB8AC3E}">
        <p14:creationId xmlns:p14="http://schemas.microsoft.com/office/powerpoint/2010/main" val="2479193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3AE9B5F-8D47-42B3-BF19-A9E650A645AE}" type="datetimeFigureOut">
              <a:rPr lang="ru-RU" smtClean="0"/>
              <a:t>15.05.2019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BCF572E-C7B2-45CB-AFE9-2B5B07F15DD8}" type="slidenum">
              <a:rPr lang="ru-RU" smtClean="0"/>
              <a:t>‹#›</a:t>
            </a:fld>
            <a:endParaRPr lang="ru-RU"/>
          </a:p>
        </p:txBody>
      </p:sp>
    </p:spTree>
    <p:extLst>
      <p:ext uri="{BB962C8B-B14F-4D97-AF65-F5344CB8AC3E}">
        <p14:creationId xmlns:p14="http://schemas.microsoft.com/office/powerpoint/2010/main" val="10680952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5000"/>
            <a:lum/>
          </a:blip>
          <a:srcRect/>
          <a:stretch>
            <a:fillRect t="-24000" b="-24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AE9B5F-8D47-42B3-BF19-A9E650A645AE}" type="datetimeFigureOut">
              <a:rPr lang="ru-RU" smtClean="0"/>
              <a:t>15.05.2019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CF572E-C7B2-45CB-AFE9-2B5B07F15DD8}" type="slidenum">
              <a:rPr lang="ru-RU" smtClean="0"/>
              <a:t>‹#›</a:t>
            </a:fld>
            <a:endParaRPr lang="ru-RU"/>
          </a:p>
        </p:txBody>
      </p:sp>
    </p:spTree>
    <p:extLst>
      <p:ext uri="{BB962C8B-B14F-4D97-AF65-F5344CB8AC3E}">
        <p14:creationId xmlns:p14="http://schemas.microsoft.com/office/powerpoint/2010/main" val="37547109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5000"/>
            <a:lum/>
          </a:blip>
          <a:srcRect/>
          <a:stretch>
            <a:fillRect t="-17000" b="-17000"/>
          </a:stretch>
        </a:blipFill>
        <a:effectLst/>
      </p:bgPr>
    </p:bg>
    <p:spTree>
      <p:nvGrpSpPr>
        <p:cNvPr id="1" name=""/>
        <p:cNvGrpSpPr/>
        <p:nvPr/>
      </p:nvGrpSpPr>
      <p:grpSpPr>
        <a:xfrm>
          <a:off x="0" y="0"/>
          <a:ext cx="0" cy="0"/>
          <a:chOff x="0" y="0"/>
          <a:chExt cx="0" cy="0"/>
        </a:xfrm>
      </p:grpSpPr>
      <p:sp>
        <p:nvSpPr>
          <p:cNvPr id="5" name="TextBox 4"/>
          <p:cNvSpPr txBox="1"/>
          <p:nvPr/>
        </p:nvSpPr>
        <p:spPr>
          <a:xfrm>
            <a:off x="2493818" y="581891"/>
            <a:ext cx="7996844" cy="954107"/>
          </a:xfrm>
          <a:prstGeom prst="rect">
            <a:avLst/>
          </a:prstGeom>
          <a:noFill/>
        </p:spPr>
        <p:txBody>
          <a:bodyPr wrap="square" rtlCol="0">
            <a:spAutoFit/>
          </a:bodyPr>
          <a:lstStyle/>
          <a:p>
            <a:pPr algn="ctr"/>
            <a:r>
              <a:rPr lang="ru-RU" sz="2800" dirty="0" smtClean="0">
                <a:latin typeface="Times New Roman" panose="02020603050405020304" pitchFamily="18" charset="0"/>
                <a:cs typeface="Times New Roman" panose="02020603050405020304" pitchFamily="18" charset="0"/>
              </a:rPr>
              <a:t>Государственное бюджетное общеобразовательное учреждение города Москвы «Школа №1503»</a:t>
            </a:r>
            <a:endParaRPr lang="ru-RU" sz="28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2826327" y="2161309"/>
            <a:ext cx="7830589" cy="1077218"/>
          </a:xfrm>
          <a:prstGeom prst="rect">
            <a:avLst/>
          </a:prstGeom>
          <a:noFill/>
        </p:spPr>
        <p:txBody>
          <a:bodyPr wrap="square" rtlCol="0">
            <a:spAutoFit/>
          </a:bodyPr>
          <a:lstStyle/>
          <a:p>
            <a:pPr algn="ctr"/>
            <a:r>
              <a:rPr lang="ru-RU" sz="3200" dirty="0" smtClean="0">
                <a:latin typeface="Times New Roman" panose="02020603050405020304" pitchFamily="18" charset="0"/>
                <a:cs typeface="Times New Roman" panose="02020603050405020304" pitchFamily="18" charset="0"/>
              </a:rPr>
              <a:t>Развитие интеллектуальных способностей детей в процессе конструирования.</a:t>
            </a:r>
            <a:endParaRPr lang="ru-RU" sz="32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6492240" y="4505498"/>
            <a:ext cx="4746567" cy="830997"/>
          </a:xfrm>
          <a:prstGeom prst="rect">
            <a:avLst/>
          </a:prstGeom>
          <a:noFill/>
        </p:spPr>
        <p:txBody>
          <a:bodyPr wrap="square" rtlCol="0">
            <a:spAutoFit/>
          </a:bodyPr>
          <a:lstStyle/>
          <a:p>
            <a:pPr algn="r"/>
            <a:r>
              <a:rPr lang="ru-RU" sz="2400" dirty="0" smtClean="0">
                <a:latin typeface="Times New Roman" panose="02020603050405020304" pitchFamily="18" charset="0"/>
                <a:cs typeface="Times New Roman" panose="02020603050405020304" pitchFamily="18" charset="0"/>
              </a:rPr>
              <a:t>Подготовила воспитатель  Филимонова Василиса Генриховна</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17168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r>
              <a:rPr lang="ru-RU" sz="2800" b="1" dirty="0" smtClean="0">
                <a:latin typeface="Times New Roman" panose="02020603050405020304" pitchFamily="18" charset="0"/>
                <a:cs typeface="Times New Roman" panose="02020603050405020304" pitchFamily="18" charset="0"/>
              </a:rPr>
              <a:t>Интеграция конструирования в другие виды деятельности</a:t>
            </a:r>
            <a:endParaRPr lang="ru-RU" sz="2800" b="1"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838200" y="1447800"/>
            <a:ext cx="10515600" cy="4729163"/>
          </a:xfrm>
        </p:spPr>
        <p:txBody>
          <a:bodyPr>
            <a:normAutofit/>
          </a:bodyPr>
          <a:lstStyle/>
          <a:p>
            <a:r>
              <a:rPr lang="ru-RU" sz="2000" b="1" dirty="0">
                <a:latin typeface="Times New Roman" panose="02020603050405020304" pitchFamily="18" charset="0"/>
                <a:cs typeface="Times New Roman" panose="02020603050405020304" pitchFamily="18" charset="0"/>
              </a:rPr>
              <a:t>игровую</a:t>
            </a:r>
            <a:r>
              <a:rPr lang="ru-RU" sz="2000" dirty="0">
                <a:latin typeface="Times New Roman" panose="02020603050405020304" pitchFamily="18" charset="0"/>
                <a:cs typeface="Times New Roman" panose="02020603050405020304" pitchFamily="18" charset="0"/>
              </a:rPr>
              <a:t>, как самостоятельные игры со </a:t>
            </a:r>
            <a:r>
              <a:rPr lang="ru-RU" sz="2000" dirty="0" smtClean="0">
                <a:latin typeface="Times New Roman" panose="02020603050405020304" pitchFamily="18" charset="0"/>
                <a:cs typeface="Times New Roman" panose="02020603050405020304" pitchFamily="18" charset="0"/>
              </a:rPr>
              <a:t>строительным </a:t>
            </a:r>
            <a:r>
              <a:rPr lang="ru-RU" sz="2000" dirty="0">
                <a:latin typeface="Times New Roman" panose="02020603050405020304" pitchFamily="18" charset="0"/>
                <a:cs typeface="Times New Roman" panose="02020603050405020304" pitchFamily="18" charset="0"/>
              </a:rPr>
              <a:t>материалом, так и в </a:t>
            </a:r>
            <a:r>
              <a:rPr lang="ru-RU" sz="2000" dirty="0" smtClean="0">
                <a:latin typeface="Times New Roman" panose="02020603050405020304" pitchFamily="18" charset="0"/>
                <a:cs typeface="Times New Roman" panose="02020603050405020304" pitchFamily="18" charset="0"/>
              </a:rPr>
              <a:t>сюжетно-ролевые </a:t>
            </a:r>
            <a:r>
              <a:rPr lang="ru-RU" sz="2000" dirty="0">
                <a:latin typeface="Times New Roman" panose="02020603050405020304" pitchFamily="18" charset="0"/>
                <a:cs typeface="Times New Roman" panose="02020603050405020304" pitchFamily="18" charset="0"/>
              </a:rPr>
              <a:t>– в качестве создания среды, необходимой для воплощения игрового замысла; </a:t>
            </a:r>
            <a:endParaRPr lang="ru-RU" sz="2000" dirty="0" smtClean="0">
              <a:latin typeface="Times New Roman" panose="02020603050405020304" pitchFamily="18" charset="0"/>
              <a:cs typeface="Times New Roman" panose="02020603050405020304" pitchFamily="18" charset="0"/>
            </a:endParaRPr>
          </a:p>
          <a:p>
            <a:r>
              <a:rPr lang="ru-RU" sz="2000" b="1" dirty="0" smtClean="0">
                <a:latin typeface="Times New Roman" panose="02020603050405020304" pitchFamily="18" charset="0"/>
                <a:cs typeface="Times New Roman" panose="02020603050405020304" pitchFamily="18" charset="0"/>
              </a:rPr>
              <a:t>познавательно-исследовательскую</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включенное </a:t>
            </a:r>
            <a:r>
              <a:rPr lang="ru-RU" sz="2000" dirty="0" smtClean="0">
                <a:latin typeface="Times New Roman" panose="02020603050405020304" pitchFamily="18" charset="0"/>
                <a:cs typeface="Times New Roman" panose="02020603050405020304" pitchFamily="18" charset="0"/>
              </a:rPr>
              <a:t>в </a:t>
            </a:r>
            <a:r>
              <a:rPr lang="ru-RU" sz="2000" dirty="0">
                <a:latin typeface="Times New Roman" panose="02020603050405020304" pitchFamily="18" charset="0"/>
                <a:cs typeface="Times New Roman" panose="02020603050405020304" pitchFamily="18" charset="0"/>
              </a:rPr>
              <a:t>моделирование в образовательных ситуациях </a:t>
            </a:r>
            <a:r>
              <a:rPr lang="ru-RU" sz="2000" dirty="0" smtClean="0">
                <a:latin typeface="Times New Roman" panose="02020603050405020304" pitchFamily="18" charset="0"/>
                <a:cs typeface="Times New Roman" panose="02020603050405020304" pitchFamily="18" charset="0"/>
              </a:rPr>
              <a:t>по </a:t>
            </a:r>
            <a:r>
              <a:rPr lang="ru-RU" sz="2000" dirty="0">
                <a:latin typeface="Times New Roman" panose="02020603050405020304" pitchFamily="18" charset="0"/>
                <a:cs typeface="Times New Roman" panose="02020603050405020304" pitchFamily="18" charset="0"/>
              </a:rPr>
              <a:t>формированию элементарных математических </a:t>
            </a:r>
            <a:r>
              <a:rPr lang="ru-RU" sz="2000" dirty="0" smtClean="0">
                <a:latin typeface="Times New Roman" panose="02020603050405020304" pitchFamily="18" charset="0"/>
                <a:cs typeface="Times New Roman" panose="02020603050405020304" pitchFamily="18" charset="0"/>
              </a:rPr>
              <a:t>представлений </a:t>
            </a:r>
            <a:r>
              <a:rPr lang="ru-RU" sz="2000" dirty="0">
                <a:latin typeface="Times New Roman" panose="02020603050405020304" pitchFamily="18" charset="0"/>
                <a:cs typeface="Times New Roman" panose="02020603050405020304" pitchFamily="18" charset="0"/>
              </a:rPr>
              <a:t>(знакомство со схемами, чертежами, </a:t>
            </a:r>
            <a:r>
              <a:rPr lang="ru-RU" sz="2000" dirty="0" smtClean="0">
                <a:latin typeface="Times New Roman" panose="02020603050405020304" pitchFamily="18" charset="0"/>
                <a:cs typeface="Times New Roman" panose="02020603050405020304" pitchFamily="18" charset="0"/>
              </a:rPr>
              <a:t>ориентировка </a:t>
            </a:r>
            <a:r>
              <a:rPr lang="ru-RU" sz="2000" dirty="0">
                <a:latin typeface="Times New Roman" panose="02020603050405020304" pitchFamily="18" charset="0"/>
                <a:cs typeface="Times New Roman" panose="02020603050405020304" pitchFamily="18" charset="0"/>
              </a:rPr>
              <a:t>в пространстве, сравнение объектов по длине, ширине, высоте и т.д.); </a:t>
            </a:r>
            <a:endParaRPr lang="ru-RU" sz="2000" dirty="0" smtClean="0">
              <a:latin typeface="Times New Roman" panose="02020603050405020304" pitchFamily="18" charset="0"/>
              <a:cs typeface="Times New Roman" panose="02020603050405020304" pitchFamily="18" charset="0"/>
            </a:endParaRPr>
          </a:p>
          <a:p>
            <a:pPr marL="0" indent="0">
              <a:buNone/>
            </a:pPr>
            <a:endParaRPr lang="ru-RU" sz="2000" dirty="0" smtClean="0">
              <a:latin typeface="Times New Roman" panose="02020603050405020304" pitchFamily="18" charset="0"/>
              <a:cs typeface="Times New Roman" panose="02020603050405020304" pitchFamily="18" charset="0"/>
            </a:endParaRPr>
          </a:p>
          <a:p>
            <a:r>
              <a:rPr lang="ru-RU" sz="2000" b="1" dirty="0">
                <a:latin typeface="Times New Roman" panose="02020603050405020304" pitchFamily="18" charset="0"/>
                <a:cs typeface="Times New Roman" panose="02020603050405020304" pitchFamily="18" charset="0"/>
              </a:rPr>
              <a:t>в музыкальную и двигательную деятельность</a:t>
            </a:r>
            <a:r>
              <a:rPr lang="ru-RU" sz="2000" dirty="0" smtClean="0">
                <a:latin typeface="Times New Roman" panose="02020603050405020304" pitchFamily="18" charset="0"/>
                <a:cs typeface="Times New Roman" panose="02020603050405020304" pitchFamily="18" charset="0"/>
              </a:rPr>
              <a:t>,</a:t>
            </a:r>
          </a:p>
          <a:p>
            <a:pPr marL="0" indent="0">
              <a:buNone/>
            </a:pPr>
            <a:r>
              <a:rPr lang="ru-RU" sz="2000" dirty="0" smtClean="0">
                <a:latin typeface="Times New Roman" panose="02020603050405020304" pitchFamily="18" charset="0"/>
                <a:cs typeface="Times New Roman" panose="02020603050405020304" pitchFamily="18" charset="0"/>
              </a:rPr>
              <a:t>    как </a:t>
            </a:r>
            <a:r>
              <a:rPr lang="ru-RU" sz="2000" dirty="0">
                <a:latin typeface="Times New Roman" panose="02020603050405020304" pitchFamily="18" charset="0"/>
                <a:cs typeface="Times New Roman" panose="02020603050405020304" pitchFamily="18" charset="0"/>
              </a:rPr>
              <a:t>содержание конкурсов, игр,  атрибут </a:t>
            </a:r>
            <a:endParaRPr lang="ru-RU" sz="2000" dirty="0" smtClean="0">
              <a:latin typeface="Times New Roman" panose="02020603050405020304" pitchFamily="18" charset="0"/>
              <a:cs typeface="Times New Roman" panose="02020603050405020304" pitchFamily="18" charset="0"/>
            </a:endParaRPr>
          </a:p>
          <a:p>
            <a:pPr marL="0" indent="0">
              <a:buNone/>
            </a:pPr>
            <a:r>
              <a:rPr lang="ru-RU" sz="2000" dirty="0" smtClean="0">
                <a:latin typeface="Times New Roman" panose="02020603050405020304" pitchFamily="18" charset="0"/>
                <a:cs typeface="Times New Roman" panose="02020603050405020304" pitchFamily="18" charset="0"/>
              </a:rPr>
              <a:t>    к </a:t>
            </a:r>
            <a:r>
              <a:rPr lang="ru-RU" sz="2000" dirty="0">
                <a:latin typeface="Times New Roman" panose="02020603050405020304" pitchFamily="18" charset="0"/>
                <a:cs typeface="Times New Roman" panose="02020603050405020304" pitchFamily="18" charset="0"/>
              </a:rPr>
              <a:t>подвижным играм,  сценкам или </a:t>
            </a:r>
            <a:r>
              <a:rPr lang="ru-RU" sz="2000" dirty="0" smtClean="0">
                <a:latin typeface="Times New Roman" panose="02020603050405020304" pitchFamily="18" charset="0"/>
                <a:cs typeface="Times New Roman" panose="02020603050405020304" pitchFamily="18" charset="0"/>
              </a:rPr>
              <a:t>театрализованной</a:t>
            </a:r>
          </a:p>
          <a:p>
            <a:pPr marL="0" indent="0">
              <a:buNone/>
            </a:pPr>
            <a:r>
              <a:rPr lang="ru-RU" sz="2000" dirty="0" smtClean="0">
                <a:latin typeface="Times New Roman" panose="02020603050405020304" pitchFamily="18" charset="0"/>
                <a:cs typeface="Times New Roman" panose="02020603050405020304" pitchFamily="18" charset="0"/>
              </a:rPr>
              <a:t>    деятельности </a:t>
            </a:r>
            <a:r>
              <a:rPr lang="ru-RU" sz="2000" dirty="0">
                <a:latin typeface="Times New Roman" panose="02020603050405020304" pitchFamily="18" charset="0"/>
                <a:cs typeface="Times New Roman" panose="02020603050405020304" pitchFamily="18" charset="0"/>
              </a:rPr>
              <a:t>(например возведение «Теремка» из </a:t>
            </a:r>
            <a:endParaRPr lang="ru-RU" sz="2000" dirty="0" smtClean="0">
              <a:latin typeface="Times New Roman" panose="02020603050405020304" pitchFamily="18" charset="0"/>
              <a:cs typeface="Times New Roman" panose="02020603050405020304" pitchFamily="18" charset="0"/>
            </a:endParaRPr>
          </a:p>
          <a:p>
            <a:pPr marL="0" indent="0">
              <a:buNone/>
            </a:pPr>
            <a:r>
              <a:rPr lang="ru-RU" sz="2000" dirty="0" smtClean="0">
                <a:latin typeface="Times New Roman" panose="02020603050405020304" pitchFamily="18" charset="0"/>
                <a:cs typeface="Times New Roman" panose="02020603050405020304" pitchFamily="18" charset="0"/>
              </a:rPr>
              <a:t>    крупногабаритных </a:t>
            </a:r>
            <a:r>
              <a:rPr lang="ru-RU" sz="2000" dirty="0">
                <a:latin typeface="Times New Roman" panose="02020603050405020304" pitchFamily="18" charset="0"/>
                <a:cs typeface="Times New Roman" panose="02020603050405020304" pitchFamily="18" charset="0"/>
              </a:rPr>
              <a:t>строительных блоков в одноименной сценке)</a:t>
            </a:r>
          </a:p>
          <a:p>
            <a:endParaRPr lang="ru-RU" sz="2400" dirty="0">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93100" y="3529013"/>
            <a:ext cx="3530600" cy="2647950"/>
          </a:xfrm>
          <a:prstGeom prst="rect">
            <a:avLst/>
          </a:prstGeom>
        </p:spPr>
      </p:pic>
    </p:spTree>
    <p:extLst>
      <p:ext uri="{BB962C8B-B14F-4D97-AF65-F5344CB8AC3E}">
        <p14:creationId xmlns:p14="http://schemas.microsoft.com/office/powerpoint/2010/main" val="2857938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dirty="0" smtClean="0">
                <a:latin typeface="Times New Roman" panose="02020603050405020304" pitchFamily="18" charset="0"/>
                <a:cs typeface="Times New Roman" panose="02020603050405020304" pitchFamily="18" charset="0"/>
              </a:rPr>
              <a:t>Строим, играем, обучаемся</a:t>
            </a:r>
            <a:endParaRPr lang="ru-RU" sz="3200"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824617">
            <a:off x="1241454" y="1980279"/>
            <a:ext cx="4100132" cy="3075099"/>
          </a:xfrm>
          <a:prstGeom prst="rect">
            <a:avLst/>
          </a:prstGeom>
        </p:spPr>
      </p:pic>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637651">
            <a:off x="6789863" y="1900295"/>
            <a:ext cx="4121511" cy="3091133"/>
          </a:xfrm>
          <a:prstGeom prst="rect">
            <a:avLst/>
          </a:prstGeom>
        </p:spPr>
      </p:pic>
    </p:spTree>
    <p:extLst>
      <p:ext uri="{BB962C8B-B14F-4D97-AF65-F5344CB8AC3E}">
        <p14:creationId xmlns:p14="http://schemas.microsoft.com/office/powerpoint/2010/main" val="333193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11680" y="165101"/>
            <a:ext cx="5836920" cy="1193800"/>
          </a:xfrm>
        </p:spPr>
        <p:txBody>
          <a:bodyPr>
            <a:normAutofit/>
          </a:bodyPr>
          <a:lstStyle/>
          <a:p>
            <a:r>
              <a:rPr lang="ru-RU" sz="2800" b="1" u="sng" dirty="0" smtClean="0">
                <a:latin typeface="Times New Roman" panose="02020603050405020304" pitchFamily="18" charset="0"/>
                <a:cs typeface="Times New Roman" panose="02020603050405020304" pitchFamily="18" charset="0"/>
              </a:rPr>
              <a:t>Задачи</a:t>
            </a:r>
            <a:endParaRPr lang="ru-RU" sz="2800" b="1" u="sng"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55600" y="1257300"/>
            <a:ext cx="10515600" cy="5072063"/>
          </a:xfrm>
        </p:spPr>
        <p:txBody>
          <a:bodyPr>
            <a:normAutofit lnSpcReduction="10000"/>
          </a:bodyPr>
          <a:lstStyle/>
          <a:p>
            <a:r>
              <a:rPr lang="ru-RU" sz="2000" b="1" dirty="0">
                <a:latin typeface="Times New Roman" panose="02020603050405020304" pitchFamily="18" charset="0"/>
                <a:cs typeface="Times New Roman" panose="02020603050405020304" pitchFamily="18" charset="0"/>
              </a:rPr>
              <a:t>Дать детям знания о предметах, отображаемых в конструктивной деятельности, об их внешнем виде, структуре, об основных частях, их форме, пространственном расположении, относительной величине, о материалах, с которыми они </a:t>
            </a:r>
            <a:r>
              <a:rPr lang="ru-RU" sz="2000" b="1" dirty="0" smtClean="0">
                <a:latin typeface="Times New Roman" panose="02020603050405020304" pitchFamily="18" charset="0"/>
                <a:cs typeface="Times New Roman" panose="02020603050405020304" pitchFamily="18" charset="0"/>
              </a:rPr>
              <a:t>работают.</a:t>
            </a:r>
          </a:p>
          <a:p>
            <a:r>
              <a:rPr lang="ru-RU" sz="2000" b="1" dirty="0">
                <a:latin typeface="Times New Roman" panose="02020603050405020304" pitchFamily="18" charset="0"/>
                <a:cs typeface="Times New Roman" panose="02020603050405020304" pitchFamily="18" charset="0"/>
              </a:rPr>
              <a:t>Научить детей работать целенаправленно, предварительно планировать свою деятельность, что является необходимым условием для успешного выполнения конструктивных задач</a:t>
            </a:r>
            <a:r>
              <a:rPr lang="ru-RU" sz="2000" b="1" dirty="0" smtClean="0">
                <a:latin typeface="Times New Roman" panose="02020603050405020304" pitchFamily="18" charset="0"/>
                <a:cs typeface="Times New Roman" panose="02020603050405020304" pitchFamily="18" charset="0"/>
              </a:rPr>
              <a:t>.</a:t>
            </a:r>
          </a:p>
          <a:p>
            <a:r>
              <a:rPr lang="ru-RU" sz="2000" b="1" dirty="0">
                <a:latin typeface="Times New Roman" panose="02020603050405020304" pitchFamily="18" charset="0"/>
                <a:cs typeface="Times New Roman" panose="02020603050405020304" pitchFamily="18" charset="0"/>
              </a:rPr>
              <a:t>Развивать у детей необходимые умения и навыки конструирования</a:t>
            </a:r>
            <a:r>
              <a:rPr lang="ru-RU" sz="2000" b="1" dirty="0" smtClean="0">
                <a:latin typeface="Times New Roman" panose="02020603050405020304" pitchFamily="18" charset="0"/>
                <a:cs typeface="Times New Roman" panose="02020603050405020304" pitchFamily="18" charset="0"/>
              </a:rPr>
              <a:t>.</a:t>
            </a:r>
          </a:p>
          <a:p>
            <a:r>
              <a:rPr lang="ru-RU" sz="2000" dirty="0" smtClean="0">
                <a:latin typeface="Times New Roman" panose="02020603050405020304" pitchFamily="18" charset="0"/>
                <a:cs typeface="Times New Roman" panose="02020603050405020304" pitchFamily="18" charset="0"/>
              </a:rPr>
              <a:t> </a:t>
            </a:r>
            <a:r>
              <a:rPr lang="ru-RU" sz="2000" b="1" dirty="0">
                <a:latin typeface="Times New Roman" panose="02020603050405020304" pitchFamily="18" charset="0"/>
                <a:cs typeface="Times New Roman" panose="02020603050405020304" pitchFamily="18" charset="0"/>
              </a:rPr>
              <a:t>Воспитывать у детей </a:t>
            </a:r>
            <a:r>
              <a:rPr lang="ru-RU" sz="2000" b="1" dirty="0" smtClean="0">
                <a:latin typeface="Times New Roman" panose="02020603050405020304" pitchFamily="18" charset="0"/>
                <a:cs typeface="Times New Roman" panose="02020603050405020304" pitchFamily="18" charset="0"/>
              </a:rPr>
              <a:t>творческую инициативу, </a:t>
            </a:r>
          </a:p>
          <a:p>
            <a:pPr marL="0" indent="0">
              <a:buNone/>
            </a:pPr>
            <a:r>
              <a:rPr lang="ru-RU" sz="2000" b="1" dirty="0" smtClean="0">
                <a:latin typeface="Times New Roman" panose="02020603050405020304" pitchFamily="18" charset="0"/>
                <a:cs typeface="Times New Roman" panose="02020603050405020304" pitchFamily="18" charset="0"/>
              </a:rPr>
              <a:t>     самостоятельность в  </a:t>
            </a:r>
            <a:r>
              <a:rPr lang="ru-RU" sz="2000" b="1" dirty="0">
                <a:latin typeface="Times New Roman" panose="02020603050405020304" pitchFamily="18" charset="0"/>
                <a:cs typeface="Times New Roman" panose="02020603050405020304" pitchFamily="18" charset="0"/>
              </a:rPr>
              <a:t>работе, </a:t>
            </a:r>
            <a:endParaRPr lang="ru-RU" sz="2000" b="1" dirty="0" smtClean="0">
              <a:latin typeface="Times New Roman" panose="02020603050405020304" pitchFamily="18" charset="0"/>
              <a:cs typeface="Times New Roman" panose="02020603050405020304" pitchFamily="18" charset="0"/>
            </a:endParaRPr>
          </a:p>
          <a:p>
            <a:r>
              <a:rPr lang="ru-RU" sz="2000" b="1" dirty="0" smtClean="0">
                <a:latin typeface="Times New Roman" panose="02020603050405020304" pitchFamily="18" charset="0"/>
                <a:cs typeface="Times New Roman" panose="02020603050405020304" pitchFamily="18" charset="0"/>
              </a:rPr>
              <a:t>Воспитывать </a:t>
            </a:r>
            <a:r>
              <a:rPr lang="ru-RU" sz="2000" b="1" dirty="0">
                <a:latin typeface="Times New Roman" panose="02020603050405020304" pitchFamily="18" charset="0"/>
                <a:cs typeface="Times New Roman" panose="02020603050405020304" pitchFamily="18" charset="0"/>
              </a:rPr>
              <a:t>умение контролировать свою </a:t>
            </a:r>
            <a:endParaRPr lang="ru-RU" sz="2000" b="1" dirty="0" smtClean="0">
              <a:latin typeface="Times New Roman" panose="02020603050405020304" pitchFamily="18" charset="0"/>
              <a:cs typeface="Times New Roman" panose="02020603050405020304" pitchFamily="18" charset="0"/>
            </a:endParaRPr>
          </a:p>
          <a:p>
            <a:pPr marL="0" indent="0">
              <a:buNone/>
            </a:pPr>
            <a:r>
              <a:rPr lang="ru-RU" sz="2000" b="1" dirty="0" smtClean="0">
                <a:latin typeface="Times New Roman" panose="02020603050405020304" pitchFamily="18" charset="0"/>
                <a:cs typeface="Times New Roman" panose="02020603050405020304" pitchFamily="18" charset="0"/>
              </a:rPr>
              <a:t>    деятельность</a:t>
            </a:r>
            <a:r>
              <a:rPr lang="ru-RU" sz="2000" b="1" dirty="0">
                <a:latin typeface="Times New Roman" panose="02020603050405020304" pitchFamily="18" charset="0"/>
                <a:cs typeface="Times New Roman" panose="02020603050405020304" pitchFamily="18" charset="0"/>
              </a:rPr>
              <a:t>, направлять ее на более рациональный </a:t>
            </a:r>
            <a:endParaRPr lang="ru-RU" sz="2000" b="1" dirty="0" smtClean="0">
              <a:latin typeface="Times New Roman" panose="02020603050405020304" pitchFamily="18" charset="0"/>
              <a:cs typeface="Times New Roman" panose="02020603050405020304" pitchFamily="18" charset="0"/>
            </a:endParaRPr>
          </a:p>
          <a:p>
            <a:pPr marL="0" indent="0">
              <a:buNone/>
            </a:pPr>
            <a:r>
              <a:rPr lang="ru-RU" sz="2000" b="1" dirty="0" smtClean="0">
                <a:latin typeface="Times New Roman" panose="02020603050405020304" pitchFamily="18" charset="0"/>
                <a:cs typeface="Times New Roman" panose="02020603050405020304" pitchFamily="18" charset="0"/>
              </a:rPr>
              <a:t>    путь </a:t>
            </a:r>
            <a:r>
              <a:rPr lang="ru-RU" sz="2000" b="1" dirty="0">
                <a:latin typeface="Times New Roman" panose="02020603050405020304" pitchFamily="18" charset="0"/>
                <a:cs typeface="Times New Roman" panose="02020603050405020304" pitchFamily="18" charset="0"/>
              </a:rPr>
              <a:t>решения задачи, предложенной </a:t>
            </a:r>
            <a:r>
              <a:rPr lang="ru-RU" sz="2000" b="1" dirty="0" smtClean="0">
                <a:latin typeface="Times New Roman" panose="02020603050405020304" pitchFamily="18" charset="0"/>
                <a:cs typeface="Times New Roman" panose="02020603050405020304" pitchFamily="18" charset="0"/>
              </a:rPr>
              <a:t>педагогом.</a:t>
            </a:r>
            <a:r>
              <a:rPr lang="ru-RU" sz="2000" dirty="0" smtClean="0">
                <a:latin typeface="Times New Roman" panose="02020603050405020304" pitchFamily="18" charset="0"/>
                <a:cs typeface="Times New Roman" panose="02020603050405020304" pitchFamily="18" charset="0"/>
              </a:rPr>
              <a:t> </a:t>
            </a:r>
          </a:p>
          <a:p>
            <a:r>
              <a:rPr lang="ru-RU" sz="2000" b="1" dirty="0" smtClean="0">
                <a:latin typeface="Times New Roman" panose="02020603050405020304" pitchFamily="18" charset="0"/>
                <a:cs typeface="Times New Roman" panose="02020603050405020304" pitchFamily="18" charset="0"/>
              </a:rPr>
              <a:t>Воспитывать </a:t>
            </a:r>
            <a:r>
              <a:rPr lang="ru-RU" sz="2000" b="1" dirty="0">
                <a:latin typeface="Times New Roman" panose="02020603050405020304" pitchFamily="18" charset="0"/>
                <a:cs typeface="Times New Roman" panose="02020603050405020304" pitchFamily="18" charset="0"/>
              </a:rPr>
              <a:t>у детей чувства коллективизма в работе</a:t>
            </a:r>
            <a:r>
              <a:rPr lang="ru-RU" sz="2000" dirty="0" smtClean="0">
                <a:latin typeface="Times New Roman" panose="02020603050405020304" pitchFamily="18" charset="0"/>
                <a:cs typeface="Times New Roman" panose="02020603050405020304" pitchFamily="18" charset="0"/>
              </a:rPr>
              <a:t>.</a:t>
            </a:r>
          </a:p>
          <a:p>
            <a:r>
              <a:rPr lang="ru-RU" sz="2000" b="1" dirty="0">
                <a:latin typeface="Times New Roman" panose="02020603050405020304" pitchFamily="18" charset="0"/>
                <a:cs typeface="Times New Roman" panose="02020603050405020304" pitchFamily="18" charset="0"/>
              </a:rPr>
              <a:t>Воспитание у детей навыков организованного </a:t>
            </a:r>
            <a:r>
              <a:rPr lang="ru-RU" sz="2000" b="1" dirty="0" smtClean="0">
                <a:latin typeface="Times New Roman" panose="02020603050405020304" pitchFamily="18" charset="0"/>
                <a:cs typeface="Times New Roman" panose="02020603050405020304" pitchFamily="18" charset="0"/>
              </a:rPr>
              <a:t>труда.</a:t>
            </a:r>
            <a:endParaRPr lang="ru-RU" sz="20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3800" y="3429000"/>
            <a:ext cx="4279900" cy="3209925"/>
          </a:xfrm>
          <a:prstGeom prst="rect">
            <a:avLst/>
          </a:prstGeom>
        </p:spPr>
      </p:pic>
    </p:spTree>
    <p:extLst>
      <p:ext uri="{BB962C8B-B14F-4D97-AF65-F5344CB8AC3E}">
        <p14:creationId xmlns:p14="http://schemas.microsoft.com/office/powerpoint/2010/main" val="3771211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u="sng" dirty="0" smtClean="0">
                <a:latin typeface="Times New Roman" panose="02020603050405020304" pitchFamily="18" charset="0"/>
                <a:cs typeface="Times New Roman" panose="02020603050405020304" pitchFamily="18" charset="0"/>
              </a:rPr>
              <a:t>Формы детского конструирования</a:t>
            </a:r>
            <a:endParaRPr lang="ru-RU" sz="2800" b="1" u="sng"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42868" y="1690688"/>
            <a:ext cx="8902700" cy="4351338"/>
          </a:xfrm>
        </p:spPr>
        <p:txBody>
          <a:bodyPr>
            <a:normAutofit/>
          </a:bodyPr>
          <a:lstStyle/>
          <a:p>
            <a:pPr lvl="2"/>
            <a:r>
              <a:rPr lang="ru-RU" sz="2400" b="1" dirty="0">
                <a:latin typeface="Times New Roman" panose="02020603050405020304" pitchFamily="18" charset="0"/>
                <a:cs typeface="Times New Roman" panose="02020603050405020304" pitchFamily="18" charset="0"/>
              </a:rPr>
              <a:t>Конструирование по </a:t>
            </a:r>
            <a:r>
              <a:rPr lang="ru-RU" sz="2400" b="1" dirty="0" smtClean="0">
                <a:latin typeface="Times New Roman" panose="02020603050405020304" pitchFamily="18" charset="0"/>
                <a:cs typeface="Times New Roman" panose="02020603050405020304" pitchFamily="18" charset="0"/>
              </a:rPr>
              <a:t>образцу</a:t>
            </a:r>
          </a:p>
          <a:p>
            <a:pPr lvl="2"/>
            <a:r>
              <a:rPr lang="ru-RU" sz="2400" b="1" dirty="0">
                <a:latin typeface="Times New Roman" panose="02020603050405020304" pitchFamily="18" charset="0"/>
                <a:cs typeface="Times New Roman" panose="02020603050405020304" pitchFamily="18" charset="0"/>
              </a:rPr>
              <a:t>Конструирование по </a:t>
            </a:r>
            <a:r>
              <a:rPr lang="ru-RU" sz="2400" b="1" dirty="0" smtClean="0">
                <a:latin typeface="Times New Roman" panose="02020603050405020304" pitchFamily="18" charset="0"/>
                <a:cs typeface="Times New Roman" panose="02020603050405020304" pitchFamily="18" charset="0"/>
              </a:rPr>
              <a:t>условиям</a:t>
            </a:r>
          </a:p>
          <a:p>
            <a:pPr lvl="2"/>
            <a:r>
              <a:rPr lang="ru-RU" sz="2400" b="1" dirty="0">
                <a:latin typeface="Times New Roman" panose="02020603050405020304" pitchFamily="18" charset="0"/>
                <a:cs typeface="Times New Roman" panose="02020603050405020304" pitchFamily="18" charset="0"/>
              </a:rPr>
              <a:t> Конструирование по простейшим чертежам и </a:t>
            </a:r>
            <a:r>
              <a:rPr lang="ru-RU" sz="2400" b="1" dirty="0" smtClean="0">
                <a:latin typeface="Times New Roman" panose="02020603050405020304" pitchFamily="18" charset="0"/>
                <a:cs typeface="Times New Roman" panose="02020603050405020304" pitchFamily="18" charset="0"/>
              </a:rPr>
              <a:t>схемам.</a:t>
            </a:r>
          </a:p>
          <a:p>
            <a:pPr lvl="2"/>
            <a:r>
              <a:rPr lang="ru-RU" sz="2400" b="1" dirty="0">
                <a:latin typeface="Times New Roman" panose="02020603050405020304" pitchFamily="18" charset="0"/>
                <a:cs typeface="Times New Roman" panose="02020603050405020304" pitchFamily="18" charset="0"/>
              </a:rPr>
              <a:t>Конструирование по замыслу. </a:t>
            </a:r>
            <a:endParaRPr lang="ru-RU" sz="2400" b="1" dirty="0" smtClean="0">
              <a:latin typeface="Times New Roman" panose="02020603050405020304" pitchFamily="18" charset="0"/>
              <a:cs typeface="Times New Roman" panose="02020603050405020304" pitchFamily="18" charset="0"/>
            </a:endParaRPr>
          </a:p>
          <a:p>
            <a:pPr lvl="2"/>
            <a:r>
              <a:rPr lang="ru-RU" sz="2400" b="1" dirty="0" smtClean="0">
                <a:latin typeface="Times New Roman" panose="02020603050405020304" pitchFamily="18" charset="0"/>
                <a:cs typeface="Times New Roman" panose="02020603050405020304" pitchFamily="18" charset="0"/>
              </a:rPr>
              <a:t> </a:t>
            </a:r>
            <a:r>
              <a:rPr lang="ru-RU" sz="2400" b="1" dirty="0">
                <a:latin typeface="Times New Roman" panose="02020603050405020304" pitchFamily="18" charset="0"/>
                <a:cs typeface="Times New Roman" panose="02020603050405020304" pitchFamily="18" charset="0"/>
              </a:rPr>
              <a:t>Конструирование по </a:t>
            </a:r>
            <a:r>
              <a:rPr lang="ru-RU" sz="2400" b="1" dirty="0" smtClean="0">
                <a:latin typeface="Times New Roman" panose="02020603050405020304" pitchFamily="18" charset="0"/>
                <a:cs typeface="Times New Roman" panose="02020603050405020304" pitchFamily="18" charset="0"/>
              </a:rPr>
              <a:t>теме.</a:t>
            </a:r>
            <a:endParaRPr lang="ru-RU" sz="2400" b="1"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rotWithShape="1">
          <a:blip r:embed="rId2" cstate="print">
            <a:extLst>
              <a:ext uri="{28A0092B-C50C-407E-A947-70E740481C1C}">
                <a14:useLocalDpi xmlns:a14="http://schemas.microsoft.com/office/drawing/2010/main" val="0"/>
              </a:ext>
            </a:extLst>
          </a:blip>
          <a:srcRect l="525" t="-5774" r="6300" b="4900"/>
          <a:stretch/>
        </p:blipFill>
        <p:spPr>
          <a:xfrm>
            <a:off x="7213600" y="2819401"/>
            <a:ext cx="4508500" cy="3660776"/>
          </a:xfrm>
          <a:prstGeom prst="rect">
            <a:avLst/>
          </a:prstGeom>
        </p:spPr>
      </p:pic>
    </p:spTree>
    <p:extLst>
      <p:ext uri="{BB962C8B-B14F-4D97-AF65-F5344CB8AC3E}">
        <p14:creationId xmlns:p14="http://schemas.microsoft.com/office/powerpoint/2010/main" val="4098550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9976" y="514681"/>
            <a:ext cx="10486417" cy="5078313"/>
          </a:xfrm>
          <a:prstGeom prst="rect">
            <a:avLst/>
          </a:prstGeom>
          <a:noFill/>
        </p:spPr>
        <p:txBody>
          <a:bodyPr wrap="square" rtlCol="0">
            <a:spAutoFit/>
          </a:bodyPr>
          <a:lstStyle/>
          <a:p>
            <a:r>
              <a:rPr lang="ru-RU" sz="2400" b="1" u="sng" dirty="0">
                <a:latin typeface="Times New Roman" panose="02020603050405020304" pitchFamily="18" charset="0"/>
                <a:cs typeface="Times New Roman" panose="02020603050405020304" pitchFamily="18" charset="0"/>
              </a:rPr>
              <a:t>Рассмотрим несколько основных приемов обучения конструированию.</a:t>
            </a:r>
            <a:r>
              <a:rPr lang="ru-RU" sz="2000" b="1" dirty="0" smtClean="0">
                <a:latin typeface="Times New Roman" panose="02020603050405020304" pitchFamily="18" charset="0"/>
                <a:cs typeface="Times New Roman" panose="02020603050405020304" pitchFamily="18" charset="0"/>
              </a:rPr>
              <a:t/>
            </a:r>
            <a:br>
              <a:rPr lang="ru-RU" sz="2000" b="1" dirty="0" smtClean="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1. Сооружение постройки воспитателем с показом детям всех приемов конструирования и пояснением действий.</a:t>
            </a:r>
            <a:r>
              <a:rPr lang="ru-RU" sz="2000" b="1" dirty="0" smtClean="0">
                <a:latin typeface="Times New Roman" panose="02020603050405020304" pitchFamily="18" charset="0"/>
                <a:cs typeface="Times New Roman" panose="02020603050405020304" pitchFamily="18" charset="0"/>
              </a:rPr>
              <a:t/>
            </a:r>
            <a:br>
              <a:rPr lang="ru-RU" sz="2000" b="1" dirty="0" smtClean="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2. Показ образца готовой постройки, выполненной воспитателем, с последующим анализом входящих в нее элементов.</a:t>
            </a:r>
            <a:r>
              <a:rPr lang="ru-RU" sz="2000" b="1" dirty="0" smtClean="0">
                <a:latin typeface="Times New Roman" panose="02020603050405020304" pitchFamily="18" charset="0"/>
                <a:cs typeface="Times New Roman" panose="02020603050405020304" pitchFamily="18" charset="0"/>
              </a:rPr>
              <a:t/>
            </a:r>
            <a:br>
              <a:rPr lang="ru-RU" sz="2000" b="1" dirty="0" smtClean="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3. Использование готовой постройки, показывающей, как можно отразить тот или иной предмет в строительном материале.</a:t>
            </a:r>
            <a:r>
              <a:rPr lang="ru-RU" sz="2000" b="1" dirty="0" smtClean="0">
                <a:latin typeface="Times New Roman" panose="02020603050405020304" pitchFamily="18" charset="0"/>
                <a:cs typeface="Times New Roman" panose="02020603050405020304" pitchFamily="18" charset="0"/>
              </a:rPr>
              <a:t/>
            </a:r>
            <a:br>
              <a:rPr lang="ru-RU" sz="2000" b="1" dirty="0" smtClean="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4. Показ отдельных приемов конструирования, которыми дети овладевают для сооружения построек (как делать перекрытие на высоких устоях, как заменять одни детали другими, как увеличивать плоскость и др.).</a:t>
            </a:r>
            <a:r>
              <a:rPr lang="ru-RU" sz="2000" b="1" dirty="0" smtClean="0">
                <a:latin typeface="Times New Roman" panose="02020603050405020304" pitchFamily="18" charset="0"/>
                <a:cs typeface="Times New Roman" panose="02020603050405020304" pitchFamily="18" charset="0"/>
              </a:rPr>
              <a:t/>
            </a:r>
            <a:br>
              <a:rPr lang="ru-RU" sz="2000" b="1" dirty="0" smtClean="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5. Предложение образца постройки, выполненной воспитателем частично (заканчивают ее дети сами).</a:t>
            </a:r>
            <a:r>
              <a:rPr lang="ru-RU" sz="2000" b="1" dirty="0" smtClean="0">
                <a:latin typeface="Times New Roman" panose="02020603050405020304" pitchFamily="18" charset="0"/>
                <a:cs typeface="Times New Roman" panose="02020603050405020304" pitchFamily="18" charset="0"/>
              </a:rPr>
              <a:t/>
            </a:r>
            <a:br>
              <a:rPr lang="ru-RU" sz="2000" b="1" dirty="0" smtClean="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6. Сообщение темы постройки с указанием условий, которые дети должны выполнить, например определить размер постройки, чтобы он соответствовал </a:t>
            </a:r>
            <a:endParaRPr lang="ru-RU" sz="2000" b="1" dirty="0" smtClean="0">
              <a:latin typeface="Times New Roman" panose="02020603050405020304" pitchFamily="18" charset="0"/>
              <a:cs typeface="Times New Roman" panose="02020603050405020304" pitchFamily="18" charset="0"/>
            </a:endParaRPr>
          </a:p>
          <a:p>
            <a:r>
              <a:rPr lang="ru-RU" sz="2000" b="1" dirty="0" smtClean="0">
                <a:latin typeface="Times New Roman" panose="02020603050405020304" pitchFamily="18" charset="0"/>
                <a:cs typeface="Times New Roman" panose="02020603050405020304" pitchFamily="18" charset="0"/>
              </a:rPr>
              <a:t>игрушкам</a:t>
            </a:r>
            <a:r>
              <a:rPr lang="ru-RU" sz="2000" b="1" dirty="0">
                <a:latin typeface="Times New Roman" panose="02020603050405020304" pitchFamily="18" charset="0"/>
                <a:cs typeface="Times New Roman" panose="02020603050405020304" pitchFamily="18" charset="0"/>
              </a:rPr>
              <a:t>, которые будут размещаться в ней.</a:t>
            </a:r>
            <a:r>
              <a:rPr lang="ru-RU" sz="2000" b="1" dirty="0" smtClean="0">
                <a:latin typeface="Times New Roman" panose="02020603050405020304" pitchFamily="18" charset="0"/>
                <a:cs typeface="Times New Roman" panose="02020603050405020304" pitchFamily="18" charset="0"/>
              </a:rPr>
              <a:t/>
            </a:r>
            <a:br>
              <a:rPr lang="ru-RU" sz="2000" b="1" dirty="0" smtClean="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7. Выполнение детьми построек по их собственному замыслу.</a:t>
            </a:r>
          </a:p>
        </p:txBody>
      </p:sp>
    </p:spTree>
    <p:extLst>
      <p:ext uri="{BB962C8B-B14F-4D97-AF65-F5344CB8AC3E}">
        <p14:creationId xmlns:p14="http://schemas.microsoft.com/office/powerpoint/2010/main" val="4076269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9259" y="465513"/>
            <a:ext cx="10922924" cy="5693866"/>
          </a:xfrm>
          <a:prstGeom prst="rect">
            <a:avLst/>
          </a:prstGeom>
          <a:noFill/>
        </p:spPr>
        <p:txBody>
          <a:bodyPr wrap="square" rtlCol="0">
            <a:spAutoFit/>
          </a:bodyPr>
          <a:lstStyle/>
          <a:p>
            <a:r>
              <a:rPr lang="ru-RU" sz="2800" dirty="0">
                <a:latin typeface="Times New Roman" panose="02020603050405020304" pitchFamily="18" charset="0"/>
                <a:cs typeface="Times New Roman" panose="02020603050405020304" pitchFamily="18" charset="0"/>
              </a:rPr>
              <a:t>Для успешного решения поставленных задач мы используем следующие формы организации детей:</a:t>
            </a:r>
          </a:p>
          <a:p>
            <a:r>
              <a:rPr lang="ru-RU" sz="2800" b="1" dirty="0">
                <a:latin typeface="Times New Roman" panose="02020603050405020304" pitchFamily="18" charset="0"/>
                <a:cs typeface="Times New Roman" panose="02020603050405020304" pitchFamily="18" charset="0"/>
              </a:rPr>
              <a:t>Фронтальная;</a:t>
            </a:r>
            <a:endParaRPr lang="ru-RU" sz="2800" dirty="0">
              <a:latin typeface="Times New Roman" panose="02020603050405020304" pitchFamily="18" charset="0"/>
              <a:cs typeface="Times New Roman" panose="02020603050405020304" pitchFamily="18" charset="0"/>
            </a:endParaRPr>
          </a:p>
          <a:p>
            <a:r>
              <a:rPr lang="ru-RU" sz="2800" b="1" dirty="0">
                <a:latin typeface="Times New Roman" panose="02020603050405020304" pitchFamily="18" charset="0"/>
                <a:cs typeface="Times New Roman" panose="02020603050405020304" pitchFamily="18" charset="0"/>
              </a:rPr>
              <a:t>Подгрупповая;</a:t>
            </a:r>
            <a:endParaRPr lang="ru-RU" sz="2800" dirty="0">
              <a:latin typeface="Times New Roman" panose="02020603050405020304" pitchFamily="18" charset="0"/>
              <a:cs typeface="Times New Roman" panose="02020603050405020304" pitchFamily="18" charset="0"/>
            </a:endParaRPr>
          </a:p>
          <a:p>
            <a:r>
              <a:rPr lang="ru-RU" sz="2800" b="1" dirty="0">
                <a:latin typeface="Times New Roman" panose="02020603050405020304" pitchFamily="18" charset="0"/>
                <a:cs typeface="Times New Roman" panose="02020603050405020304" pitchFamily="18" charset="0"/>
              </a:rPr>
              <a:t>Малой подгруппой;</a:t>
            </a:r>
            <a:endParaRPr lang="ru-RU" sz="2800" dirty="0">
              <a:latin typeface="Times New Roman" panose="02020603050405020304" pitchFamily="18" charset="0"/>
              <a:cs typeface="Times New Roman" panose="02020603050405020304" pitchFamily="18" charset="0"/>
            </a:endParaRPr>
          </a:p>
          <a:p>
            <a:r>
              <a:rPr lang="ru-RU" sz="2800" b="1" dirty="0">
                <a:latin typeface="Times New Roman" panose="02020603050405020304" pitchFamily="18" charset="0"/>
                <a:cs typeface="Times New Roman" panose="02020603050405020304" pitchFamily="18" charset="0"/>
              </a:rPr>
              <a:t>Парами;</a:t>
            </a:r>
            <a:endParaRPr lang="ru-RU" sz="2800" dirty="0">
              <a:latin typeface="Times New Roman" panose="02020603050405020304" pitchFamily="18" charset="0"/>
              <a:cs typeface="Times New Roman" panose="02020603050405020304" pitchFamily="18" charset="0"/>
            </a:endParaRPr>
          </a:p>
          <a:p>
            <a:r>
              <a:rPr lang="ru-RU" sz="2800" b="1" dirty="0">
                <a:latin typeface="Times New Roman" panose="02020603050405020304" pitchFamily="18" charset="0"/>
                <a:cs typeface="Times New Roman" panose="02020603050405020304" pitchFamily="18" charset="0"/>
              </a:rPr>
              <a:t>Индивидуальная</a:t>
            </a:r>
            <a:r>
              <a:rPr lang="ru-RU" sz="2800" b="1" dirty="0" smtClean="0">
                <a:latin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a:p>
            <a:r>
              <a:rPr lang="ru-RU" sz="2800" dirty="0">
                <a:latin typeface="Times New Roman" panose="02020603050405020304" pitchFamily="18" charset="0"/>
                <a:cs typeface="Times New Roman" panose="02020603050405020304" pitchFamily="18" charset="0"/>
              </a:rPr>
              <a:t>Работа по конструированию из строительного материала ведётся в форме:</a:t>
            </a:r>
          </a:p>
          <a:p>
            <a:r>
              <a:rPr lang="ru-RU" sz="2800" b="1" dirty="0">
                <a:latin typeface="Times New Roman" panose="02020603050405020304" pitchFamily="18" charset="0"/>
                <a:cs typeface="Times New Roman" panose="02020603050405020304" pitchFamily="18" charset="0"/>
              </a:rPr>
              <a:t>Непосредственно образовательной деятельности;</a:t>
            </a:r>
            <a:endParaRPr lang="ru-RU" sz="2800" dirty="0">
              <a:latin typeface="Times New Roman" panose="02020603050405020304" pitchFamily="18" charset="0"/>
              <a:cs typeface="Times New Roman" panose="02020603050405020304" pitchFamily="18" charset="0"/>
            </a:endParaRPr>
          </a:p>
          <a:p>
            <a:r>
              <a:rPr lang="ru-RU" sz="2800" b="1" dirty="0">
                <a:latin typeface="Times New Roman" panose="02020603050405020304" pitchFamily="18" charset="0"/>
                <a:cs typeface="Times New Roman" panose="02020603050405020304" pitchFamily="18" charset="0"/>
              </a:rPr>
              <a:t>Части интегрированной НОД;</a:t>
            </a:r>
            <a:endParaRPr lang="ru-RU" sz="2800" dirty="0">
              <a:latin typeface="Times New Roman" panose="02020603050405020304" pitchFamily="18" charset="0"/>
              <a:cs typeface="Times New Roman" panose="02020603050405020304" pitchFamily="18" charset="0"/>
            </a:endParaRPr>
          </a:p>
          <a:p>
            <a:r>
              <a:rPr lang="ru-RU" sz="2800" b="1" dirty="0">
                <a:latin typeface="Times New Roman" panose="02020603050405020304" pitchFamily="18" charset="0"/>
                <a:cs typeface="Times New Roman" panose="02020603050405020304" pitchFamily="18" charset="0"/>
              </a:rPr>
              <a:t>Совместной деятельности детей и взрослых;</a:t>
            </a:r>
            <a:endParaRPr lang="ru-RU" sz="2800" dirty="0">
              <a:latin typeface="Times New Roman" panose="02020603050405020304" pitchFamily="18" charset="0"/>
              <a:cs typeface="Times New Roman" panose="02020603050405020304" pitchFamily="18" charset="0"/>
            </a:endParaRPr>
          </a:p>
          <a:p>
            <a:r>
              <a:rPr lang="ru-RU" sz="2800" b="1" dirty="0">
                <a:latin typeface="Times New Roman" panose="02020603050405020304" pitchFamily="18" charset="0"/>
                <a:cs typeface="Times New Roman" panose="02020603050405020304" pitchFamily="18" charset="0"/>
              </a:rPr>
              <a:t>Самостоятельной деятельности.</a:t>
            </a:r>
            <a:endParaRPr lang="ru-RU" sz="28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35077" y="1133475"/>
            <a:ext cx="3060700" cy="2295525"/>
          </a:xfrm>
          <a:prstGeom prst="rect">
            <a:avLst/>
          </a:prstGeom>
        </p:spPr>
      </p:pic>
    </p:spTree>
    <p:extLst>
      <p:ext uri="{BB962C8B-B14F-4D97-AF65-F5344CB8AC3E}">
        <p14:creationId xmlns:p14="http://schemas.microsoft.com/office/powerpoint/2010/main" val="3812629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2138" y="365760"/>
            <a:ext cx="11089178" cy="5447645"/>
          </a:xfrm>
          <a:prstGeom prst="rect">
            <a:avLst/>
          </a:prstGeom>
          <a:noFill/>
        </p:spPr>
        <p:txBody>
          <a:bodyPr wrap="square" rtlCol="0">
            <a:spAutoFit/>
          </a:bodyPr>
          <a:lstStyle/>
          <a:p>
            <a:endParaRPr lang="ru-RU" sz="2000" b="1" dirty="0" smtClean="0">
              <a:latin typeface="Times New Roman" panose="02020603050405020304" pitchFamily="18" charset="0"/>
              <a:cs typeface="Times New Roman" panose="02020603050405020304" pitchFamily="18" charset="0"/>
            </a:endParaRPr>
          </a:p>
          <a:p>
            <a:r>
              <a:rPr lang="ru-RU" sz="2800" b="1" dirty="0">
                <a:latin typeface="Times New Roman" panose="02020603050405020304" pitchFamily="18" charset="0"/>
                <a:cs typeface="Times New Roman" panose="02020603050405020304" pitchFamily="18" charset="0"/>
              </a:rPr>
              <a:t>Содержание работы по конструированию в дошкольных группах</a:t>
            </a:r>
            <a:r>
              <a:rPr lang="ru-RU" sz="2800" b="1" dirty="0" smtClean="0">
                <a:latin typeface="Times New Roman" panose="02020603050405020304" pitchFamily="18" charset="0"/>
                <a:cs typeface="Times New Roman" panose="02020603050405020304" pitchFamily="18" charset="0"/>
              </a:rPr>
              <a:t>.</a:t>
            </a:r>
            <a:endParaRPr lang="ru-RU" sz="2000" b="1" dirty="0" smtClean="0">
              <a:latin typeface="Times New Roman" panose="02020603050405020304" pitchFamily="18" charset="0"/>
              <a:cs typeface="Times New Roman" panose="02020603050405020304" pitchFamily="18" charset="0"/>
            </a:endParaRPr>
          </a:p>
          <a:p>
            <a:r>
              <a:rPr lang="ru-RU" sz="2000" b="1" dirty="0" smtClean="0">
                <a:latin typeface="Times New Roman" panose="02020603050405020304" pitchFamily="18" charset="0"/>
                <a:cs typeface="Times New Roman" panose="02020603050405020304" pitchFamily="18" charset="0"/>
              </a:rPr>
              <a:t>Вторая </a:t>
            </a:r>
            <a:r>
              <a:rPr lang="ru-RU" sz="2000" b="1" dirty="0">
                <a:latin typeface="Times New Roman" panose="02020603050405020304" pitchFamily="18" charset="0"/>
                <a:cs typeface="Times New Roman" panose="02020603050405020304" pitchFamily="18" charset="0"/>
              </a:rPr>
              <a:t>младшая группа</a:t>
            </a:r>
            <a:r>
              <a:rPr lang="ru-RU" sz="2000" dirty="0">
                <a:latin typeface="Times New Roman" panose="02020603050405020304" pitchFamily="18" charset="0"/>
                <a:cs typeface="Times New Roman" panose="02020603050405020304" pitchFamily="18" charset="0"/>
              </a:rPr>
              <a:t>.</a:t>
            </a:r>
          </a:p>
          <a:p>
            <a:r>
              <a:rPr lang="ru-RU" sz="2000" dirty="0">
                <a:latin typeface="Times New Roman" panose="02020603050405020304" pitchFamily="18" charset="0"/>
                <a:cs typeface="Times New Roman" panose="02020603050405020304" pitchFamily="18" charset="0"/>
              </a:rPr>
              <a:t> </a:t>
            </a:r>
            <a:r>
              <a:rPr lang="ru-RU" sz="2000" b="1" i="1" dirty="0" err="1">
                <a:latin typeface="Times New Roman" panose="02020603050405020304" pitchFamily="18" charset="0"/>
                <a:cs typeface="Times New Roman" panose="02020603050405020304" pitchFamily="18" charset="0"/>
              </a:rPr>
              <a:t>Аналитико</a:t>
            </a:r>
            <a:r>
              <a:rPr lang="ru-RU" sz="2000" b="1" i="1" dirty="0">
                <a:latin typeface="Times New Roman" panose="02020603050405020304" pitchFamily="18" charset="0"/>
                <a:cs typeface="Times New Roman" panose="02020603050405020304" pitchFamily="18" charset="0"/>
              </a:rPr>
              <a:t> – синтетические и сенсорные умения:</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Анализируют простейшие постройки, различают и называют основные строительные детали (кубик, кирпичик, пластина), части постройки по величине (большая-маленькая, длинная-короткая, высокая-низкая, узкая-широкая) </a:t>
            </a:r>
          </a:p>
          <a:p>
            <a:r>
              <a:rPr lang="ru-RU" sz="2000" b="1" i="1" dirty="0">
                <a:latin typeface="Times New Roman" panose="02020603050405020304" pitchFamily="18" charset="0"/>
                <a:cs typeface="Times New Roman" panose="02020603050405020304" pitchFamily="18" charset="0"/>
              </a:rPr>
              <a:t>Содержание конструкции</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строят элементарные предметные конструкции: мебель, горки, грузовые машины, дома (3 варианта каждого вида) </a:t>
            </a:r>
            <a:endParaRPr lang="ru-RU" sz="2000" dirty="0" smtClean="0">
              <a:latin typeface="Times New Roman" panose="02020603050405020304" pitchFamily="18" charset="0"/>
              <a:cs typeface="Times New Roman" panose="02020603050405020304" pitchFamily="18" charset="0"/>
            </a:endParaRPr>
          </a:p>
          <a:p>
            <a:r>
              <a:rPr lang="ru-RU" sz="2000" b="1" i="1" dirty="0" smtClean="0">
                <a:latin typeface="Times New Roman" panose="02020603050405020304" pitchFamily="18" charset="0"/>
                <a:cs typeface="Times New Roman" panose="02020603050405020304" pitchFamily="18" charset="0"/>
              </a:rPr>
              <a:t>Технические </a:t>
            </a:r>
            <a:r>
              <a:rPr lang="ru-RU" sz="2000" b="1" i="1" dirty="0">
                <a:latin typeface="Times New Roman" panose="02020603050405020304" pitchFamily="18" charset="0"/>
                <a:cs typeface="Times New Roman" panose="02020603050405020304" pitchFamily="18" charset="0"/>
              </a:rPr>
              <a:t>навыки</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сооружают постройки из </a:t>
            </a:r>
            <a:r>
              <a:rPr lang="ru-RU" sz="2000" dirty="0" smtClean="0">
                <a:latin typeface="Times New Roman" panose="02020603050405020304" pitchFamily="18" charset="0"/>
                <a:cs typeface="Times New Roman" panose="02020603050405020304" pitchFamily="18" charset="0"/>
              </a:rPr>
              <a:t>деталей</a:t>
            </a:r>
          </a:p>
          <a:p>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разного цвета, используя прикладывание, приставление,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накладывание</a:t>
            </a:r>
            <a:r>
              <a:rPr lang="ru-RU" sz="2000" dirty="0">
                <a:latin typeface="Times New Roman" panose="02020603050405020304" pitchFamily="18" charset="0"/>
                <a:cs typeface="Times New Roman" panose="02020603050405020304" pitchFamily="18" charset="0"/>
              </a:rPr>
              <a:t>. Располагают пластины и кирпичики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вертикально </a:t>
            </a:r>
            <a:r>
              <a:rPr lang="ru-RU" sz="2000" dirty="0">
                <a:latin typeface="Times New Roman" panose="02020603050405020304" pitchFamily="18" charset="0"/>
                <a:cs typeface="Times New Roman" panose="02020603050405020304" pitchFamily="18" charset="0"/>
              </a:rPr>
              <a:t>в ряд, по кругу, по четырехугольнику,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ставя </a:t>
            </a:r>
            <a:r>
              <a:rPr lang="ru-RU" sz="2000" dirty="0">
                <a:latin typeface="Times New Roman" panose="02020603050405020304" pitchFamily="18" charset="0"/>
                <a:cs typeface="Times New Roman" panose="02020603050405020304" pitchFamily="18" charset="0"/>
              </a:rPr>
              <a:t>их плотно друг к другу. Изменяют постройки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двумя </a:t>
            </a:r>
            <a:r>
              <a:rPr lang="ru-RU" sz="2000" dirty="0">
                <a:latin typeface="Times New Roman" panose="02020603050405020304" pitchFamily="18" charset="0"/>
                <a:cs typeface="Times New Roman" panose="02020603050405020304" pitchFamily="18" charset="0"/>
              </a:rPr>
              <a:t>способами заменяя детали другими или надстраивая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их </a:t>
            </a:r>
            <a:r>
              <a:rPr lang="ru-RU" sz="2000" dirty="0">
                <a:latin typeface="Times New Roman" panose="02020603050405020304" pitchFamily="18" charset="0"/>
                <a:cs typeface="Times New Roman" panose="02020603050405020304" pitchFamily="18" charset="0"/>
              </a:rPr>
              <a:t>в высоту, длину (высокая-низкая, узкая- широкая). </a:t>
            </a:r>
          </a:p>
          <a:p>
            <a:r>
              <a:rPr lang="ru-RU" sz="2000" b="1" i="1" dirty="0">
                <a:latin typeface="Times New Roman" panose="02020603050405020304" pitchFamily="18" charset="0"/>
                <a:cs typeface="Times New Roman" panose="02020603050405020304" pitchFamily="18" charset="0"/>
              </a:rPr>
              <a:t>Замысел</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развивается желание конструировать по замыслу. Конструируют целенаправленно. Обыгрывают постройки объединяя их по сюжету (кресло, кровать, диван – мебель для куклы) </a:t>
            </a: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0016" y="2965450"/>
            <a:ext cx="3657600" cy="2057400"/>
          </a:xfrm>
          <a:prstGeom prst="rect">
            <a:avLst/>
          </a:prstGeom>
        </p:spPr>
      </p:pic>
    </p:spTree>
    <p:extLst>
      <p:ext uri="{BB962C8B-B14F-4D97-AF65-F5344CB8AC3E}">
        <p14:creationId xmlns:p14="http://schemas.microsoft.com/office/powerpoint/2010/main" val="672972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9011" y="199505"/>
            <a:ext cx="11388436" cy="5632311"/>
          </a:xfrm>
          <a:prstGeom prst="rect">
            <a:avLst/>
          </a:prstGeom>
          <a:noFill/>
        </p:spPr>
        <p:txBody>
          <a:bodyPr wrap="square" rtlCol="0">
            <a:spAutoFit/>
          </a:bodyPr>
          <a:lstStyle/>
          <a:p>
            <a:r>
              <a:rPr lang="ru-RU" sz="2000" b="1" dirty="0">
                <a:latin typeface="Times New Roman" panose="02020603050405020304" pitchFamily="18" charset="0"/>
                <a:cs typeface="Times New Roman" panose="02020603050405020304" pitchFamily="18" charset="0"/>
              </a:rPr>
              <a:t>Средняя группа</a:t>
            </a:r>
            <a:r>
              <a:rPr lang="ru-RU" sz="2000" dirty="0">
                <a:latin typeface="Times New Roman" panose="02020603050405020304" pitchFamily="18" charset="0"/>
                <a:cs typeface="Times New Roman" panose="02020603050405020304" pitchFamily="18" charset="0"/>
              </a:rPr>
              <a:t> </a:t>
            </a:r>
          </a:p>
          <a:p>
            <a:r>
              <a:rPr lang="ru-RU" sz="2000" b="1" i="1" dirty="0">
                <a:latin typeface="Times New Roman" panose="02020603050405020304" pitchFamily="18" charset="0"/>
                <a:cs typeface="Times New Roman" panose="02020603050405020304" pitchFamily="18" charset="0"/>
              </a:rPr>
              <a:t>Аналитико-синтетические и сенсорные умения</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различают и называют: куб, пластину, брусок. Анализируют образец постройки в определенной последовательности, выделяют основные части и различают их по величине и форме. Устанавливают расположение частей в пространстве относительно друг друга (стена-дверь) </a:t>
            </a:r>
          </a:p>
          <a:p>
            <a:r>
              <a:rPr lang="ru-RU" sz="2000" b="1" i="1" dirty="0">
                <a:latin typeface="Times New Roman" panose="02020603050405020304" pitchFamily="18" charset="0"/>
                <a:cs typeface="Times New Roman" panose="02020603050405020304" pitchFamily="18" charset="0"/>
              </a:rPr>
              <a:t>Содержание конструкции</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строят разные конструкции одного и того же объекта (5-6 вариантов). Сооружают по 10 несложных конструкций, передавая форму и детали. Конструируют мосты, гаражи, машины, здания </a:t>
            </a:r>
            <a:endParaRPr lang="ru-RU" sz="2000" dirty="0" smtClean="0">
              <a:latin typeface="Times New Roman" panose="02020603050405020304" pitchFamily="18" charset="0"/>
              <a:cs typeface="Times New Roman" panose="02020603050405020304" pitchFamily="18" charset="0"/>
            </a:endParaRPr>
          </a:p>
          <a:p>
            <a:r>
              <a:rPr lang="ru-RU" sz="2000" b="1" i="1" dirty="0" smtClean="0">
                <a:latin typeface="Times New Roman" panose="02020603050405020304" pitchFamily="18" charset="0"/>
                <a:cs typeface="Times New Roman" panose="02020603050405020304" pitchFamily="18" charset="0"/>
              </a:rPr>
              <a:t>Технические </a:t>
            </a:r>
            <a:r>
              <a:rPr lang="ru-RU" sz="2000" b="1" i="1" dirty="0">
                <a:latin typeface="Times New Roman" panose="02020603050405020304" pitchFamily="18" charset="0"/>
                <a:cs typeface="Times New Roman" panose="02020603050405020304" pitchFamily="18" charset="0"/>
              </a:rPr>
              <a:t>навыки</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используют детали с учетом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конструктивных </a:t>
            </a:r>
            <a:r>
              <a:rPr lang="ru-RU" sz="2000" dirty="0">
                <a:latin typeface="Times New Roman" panose="02020603050405020304" pitchFamily="18" charset="0"/>
                <a:cs typeface="Times New Roman" panose="02020603050405020304" pitchFamily="18" charset="0"/>
              </a:rPr>
              <a:t>свойств (устойчивость, форма, величина</a:t>
            </a:r>
            <a:r>
              <a:rPr lang="ru-RU" sz="2000" dirty="0" smtClean="0">
                <a:latin typeface="Times New Roman" panose="02020603050405020304" pitchFamily="18" charset="0"/>
                <a:cs typeface="Times New Roman" panose="02020603050405020304" pitchFamily="18" charset="0"/>
              </a:rPr>
              <a:t>).</a:t>
            </a:r>
          </a:p>
          <a:p>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Самостоятельно преобразуют постройки в вышину,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длину</a:t>
            </a:r>
            <a:r>
              <a:rPr lang="ru-RU" sz="2000" dirty="0">
                <a:latin typeface="Times New Roman" panose="02020603050405020304" pitchFamily="18" charset="0"/>
                <a:cs typeface="Times New Roman" panose="02020603050405020304" pitchFamily="18" charset="0"/>
              </a:rPr>
              <a:t>, ширину, соблюдая заданные взрослым принцип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конструкции </a:t>
            </a:r>
            <a:r>
              <a:rPr lang="ru-RU" sz="2000" dirty="0">
                <a:latin typeface="Times New Roman" panose="02020603050405020304" pitchFamily="18" charset="0"/>
                <a:cs typeface="Times New Roman" panose="02020603050405020304" pitchFamily="18" charset="0"/>
              </a:rPr>
              <a:t>(Построй такой же домик, но низкий).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Осваивают </a:t>
            </a:r>
            <a:r>
              <a:rPr lang="ru-RU" sz="2000" dirty="0">
                <a:latin typeface="Times New Roman" panose="02020603050405020304" pitchFamily="18" charset="0"/>
                <a:cs typeface="Times New Roman" panose="02020603050405020304" pitchFamily="18" charset="0"/>
              </a:rPr>
              <a:t>способы замещения форм, придания им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устойчивости </a:t>
            </a:r>
            <a:r>
              <a:rPr lang="ru-RU" sz="2000" dirty="0">
                <a:latin typeface="Times New Roman" panose="02020603050405020304" pitchFamily="18" charset="0"/>
                <a:cs typeface="Times New Roman" panose="02020603050405020304" pitchFamily="18" charset="0"/>
              </a:rPr>
              <a:t>и прочности. В конструировании используют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перекрытия </a:t>
            </a:r>
            <a:r>
              <a:rPr lang="ru-RU" sz="2000" dirty="0">
                <a:latin typeface="Times New Roman" panose="02020603050405020304" pitchFamily="18" charset="0"/>
                <a:cs typeface="Times New Roman" panose="02020603050405020304" pitchFamily="18" charset="0"/>
              </a:rPr>
              <a:t>и другие детали для ограничения пространств. </a:t>
            </a:r>
          </a:p>
          <a:p>
            <a:r>
              <a:rPr lang="ru-RU" sz="2000" b="1" i="1" dirty="0">
                <a:latin typeface="Times New Roman" panose="02020603050405020304" pitchFamily="18" charset="0"/>
                <a:cs typeface="Times New Roman" panose="02020603050405020304" pitchFamily="18" charset="0"/>
              </a:rPr>
              <a:t>Замысел</a:t>
            </a:r>
            <a:r>
              <a:rPr lang="ru-RU" sz="2000" i="1" dirty="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Создают замысел конструкции, который может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меняться </a:t>
            </a:r>
            <a:r>
              <a:rPr lang="ru-RU" sz="2000" dirty="0">
                <a:latin typeface="Times New Roman" panose="02020603050405020304" pitchFamily="18" charset="0"/>
                <a:cs typeface="Times New Roman" panose="02020603050405020304" pitchFamily="18" charset="0"/>
              </a:rPr>
              <a:t>в процессе деятельности. </a:t>
            </a: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94600" y="3154351"/>
            <a:ext cx="4321579" cy="2677465"/>
          </a:xfrm>
          <a:prstGeom prst="rect">
            <a:avLst/>
          </a:prstGeom>
        </p:spPr>
      </p:pic>
    </p:spTree>
    <p:extLst>
      <p:ext uri="{BB962C8B-B14F-4D97-AF65-F5344CB8AC3E}">
        <p14:creationId xmlns:p14="http://schemas.microsoft.com/office/powerpoint/2010/main" val="4132841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9258" y="149629"/>
            <a:ext cx="11571317" cy="5940088"/>
          </a:xfrm>
          <a:prstGeom prst="rect">
            <a:avLst/>
          </a:prstGeom>
          <a:noFill/>
        </p:spPr>
        <p:txBody>
          <a:bodyPr wrap="square" rtlCol="0">
            <a:spAutoFit/>
          </a:bodyPr>
          <a:lstStyle/>
          <a:p>
            <a:r>
              <a:rPr lang="ru-RU" sz="2000" b="1" dirty="0">
                <a:latin typeface="Times New Roman" panose="02020603050405020304" pitchFamily="18" charset="0"/>
                <a:cs typeface="Times New Roman" panose="02020603050405020304" pitchFamily="18" charset="0"/>
              </a:rPr>
              <a:t>Старший дошкольный возраст Старшая группа 5-6 лет </a:t>
            </a:r>
            <a:endParaRPr lang="ru-RU" sz="2000" dirty="0">
              <a:latin typeface="Times New Roman" panose="02020603050405020304" pitchFamily="18" charset="0"/>
              <a:cs typeface="Times New Roman" panose="02020603050405020304" pitchFamily="18" charset="0"/>
            </a:endParaRPr>
          </a:p>
          <a:p>
            <a:r>
              <a:rPr lang="ru-RU" sz="2000" b="1" i="1" dirty="0">
                <a:latin typeface="Times New Roman" panose="02020603050405020304" pitchFamily="18" charset="0"/>
                <a:cs typeface="Times New Roman" panose="02020603050405020304" pitchFamily="18" charset="0"/>
              </a:rPr>
              <a:t>Аналитико-синтетические и сенсорные умения</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Самостоятельно анализируют сделанные взрослым постройки. Выделяют части, определяют их назначение и пространственное расположение. Анализируют и используют в конструировании рисунок схему, чертеж на основе анализа находят конструктивное решение. Самостоятельно подбирают необходимый строительный материал. Формируются обобщенные формы обследования образца, предмета и обобщенные способы чтения чертежей, схем, рисунков, фотографий. </a:t>
            </a:r>
          </a:p>
          <a:p>
            <a:r>
              <a:rPr lang="ru-RU" sz="2000" b="1" i="1" dirty="0">
                <a:latin typeface="Times New Roman" panose="02020603050405020304" pitchFamily="18" charset="0"/>
                <a:cs typeface="Times New Roman" panose="02020603050405020304" pitchFamily="18" charset="0"/>
              </a:rPr>
              <a:t>Содержание конструкции</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строят разные конструкции одного и того же предмета с учетом определенных условий. Создают постройки зданий общественного, жилищного, промышленного характера, мосты, транспорт, сюжетные композиции. В конструировании применяют знания, полученные при ознакомлении с архитектурой зданий. Используют архитектурные украшения. </a:t>
            </a:r>
          </a:p>
          <a:p>
            <a:r>
              <a:rPr lang="ru-RU" sz="2000" b="1" i="1" dirty="0">
                <a:latin typeface="Times New Roman" panose="02020603050405020304" pitchFamily="18" charset="0"/>
                <a:cs typeface="Times New Roman" panose="02020603050405020304" pitchFamily="18" charset="0"/>
              </a:rPr>
              <a:t>Технические навыки</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заменяют одни детали другими. Варьируют использование деталей, заменяют, используя имеющийся материал. Усваивают </a:t>
            </a:r>
            <a:r>
              <a:rPr lang="ru-RU" sz="2000" dirty="0" smtClean="0">
                <a:latin typeface="Times New Roman" panose="02020603050405020304" pitchFamily="18" charset="0"/>
                <a:cs typeface="Times New Roman" panose="02020603050405020304" pitchFamily="18" charset="0"/>
              </a:rPr>
              <a:t>обобщенные </a:t>
            </a:r>
            <a:r>
              <a:rPr lang="ru-RU" sz="2000" dirty="0">
                <a:latin typeface="Times New Roman" panose="02020603050405020304" pitchFamily="18" charset="0"/>
                <a:cs typeface="Times New Roman" panose="02020603050405020304" pitchFamily="18" charset="0"/>
              </a:rPr>
              <a:t>способы конструирования. Знают </a:t>
            </a:r>
            <a:r>
              <a:rPr lang="ru-RU" sz="2000" dirty="0" smtClean="0">
                <a:latin typeface="Times New Roman" panose="02020603050405020304" pitchFamily="18" charset="0"/>
                <a:cs typeface="Times New Roman" panose="02020603050405020304" pitchFamily="18" charset="0"/>
              </a:rPr>
              <a:t>закономерности </a:t>
            </a:r>
            <a:r>
              <a:rPr lang="ru-RU" sz="2000" dirty="0">
                <a:latin typeface="Times New Roman" panose="02020603050405020304" pitchFamily="18" charset="0"/>
                <a:cs typeface="Times New Roman" panose="02020603050405020304" pitchFamily="18" charset="0"/>
              </a:rPr>
              <a:t>конструирования прочного и </a:t>
            </a:r>
            <a:r>
              <a:rPr lang="ru-RU" sz="2000" dirty="0" smtClean="0">
                <a:latin typeface="Times New Roman" panose="02020603050405020304" pitchFamily="18" charset="0"/>
                <a:cs typeface="Times New Roman" panose="02020603050405020304" pitchFamily="18" charset="0"/>
              </a:rPr>
              <a:t>устойчивого </a:t>
            </a:r>
            <a:r>
              <a:rPr lang="ru-RU" sz="2000" dirty="0">
                <a:latin typeface="Times New Roman" panose="02020603050405020304" pitchFamily="18" charset="0"/>
                <a:cs typeface="Times New Roman" panose="02020603050405020304" pitchFamily="18" charset="0"/>
              </a:rPr>
              <a:t>сооружения (устойчивость форм в фундаменте</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устойчивость их установки, легкость и </a:t>
            </a:r>
            <a:r>
              <a:rPr lang="ru-RU" sz="2000" dirty="0" smtClean="0">
                <a:latin typeface="Times New Roman" panose="02020603050405020304" pitchFamily="18" charset="0"/>
                <a:cs typeface="Times New Roman" panose="02020603050405020304" pitchFamily="18" charset="0"/>
              </a:rPr>
              <a:t>устойчивость </a:t>
            </a:r>
            <a:r>
              <a:rPr lang="ru-RU" sz="2000" dirty="0">
                <a:latin typeface="Times New Roman" panose="02020603050405020304" pitchFamily="18" charset="0"/>
                <a:cs typeface="Times New Roman" panose="02020603050405020304" pitchFamily="18" charset="0"/>
              </a:rPr>
              <a:t>перекрытий).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Придают </a:t>
            </a:r>
            <a:r>
              <a:rPr lang="ru-RU" sz="2000" dirty="0">
                <a:latin typeface="Times New Roman" panose="02020603050405020304" pitchFamily="18" charset="0"/>
                <a:cs typeface="Times New Roman" panose="02020603050405020304" pitchFamily="18" charset="0"/>
              </a:rPr>
              <a:t>формам устойчивость, заменяя и </a:t>
            </a:r>
            <a:r>
              <a:rPr lang="ru-RU" sz="2000" dirty="0" smtClean="0">
                <a:latin typeface="Times New Roman" panose="02020603050405020304" pitchFamily="18" charset="0"/>
                <a:cs typeface="Times New Roman" panose="02020603050405020304" pitchFamily="18" charset="0"/>
              </a:rPr>
              <a:t>смещая их.</a:t>
            </a:r>
            <a:r>
              <a:rPr lang="ru-RU" sz="2000" b="1" dirty="0" smtClean="0">
                <a:latin typeface="Times New Roman" panose="02020603050405020304" pitchFamily="18" charset="0"/>
                <a:cs typeface="Times New Roman" panose="02020603050405020304" pitchFamily="18" charset="0"/>
              </a:rPr>
              <a:t> </a:t>
            </a:r>
          </a:p>
          <a:p>
            <a:r>
              <a:rPr lang="ru-RU" sz="2000" b="1" i="1" dirty="0" smtClean="0">
                <a:latin typeface="Times New Roman" panose="02020603050405020304" pitchFamily="18" charset="0"/>
                <a:cs typeface="Times New Roman" panose="02020603050405020304" pitchFamily="18" charset="0"/>
              </a:rPr>
              <a:t>Замысел</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Создают и реализуют индивидуальный и </a:t>
            </a:r>
            <a:r>
              <a:rPr lang="ru-RU" sz="2000" dirty="0" smtClean="0">
                <a:latin typeface="Times New Roman" panose="02020603050405020304" pitchFamily="18" charset="0"/>
                <a:cs typeface="Times New Roman" panose="02020603050405020304" pitchFamily="18" charset="0"/>
              </a:rPr>
              <a:t>коллективный </a:t>
            </a:r>
            <a:r>
              <a:rPr lang="ru-RU" sz="2000" dirty="0">
                <a:latin typeface="Times New Roman" panose="02020603050405020304" pitchFamily="18" charset="0"/>
                <a:cs typeface="Times New Roman" panose="02020603050405020304" pitchFamily="18" charset="0"/>
              </a:rPr>
              <a:t>замысел конструкции. Планируют </a:t>
            </a:r>
            <a:r>
              <a:rPr lang="ru-RU" sz="2000" dirty="0" smtClean="0">
                <a:latin typeface="Times New Roman" panose="02020603050405020304" pitchFamily="18" charset="0"/>
                <a:cs typeface="Times New Roman" panose="02020603050405020304" pitchFamily="18" charset="0"/>
              </a:rPr>
              <a:t>кто </a:t>
            </a:r>
            <a:r>
              <a:rPr lang="ru-RU" sz="2000" dirty="0">
                <a:latin typeface="Times New Roman" panose="02020603050405020304" pitchFamily="18" charset="0"/>
                <a:cs typeface="Times New Roman" panose="02020603050405020304" pitchFamily="18" charset="0"/>
              </a:rPr>
              <a:t>и какую часть конструкции будет выполнять. </a:t>
            </a:r>
            <a:r>
              <a:rPr lang="ru-RU" sz="2000" dirty="0" smtClean="0">
                <a:latin typeface="Times New Roman" panose="02020603050405020304" pitchFamily="18" charset="0"/>
                <a:cs typeface="Times New Roman" panose="02020603050405020304" pitchFamily="18" charset="0"/>
              </a:rPr>
              <a:t>Этапы </a:t>
            </a:r>
            <a:r>
              <a:rPr lang="ru-RU" sz="2000" dirty="0">
                <a:latin typeface="Times New Roman" panose="02020603050405020304" pitchFamily="18" charset="0"/>
                <a:cs typeface="Times New Roman" panose="02020603050405020304" pitchFamily="18" charset="0"/>
              </a:rPr>
              <a:t>конструирования на основе анализа образца,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схемы</a:t>
            </a:r>
            <a:r>
              <a:rPr lang="ru-RU" sz="2000" dirty="0">
                <a:latin typeface="Times New Roman" panose="02020603050405020304" pitchFamily="18" charset="0"/>
                <a:cs typeface="Times New Roman" panose="02020603050405020304" pitchFamily="18" charset="0"/>
              </a:rPr>
              <a:t>. Отбирают детали в соответствии с замыслом. </a:t>
            </a:r>
          </a:p>
        </p:txBody>
      </p:sp>
    </p:spTree>
    <p:extLst>
      <p:ext uri="{BB962C8B-B14F-4D97-AF65-F5344CB8AC3E}">
        <p14:creationId xmlns:p14="http://schemas.microsoft.com/office/powerpoint/2010/main" val="15991382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262" y="332509"/>
            <a:ext cx="11371811" cy="5940088"/>
          </a:xfrm>
          <a:prstGeom prst="rect">
            <a:avLst/>
          </a:prstGeom>
          <a:noFill/>
        </p:spPr>
        <p:txBody>
          <a:bodyPr wrap="square" rtlCol="0">
            <a:spAutoFit/>
          </a:bodyPr>
          <a:lstStyle/>
          <a:p>
            <a:r>
              <a:rPr lang="ru-RU" sz="2000" b="1" dirty="0">
                <a:latin typeface="Times New Roman" panose="02020603050405020304" pitchFamily="18" charset="0"/>
                <a:cs typeface="Times New Roman" panose="02020603050405020304" pitchFamily="18" charset="0"/>
              </a:rPr>
              <a:t>Подготовительная группа 6-7 лет</a:t>
            </a:r>
            <a:r>
              <a:rPr lang="ru-RU" sz="2000" dirty="0">
                <a:latin typeface="Times New Roman" panose="02020603050405020304" pitchFamily="18" charset="0"/>
                <a:cs typeface="Times New Roman" panose="02020603050405020304" pitchFamily="18" charset="0"/>
              </a:rPr>
              <a:t> </a:t>
            </a:r>
          </a:p>
          <a:p>
            <a:r>
              <a:rPr lang="ru-RU" sz="2000" b="1" i="1" dirty="0">
                <a:latin typeface="Times New Roman" panose="02020603050405020304" pitchFamily="18" charset="0"/>
                <a:cs typeface="Times New Roman" panose="02020603050405020304" pitchFamily="18" charset="0"/>
              </a:rPr>
              <a:t>Аналитико-синтетические и сенсорные умения</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Выделяют и анализируют конструкцию предмета в соответствии с его практическим назначением. Видят основные части устанавливают функциональное значение. Определяют соответствие формы, размера, местоположения этих частей условиям использования конструкции. На основе анализа находят оригинальные конструктивные решения. Формируются обобщенные формы обследования образца, предмета и обобщенные способы чтения чертежей, схем, рисунков, фотографий</a:t>
            </a:r>
            <a:r>
              <a:rPr lang="ru-RU" sz="2000" b="1" dirty="0">
                <a:latin typeface="Times New Roman" panose="02020603050405020304" pitchFamily="18" charset="0"/>
                <a:cs typeface="Times New Roman" panose="02020603050405020304" pitchFamily="18" charset="0"/>
              </a:rPr>
              <a:t>. </a:t>
            </a:r>
          </a:p>
          <a:p>
            <a:r>
              <a:rPr lang="ru-RU" sz="2000" b="1" i="1" dirty="0">
                <a:latin typeface="Times New Roman" panose="02020603050405020304" pitchFamily="18" charset="0"/>
                <a:cs typeface="Times New Roman" panose="02020603050405020304" pitchFamily="18" charset="0"/>
              </a:rPr>
              <a:t>Содержание конструкции</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строят разные конструкции одного и того же предмета с учетом определенных условий. Создают постройки зданий общественного, жилищного, промышленного характера, мосты, транспорт, сюжетные композиции. В конструировании применяют знания, полученные при ознакомлении с архитектурой зданий. Используют архитектурные украшения. </a:t>
            </a:r>
          </a:p>
          <a:p>
            <a:r>
              <a:rPr lang="ru-RU" sz="2000" b="1" i="1" dirty="0">
                <a:latin typeface="Times New Roman" panose="02020603050405020304" pitchFamily="18" charset="0"/>
                <a:cs typeface="Times New Roman" panose="02020603050405020304" pitchFamily="18" charset="0"/>
              </a:rPr>
              <a:t>Технические навыки: </a:t>
            </a:r>
            <a:r>
              <a:rPr lang="ru-RU" sz="2000" dirty="0">
                <a:latin typeface="Times New Roman" panose="02020603050405020304" pitchFamily="18" charset="0"/>
                <a:cs typeface="Times New Roman" panose="02020603050405020304" pitchFamily="18" charset="0"/>
              </a:rPr>
              <a:t>заменяют одни детали другими. Варьируют использование деталей, заменяют, используя имеющийся материал. Усваивают обобщенные способы конструирования. Знают закономерности конструирования прочного и устойчивого сооружения (устойчивость форм в фундаменте, устойчивость их установки, легкость и устойчивость перекрытий). Придают формам устойчивость, заменяя и смещая их.</a:t>
            </a:r>
          </a:p>
          <a:p>
            <a:r>
              <a:rPr lang="ru-RU" sz="2000" b="1" dirty="0">
                <a:latin typeface="Times New Roman" panose="02020603050405020304" pitchFamily="18" charset="0"/>
                <a:cs typeface="Times New Roman" panose="02020603050405020304" pitchFamily="18" charset="0"/>
              </a:rPr>
              <a:t> </a:t>
            </a:r>
            <a:r>
              <a:rPr lang="ru-RU" sz="2000" b="1" i="1" dirty="0">
                <a:latin typeface="Times New Roman" panose="02020603050405020304" pitchFamily="18" charset="0"/>
                <a:cs typeface="Times New Roman" panose="02020603050405020304" pitchFamily="18" charset="0"/>
              </a:rPr>
              <a:t>Замысе</a:t>
            </a:r>
            <a:r>
              <a:rPr lang="ru-RU" sz="2000" b="1" dirty="0">
                <a:latin typeface="Times New Roman" panose="02020603050405020304" pitchFamily="18" charset="0"/>
                <a:cs typeface="Times New Roman" panose="02020603050405020304" pitchFamily="18" charset="0"/>
              </a:rPr>
              <a:t>л: </a:t>
            </a:r>
            <a:r>
              <a:rPr lang="ru-RU" sz="2000" dirty="0">
                <a:latin typeface="Times New Roman" panose="02020603050405020304" pitchFamily="18" charset="0"/>
                <a:cs typeface="Times New Roman" panose="02020603050405020304" pitchFamily="18" charset="0"/>
              </a:rPr>
              <a:t>Создают и реализуют индивидуальный и коллективный замысел конструкции. Планируют кто и какую часть конструкции будет выполнять. Этапы конструирования на основе анализа образца, схемы. Отбирают детали в соответствии с замыслом. </a:t>
            </a:r>
          </a:p>
        </p:txBody>
      </p:sp>
    </p:spTree>
    <p:extLst>
      <p:ext uri="{BB962C8B-B14F-4D97-AF65-F5344CB8AC3E}">
        <p14:creationId xmlns:p14="http://schemas.microsoft.com/office/powerpoint/2010/main" val="70492313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772</TotalTime>
  <Words>1064</Words>
  <Application>Microsoft Office PowerPoint</Application>
  <PresentationFormat>Широкоэкранный</PresentationFormat>
  <Paragraphs>81</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Calibri</vt:lpstr>
      <vt:lpstr>Calibri Light</vt:lpstr>
      <vt:lpstr>Times New Roman</vt:lpstr>
      <vt:lpstr>Тема Office</vt:lpstr>
      <vt:lpstr>Презентация PowerPoint</vt:lpstr>
      <vt:lpstr>Задачи</vt:lpstr>
      <vt:lpstr>Формы детского конструирования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Интеграция конструирования в другие виды деятельности</vt:lpstr>
      <vt:lpstr>Строим, играем, обучаемся</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Василиса</dc:creator>
  <cp:lastModifiedBy>Василиса</cp:lastModifiedBy>
  <cp:revision>31</cp:revision>
  <dcterms:created xsi:type="dcterms:W3CDTF">2017-11-27T14:08:13Z</dcterms:created>
  <dcterms:modified xsi:type="dcterms:W3CDTF">2019-05-15T05:30:30Z</dcterms:modified>
</cp:coreProperties>
</file>