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1" r:id="rId7"/>
    <p:sldId id="263" r:id="rId8"/>
    <p:sldId id="266" r:id="rId9"/>
    <p:sldId id="314" r:id="rId10"/>
    <p:sldId id="315" r:id="rId11"/>
    <p:sldId id="313" r:id="rId12"/>
    <p:sldId id="268" r:id="rId13"/>
    <p:sldId id="316" r:id="rId14"/>
    <p:sldId id="269" r:id="rId15"/>
    <p:sldId id="317" r:id="rId16"/>
    <p:sldId id="272" r:id="rId17"/>
    <p:sldId id="270" r:id="rId18"/>
    <p:sldId id="318" r:id="rId19"/>
    <p:sldId id="271" r:id="rId20"/>
    <p:sldId id="296" r:id="rId21"/>
    <p:sldId id="311" r:id="rId22"/>
    <p:sldId id="291" r:id="rId23"/>
    <p:sldId id="363" r:id="rId24"/>
    <p:sldId id="278" r:id="rId25"/>
    <p:sldId id="285" r:id="rId26"/>
    <p:sldId id="364" r:id="rId27"/>
    <p:sldId id="293" r:id="rId28"/>
    <p:sldId id="378" r:id="rId29"/>
    <p:sldId id="365" r:id="rId30"/>
    <p:sldId id="347" r:id="rId31"/>
    <p:sldId id="366" r:id="rId32"/>
    <p:sldId id="295" r:id="rId33"/>
    <p:sldId id="297" r:id="rId34"/>
    <p:sldId id="354" r:id="rId35"/>
    <p:sldId id="298" r:id="rId36"/>
    <p:sldId id="367" r:id="rId37"/>
    <p:sldId id="299" r:id="rId38"/>
    <p:sldId id="357" r:id="rId39"/>
    <p:sldId id="304" r:id="rId40"/>
    <p:sldId id="312" r:id="rId41"/>
    <p:sldId id="309" r:id="rId42"/>
    <p:sldId id="310" r:id="rId43"/>
    <p:sldId id="385" r:id="rId44"/>
    <p:sldId id="383" r:id="rId45"/>
    <p:sldId id="368" r:id="rId46"/>
    <p:sldId id="371" r:id="rId47"/>
    <p:sldId id="389" r:id="rId48"/>
    <p:sldId id="391" r:id="rId49"/>
    <p:sldId id="396" r:id="rId50"/>
    <p:sldId id="384" r:id="rId51"/>
    <p:sldId id="373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481EE2"/>
    <a:srgbClr val="E6147D"/>
    <a:srgbClr val="E0488D"/>
    <a:srgbClr val="339933"/>
    <a:srgbClr val="FF0000"/>
    <a:srgbClr val="00FF00"/>
    <a:srgbClr val="00FFFF"/>
    <a:srgbClr val="3EDA32"/>
    <a:srgbClr val="29BB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40900-8187-40A1-980C-6E0FEEF79131}" type="datetimeFigureOut">
              <a:rPr lang="ru-RU" smtClean="0"/>
              <a:pPr/>
              <a:t>26.04.2019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B28F4-2BA2-46A0-9070-5D17D06F9C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0034" y="285728"/>
            <a:ext cx="792961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Красивая осанка – залог вашего успеха!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583" y="3068960"/>
            <a:ext cx="468052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E6147D"/>
                </a:solidFill>
              </a:rPr>
              <a:t>Предварительный этап</a:t>
            </a:r>
            <a:endParaRPr lang="ru-RU" b="1" dirty="0">
              <a:solidFill>
                <a:srgbClr val="E6147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Подбор литературных произведений, в которых отражены вопросы сохранения здоровья, закаливания, лечения людей.</a:t>
            </a:r>
          </a:p>
          <a:p>
            <a:r>
              <a:rPr lang="ru-RU" dirty="0" smtClean="0"/>
              <a:t>Цикл консультаций для родителей воспитанников «Сохрани осанку ребенка».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E6147D"/>
                </a:solidFill>
              </a:rPr>
              <a:t>Практический этап</a:t>
            </a:r>
            <a:endParaRPr lang="ru-RU" b="1" dirty="0">
              <a:solidFill>
                <a:srgbClr val="E6147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практическом этапе данного проекта был проведен целый ряд мероприятий по формированию правильной осанки и предупреждение плоскостопия.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214678" y="857232"/>
            <a:ext cx="3143272" cy="107157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8229600" cy="1143000"/>
          </a:xfrm>
        </p:spPr>
        <p:txBody>
          <a:bodyPr/>
          <a:lstStyle/>
          <a:p>
            <a:r>
              <a:rPr lang="ru-RU" dirty="0" smtClean="0"/>
              <a:t>Беседы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285852" y="2643182"/>
            <a:ext cx="2643206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57290" y="2928934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«Скелет- наша опора»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3000364" y="2000240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5464975" y="1964521"/>
            <a:ext cx="100013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5572132" y="2928934"/>
            <a:ext cx="2428892" cy="14287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000760" y="3000372"/>
            <a:ext cx="25003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«Осанка- стройная спина»</a:t>
            </a:r>
            <a:endParaRPr lang="ru-RU" sz="28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3893339" y="2964653"/>
            <a:ext cx="2786082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4572000" y="4929198"/>
            <a:ext cx="2786082" cy="164307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786314" y="5286388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«Из чего состоит наш организм»</a:t>
            </a:r>
            <a:endParaRPr lang="ru-RU" sz="24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5400000">
            <a:off x="2643174" y="2857496"/>
            <a:ext cx="2714644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1571604" y="4929198"/>
            <a:ext cx="2571768" cy="135732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85918" y="5072074"/>
            <a:ext cx="20717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«О витаминах»</a:t>
            </a: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7451"/>
            <a:ext cx="4248472" cy="3137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4032448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428604"/>
            <a:ext cx="621510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001056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Познавательно -  исследовательская деятельность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857356" y="1285860"/>
            <a:ext cx="1285884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14282" y="2214554"/>
            <a:ext cx="2714644" cy="121444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1472" y="2500306"/>
            <a:ext cx="3071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«Моя осанка»</a:t>
            </a:r>
            <a:endParaRPr lang="ru-RU" sz="28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2071670" y="2000240"/>
            <a:ext cx="278608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928662" y="4643446"/>
            <a:ext cx="2571768" cy="135732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928662" y="4857760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«Береги позвоночник»</a:t>
            </a:r>
            <a:endParaRPr lang="ru-RU" sz="28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6200000" flipH="1">
            <a:off x="5607851" y="1321579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5929322" y="2285992"/>
            <a:ext cx="2500330" cy="121444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929322" y="2500306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«Почему мы двигаемся»</a:t>
            </a:r>
            <a:endParaRPr lang="ru-RU" sz="28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3750463" y="2107397"/>
            <a:ext cx="285752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5429256" y="4500570"/>
            <a:ext cx="2786082" cy="1357322"/>
          </a:xfrm>
          <a:prstGeom prst="rect">
            <a:avLst/>
          </a:prstGeom>
          <a:solidFill>
            <a:srgbClr val="FF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572132" y="4929198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«Здоровая пища»</a:t>
            </a: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58594"/>
            <a:ext cx="439248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0324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Игровые упражнения: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71546"/>
            <a:ext cx="8229600" cy="4525963"/>
          </a:xfrm>
        </p:spPr>
        <p:txBody>
          <a:bodyPr/>
          <a:lstStyle/>
          <a:p>
            <a:r>
              <a:rPr lang="ru-RU" dirty="0" smtClean="0"/>
              <a:t>Покажи упражнения, полезные для позвоночника.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857224" y="2071678"/>
            <a:ext cx="2714644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14282" y="342900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НАСОС</a:t>
            </a:r>
            <a:endParaRPr lang="ru-RU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1500166" y="2357430"/>
            <a:ext cx="2357454" cy="1785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7158" y="4857760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Я ХОЧУ ОБНЯТЬ ВЕСЬ МИР</a:t>
            </a:r>
            <a:endParaRPr lang="ru-RU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2857488" y="2786058"/>
            <a:ext cx="1428760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86050" y="357187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МЫ- СИЛАЧИ</a:t>
            </a:r>
            <a:endParaRPr lang="ru-RU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571868" y="2071678"/>
            <a:ext cx="3071834" cy="192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000760" y="400050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ПОЧЕШИ УШКОМ ПЛЕЧО</a:t>
            </a:r>
            <a:endParaRPr lang="ru-RU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rot="16200000" flipH="1">
            <a:off x="2857488" y="2857496"/>
            <a:ext cx="3000396" cy="15716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00562" y="5143512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ВЕТЕРОК</a:t>
            </a:r>
            <a:endParaRPr lang="ru-RU" b="1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571868" y="2071678"/>
            <a:ext cx="3214710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858016" y="221455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КАЧЕЛИ</a:t>
            </a:r>
            <a:endParaRPr lang="ru-RU" b="1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rot="16200000" flipH="1">
            <a:off x="3571868" y="2143116"/>
            <a:ext cx="3071834" cy="30718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643702" y="521495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СНЕЖИНКА</a:t>
            </a:r>
            <a:endParaRPr lang="ru-RU" b="1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Занятие-инсценировка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/>
              <a:t>«Гномик рассказывает о своем теле»</a:t>
            </a:r>
          </a:p>
          <a:p>
            <a:endParaRPr lang="ru-RU" dirty="0"/>
          </a:p>
        </p:txBody>
      </p:sp>
      <p:pic>
        <p:nvPicPr>
          <p:cNvPr id="39938" name="Picture 2" descr="http://vebgnomik.ucoz.ru/gn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357562"/>
            <a:ext cx="2247900" cy="3019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player.myshared.ru/243728/data/images/img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786190"/>
            <a:ext cx="2162175" cy="273367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284984"/>
            <a:ext cx="3672408" cy="3234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4139505" cy="342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481EE2"/>
                </a:solidFill>
              </a:rPr>
              <a:t>Тренинг</a:t>
            </a:r>
            <a:endParaRPr lang="ru-RU" sz="5400" b="1" dirty="0">
              <a:solidFill>
                <a:srgbClr val="481EE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229600" cy="4525963"/>
          </a:xfrm>
        </p:spPr>
        <p:txBody>
          <a:bodyPr/>
          <a:lstStyle/>
          <a:p>
            <a:r>
              <a:rPr lang="ru-RU" dirty="0" smtClean="0"/>
              <a:t>«Правильная осанка»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608511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Продолжительность проекта 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3429024" cy="324010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</a:t>
            </a:r>
            <a:r>
              <a:rPr lang="ru-RU" sz="4800" b="1" dirty="0" smtClean="0">
                <a:solidFill>
                  <a:srgbClr val="C00000"/>
                </a:solidFill>
              </a:rPr>
              <a:t>Сентябрь </a:t>
            </a:r>
            <a:r>
              <a:rPr lang="ru-RU" sz="4800" dirty="0" smtClean="0">
                <a:solidFill>
                  <a:srgbClr val="C00000"/>
                </a:solidFill>
              </a:rPr>
              <a:t>                   </a:t>
            </a:r>
            <a:r>
              <a:rPr lang="ru-RU" sz="4800" b="1" dirty="0" smtClean="0">
                <a:solidFill>
                  <a:srgbClr val="C00000"/>
                </a:solidFill>
              </a:rPr>
              <a:t>Октябрь</a:t>
            </a:r>
            <a:r>
              <a:rPr lang="ru-RU" sz="4800" dirty="0" smtClean="0">
                <a:solidFill>
                  <a:srgbClr val="C00000"/>
                </a:solidFill>
              </a:rPr>
              <a:t>              </a:t>
            </a:r>
            <a:r>
              <a:rPr lang="ru-RU" sz="4800" b="1" dirty="0" smtClean="0">
                <a:solidFill>
                  <a:srgbClr val="C00000"/>
                </a:solidFill>
              </a:rPr>
              <a:t>Ноябрь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3456384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481EE2"/>
                </a:solidFill>
              </a:rPr>
              <a:t>Экскурсия в медицинский кабинет</a:t>
            </a:r>
            <a:endParaRPr lang="ru-RU" b="1" dirty="0">
              <a:solidFill>
                <a:srgbClr val="481EE2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504056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-конечная звезда 3"/>
          <p:cNvSpPr/>
          <p:nvPr/>
        </p:nvSpPr>
        <p:spPr>
          <a:xfrm>
            <a:off x="2500298" y="2714620"/>
            <a:ext cx="3643338" cy="2643206"/>
          </a:xfrm>
          <a:prstGeom prst="star7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643314"/>
            <a:ext cx="2857520" cy="64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Утренняя гимнастика</a:t>
            </a:r>
            <a:endParaRPr lang="ru-RU" dirty="0"/>
          </a:p>
        </p:txBody>
      </p:sp>
      <p:cxnSp>
        <p:nvCxnSpPr>
          <p:cNvPr id="7" name="Прямая соединительная линия 6"/>
          <p:cNvCxnSpPr>
            <a:stCxn id="4" idx="6"/>
          </p:cNvCxnSpPr>
          <p:nvPr/>
        </p:nvCxnSpPr>
        <p:spPr>
          <a:xfrm rot="16200000" flipV="1">
            <a:off x="3911200" y="2303852"/>
            <a:ext cx="785818" cy="35717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71868" y="150017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«Бабочка»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5643570" y="2928934"/>
            <a:ext cx="810654" cy="365112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00826" y="264318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«Пингвин»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" name="Прямая соединительная линия 17"/>
          <p:cNvCxnSpPr>
            <a:stCxn id="4" idx="1"/>
          </p:cNvCxnSpPr>
          <p:nvPr/>
        </p:nvCxnSpPr>
        <p:spPr>
          <a:xfrm>
            <a:off x="6143645" y="4414483"/>
            <a:ext cx="571495" cy="14649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43702" y="428625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«Аист»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2" name="Прямая соединительная линия 21"/>
          <p:cNvCxnSpPr>
            <a:stCxn id="4" idx="2"/>
          </p:cNvCxnSpPr>
          <p:nvPr/>
        </p:nvCxnSpPr>
        <p:spPr>
          <a:xfrm rot="16200000" flipH="1">
            <a:off x="4923787" y="5566733"/>
            <a:ext cx="785802" cy="368015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429256" y="5929330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«Кот»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5" name="Прямая соединительная линия 24"/>
          <p:cNvCxnSpPr>
            <a:stCxn id="4" idx="3"/>
          </p:cNvCxnSpPr>
          <p:nvPr/>
        </p:nvCxnSpPr>
        <p:spPr>
          <a:xfrm rot="5400000">
            <a:off x="2755759" y="5316696"/>
            <a:ext cx="714351" cy="796639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000232" y="592933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«Суслик»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0" name="Прямая соединительная линия 29"/>
          <p:cNvCxnSpPr>
            <a:endCxn id="31" idx="3"/>
          </p:cNvCxnSpPr>
          <p:nvPr/>
        </p:nvCxnSpPr>
        <p:spPr>
          <a:xfrm rot="10800000" flipV="1">
            <a:off x="1428728" y="4414481"/>
            <a:ext cx="1071560" cy="31169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4214818"/>
            <a:ext cx="1428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«Олень»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3" name="Прямая соединительная линия 32"/>
          <p:cNvCxnSpPr>
            <a:stCxn id="4" idx="5"/>
          </p:cNvCxnSpPr>
          <p:nvPr/>
        </p:nvCxnSpPr>
        <p:spPr>
          <a:xfrm rot="10800000">
            <a:off x="2285984" y="2928934"/>
            <a:ext cx="575116" cy="309208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142976" y="257174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«Птичка»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6562" name="Picture 2" descr="http://www.playing-field.ru/img/2015/052200/064577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5972" y="4357694"/>
            <a:ext cx="1758028" cy="2500306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285720" y="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 комплекс утренней гимнастики и физкультминуток были включены упражнения на формирование правильной осанки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1s1.hsmedia.ru/55/27/70/55277034f3f48e4b61cec1192f38431a/1000x878_0xd42ee42d_2114203685143583414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1" y="4098235"/>
            <a:ext cx="3143240" cy="2759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Физкультминутки 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1428728" y="1000108"/>
            <a:ext cx="2643206" cy="1143008"/>
          </a:xfrm>
          <a:prstGeom prst="straightConnector1">
            <a:avLst/>
          </a:prstGeom>
          <a:ln>
            <a:solidFill>
              <a:srgbClr val="29BB1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0" y="2214554"/>
            <a:ext cx="3357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«Большой- маленький»</a:t>
            </a:r>
            <a:endParaRPr lang="ru-RU" sz="2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1571604" y="1500174"/>
            <a:ext cx="3000396" cy="2000264"/>
          </a:xfrm>
          <a:prstGeom prst="straightConnector1">
            <a:avLst/>
          </a:prstGeom>
          <a:ln>
            <a:solidFill>
              <a:srgbClr val="29BB1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5720" y="4000504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«По ровненькой дорожке»</a:t>
            </a:r>
            <a:endParaRPr lang="ru-RU" sz="24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>
            <a:off x="1893075" y="2821777"/>
            <a:ext cx="4000528" cy="357190"/>
          </a:xfrm>
          <a:prstGeom prst="straightConnector1">
            <a:avLst/>
          </a:prstGeom>
          <a:ln>
            <a:solidFill>
              <a:srgbClr val="29BB1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71802" y="500063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«Зайка»</a:t>
            </a:r>
            <a:endParaRPr lang="ru-RU" sz="2400" dirty="0"/>
          </a:p>
        </p:txBody>
      </p:sp>
      <p:cxnSp>
        <p:nvCxnSpPr>
          <p:cNvPr id="23" name="Прямая со стрелкой 22"/>
          <p:cNvCxnSpPr/>
          <p:nvPr/>
        </p:nvCxnSpPr>
        <p:spPr>
          <a:xfrm rot="16200000" flipH="1">
            <a:off x="2643174" y="2428868"/>
            <a:ext cx="4214842" cy="1357322"/>
          </a:xfrm>
          <a:prstGeom prst="straightConnector1">
            <a:avLst/>
          </a:prstGeom>
          <a:ln>
            <a:solidFill>
              <a:srgbClr val="29BB11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71934" y="535782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«А Часы идут, идут»</a:t>
            </a:r>
            <a:endParaRPr lang="ru-RU" sz="24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H="1">
            <a:off x="3964777" y="1107265"/>
            <a:ext cx="2643206" cy="2428892"/>
          </a:xfrm>
          <a:prstGeom prst="straightConnector1">
            <a:avLst/>
          </a:prstGeom>
          <a:ln>
            <a:solidFill>
              <a:srgbClr val="29BB1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215074" y="3714752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«Белки»</a:t>
            </a:r>
            <a:endParaRPr lang="ru-RU" sz="2400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071934" y="1000108"/>
            <a:ext cx="2643206" cy="642942"/>
          </a:xfrm>
          <a:prstGeom prst="straightConnector1">
            <a:avLst/>
          </a:prstGeom>
          <a:ln>
            <a:solidFill>
              <a:srgbClr val="29BB11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715140" y="150017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«Ветер»</a:t>
            </a:r>
            <a:endParaRPr lang="ru-RU" sz="24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4525963"/>
          </a:xfrm>
        </p:spPr>
        <p:txBody>
          <a:bodyPr/>
          <a:lstStyle/>
          <a:p>
            <a:r>
              <a:rPr lang="ru-RU" dirty="0" smtClean="0"/>
              <a:t>Для формирования и закрепления правильной осанки были подобраны разнообразные подвижные игры.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904655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71736" y="2071678"/>
            <a:ext cx="2643206" cy="228601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857488" y="2643182"/>
            <a:ext cx="2643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Подвижные игры на улице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4643438" y="1071546"/>
            <a:ext cx="1357322" cy="121444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57818" y="785794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«Передай мяч»</a:t>
            </a:r>
            <a:endParaRPr lang="ru-RU" sz="28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286380" y="3071810"/>
            <a:ext cx="1357322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786578" y="292893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«Серсо»</a:t>
            </a:r>
            <a:endParaRPr lang="ru-RU" sz="2800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5000628" y="3857628"/>
            <a:ext cx="1143008" cy="114300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72198" y="4857760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«Аист на охоте»</a:t>
            </a:r>
            <a:endParaRPr lang="ru-RU" sz="2800" dirty="0"/>
          </a:p>
        </p:txBody>
      </p:sp>
      <p:cxnSp>
        <p:nvCxnSpPr>
          <p:cNvPr id="21" name="Прямая соединительная линия 20"/>
          <p:cNvCxnSpPr>
            <a:stCxn id="4" idx="4"/>
          </p:cNvCxnSpPr>
          <p:nvPr/>
        </p:nvCxnSpPr>
        <p:spPr>
          <a:xfrm rot="16200000" flipH="1">
            <a:off x="3339694" y="4911338"/>
            <a:ext cx="1143008" cy="3571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214678" y="535782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</a:t>
            </a:r>
            <a:r>
              <a:rPr lang="ru-RU" sz="2800" dirty="0" err="1" smtClean="0"/>
              <a:t>Совушка</a:t>
            </a:r>
            <a:r>
              <a:rPr lang="ru-RU" sz="2800" dirty="0" smtClean="0"/>
              <a:t>- сова»</a:t>
            </a:r>
            <a:endParaRPr lang="ru-RU" sz="2800" dirty="0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10800000">
            <a:off x="1428728" y="3143248"/>
            <a:ext cx="1285884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0" y="2714620"/>
            <a:ext cx="18573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«Морская фигура»</a:t>
            </a:r>
            <a:endParaRPr lang="ru-RU" sz="2800" dirty="0"/>
          </a:p>
        </p:txBody>
      </p:sp>
      <p:cxnSp>
        <p:nvCxnSpPr>
          <p:cNvPr id="29" name="Прямая соединительная линия 28"/>
          <p:cNvCxnSpPr>
            <a:stCxn id="4" idx="3"/>
          </p:cNvCxnSpPr>
          <p:nvPr/>
        </p:nvCxnSpPr>
        <p:spPr>
          <a:xfrm rot="5400000">
            <a:off x="1812074" y="3782446"/>
            <a:ext cx="906283" cy="1387221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500063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«Сбей кегли»</a:t>
            </a:r>
            <a:endParaRPr lang="ru-RU" sz="2800" dirty="0"/>
          </a:p>
        </p:txBody>
      </p:sp>
      <p:cxnSp>
        <p:nvCxnSpPr>
          <p:cNvPr id="32" name="Прямая соединительная линия 31"/>
          <p:cNvCxnSpPr>
            <a:stCxn id="4" idx="1"/>
          </p:cNvCxnSpPr>
          <p:nvPr/>
        </p:nvCxnSpPr>
        <p:spPr>
          <a:xfrm rot="16200000" flipV="1">
            <a:off x="1919231" y="1366862"/>
            <a:ext cx="834845" cy="1244345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1285860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«Кукушка»</a:t>
            </a:r>
            <a:endParaRPr lang="ru-RU" sz="2800" dirty="0"/>
          </a:p>
        </p:txBody>
      </p:sp>
      <p:cxnSp>
        <p:nvCxnSpPr>
          <p:cNvPr id="35" name="Прямая соединительная линия 34"/>
          <p:cNvCxnSpPr>
            <a:stCxn id="4" idx="0"/>
          </p:cNvCxnSpPr>
          <p:nvPr/>
        </p:nvCxnSpPr>
        <p:spPr>
          <a:xfrm rot="16200000" flipV="1">
            <a:off x="3411134" y="1589472"/>
            <a:ext cx="928694" cy="35717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071802" y="571480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«Пятнашки»</a:t>
            </a:r>
            <a:endParaRPr lang="ru-RU" sz="28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2143108" y="0"/>
            <a:ext cx="4929222" cy="264320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85794"/>
            <a:ext cx="571504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Подвижные игры в группе</a:t>
            </a:r>
            <a:endParaRPr lang="ru-RU" dirty="0"/>
          </a:p>
        </p:txBody>
      </p:sp>
      <p:sp>
        <p:nvSpPr>
          <p:cNvPr id="6" name="Капля 5"/>
          <p:cNvSpPr/>
          <p:nvPr/>
        </p:nvSpPr>
        <p:spPr>
          <a:xfrm>
            <a:off x="0" y="2928934"/>
            <a:ext cx="2071670" cy="1285884"/>
          </a:xfrm>
          <a:prstGeom prst="teardrop">
            <a:avLst>
              <a:gd name="adj" fmla="val 1640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3286124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«Канатоходцы»</a:t>
            </a:r>
            <a:endParaRPr lang="ru-RU" sz="2400" dirty="0"/>
          </a:p>
        </p:txBody>
      </p:sp>
      <p:sp>
        <p:nvSpPr>
          <p:cNvPr id="8" name="Капля 7"/>
          <p:cNvSpPr/>
          <p:nvPr/>
        </p:nvSpPr>
        <p:spPr>
          <a:xfrm rot="21202175">
            <a:off x="785786" y="4500570"/>
            <a:ext cx="1785950" cy="1714512"/>
          </a:xfrm>
          <a:prstGeom prst="teardrop">
            <a:avLst>
              <a:gd name="adj" fmla="val 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85852" y="4929198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«Кот и мыши»</a:t>
            </a:r>
            <a:endParaRPr lang="ru-RU" sz="2400" dirty="0"/>
          </a:p>
        </p:txBody>
      </p:sp>
      <p:sp>
        <p:nvSpPr>
          <p:cNvPr id="10" name="Капля 9"/>
          <p:cNvSpPr/>
          <p:nvPr/>
        </p:nvSpPr>
        <p:spPr>
          <a:xfrm rot="1186094" flipH="1">
            <a:off x="3849708" y="3837429"/>
            <a:ext cx="1362384" cy="1321949"/>
          </a:xfrm>
          <a:prstGeom prst="teardrop">
            <a:avLst>
              <a:gd name="adj" fmla="val 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786182" y="4286256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«Футбол»</a:t>
            </a:r>
            <a:endParaRPr lang="ru-RU" sz="2400" dirty="0"/>
          </a:p>
        </p:txBody>
      </p:sp>
      <p:sp>
        <p:nvSpPr>
          <p:cNvPr id="12" name="Капля 11"/>
          <p:cNvSpPr/>
          <p:nvPr/>
        </p:nvSpPr>
        <p:spPr>
          <a:xfrm rot="17899702">
            <a:off x="5460302" y="4317302"/>
            <a:ext cx="1785950" cy="1785950"/>
          </a:xfrm>
          <a:prstGeom prst="teardrop">
            <a:avLst>
              <a:gd name="adj" fmla="val 1719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72132" y="4714884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«Погладь зверюшку»</a:t>
            </a:r>
            <a:endParaRPr lang="ru-RU" sz="2400" dirty="0"/>
          </a:p>
        </p:txBody>
      </p:sp>
      <p:sp>
        <p:nvSpPr>
          <p:cNvPr id="14" name="Капля 13"/>
          <p:cNvSpPr/>
          <p:nvPr/>
        </p:nvSpPr>
        <p:spPr>
          <a:xfrm rot="16934186">
            <a:off x="7282609" y="2792240"/>
            <a:ext cx="1365360" cy="1677523"/>
          </a:xfrm>
          <a:prstGeom prst="teardrop">
            <a:avLst>
              <a:gd name="adj" fmla="val 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143768" y="328612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«Цветочек»</a:t>
            </a:r>
            <a:endParaRPr lang="ru-RU" sz="24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0"/>
            <a:ext cx="8229600" cy="4525963"/>
          </a:xfrm>
        </p:spPr>
        <p:txBody>
          <a:bodyPr/>
          <a:lstStyle/>
          <a:p>
            <a:r>
              <a:rPr lang="ru-RU" dirty="0" smtClean="0"/>
              <a:t>В гимнастику пробуждения были включены не только упражнения на формирование и закрепление осанки, но и упражнения на профилактику плоскостопия.</a:t>
            </a:r>
            <a:endParaRPr lang="ru-RU" dirty="0"/>
          </a:p>
        </p:txBody>
      </p:sp>
      <p:pic>
        <p:nvPicPr>
          <p:cNvPr id="4" name="Содержимое 3" descr="IMG_804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2071678"/>
            <a:ext cx="6143636" cy="4607727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Гимнастика пробуждения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142976" y="1142984"/>
            <a:ext cx="3000396" cy="12858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5720" y="2571744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Ходьба по комбинированной дорожке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1964513" y="1750207"/>
            <a:ext cx="2786082" cy="1571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00166" y="428625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Дозированный бег</a:t>
            </a:r>
            <a:endParaRPr lang="ru-RU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>
            <a:off x="2178827" y="3107529"/>
            <a:ext cx="39290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286116" y="507207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Дыхательные упражнения</a:t>
            </a:r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H="1">
            <a:off x="3107521" y="2178835"/>
            <a:ext cx="3643338" cy="1571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14942" y="492919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Подвижные игры</a:t>
            </a:r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rot="16200000" flipH="1">
            <a:off x="4107653" y="1178703"/>
            <a:ext cx="2286016" cy="22145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86512" y="3357562"/>
            <a:ext cx="20716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Танцевальные упражнения</a:t>
            </a:r>
            <a:endParaRPr lang="ru-RU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4143372" y="1142984"/>
            <a:ext cx="2214578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86512" y="171448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Самомассаж</a:t>
            </a:r>
            <a:endParaRPr lang="ru-RU" dirty="0"/>
          </a:p>
        </p:txBody>
      </p:sp>
      <p:pic>
        <p:nvPicPr>
          <p:cNvPr id="18434" name="Picture 2" descr="http://psychology-msk.ru/wp-content/uploads/media/%D0%9F%D0%B5%D0%B4%D0%B0%D0%B3%D0%BE%D0%B3%D0%B8%D1%87%D0%B5%D1%81%D0%BA%D0%B0%D1%8F-%D0%BA%D0%BE%D0%BF%D0%B8%D0%BB%D0%BA%D0%B0/image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553723"/>
            <a:ext cx="2571736" cy="23042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31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</a:rPr>
              <a:t>Была проведена консультация для воспитателей инструктором по физкультуре </a:t>
            </a:r>
            <a:r>
              <a:rPr lang="ru-RU" sz="4400" b="1" dirty="0" err="1" smtClean="0">
                <a:solidFill>
                  <a:srgbClr val="C00000"/>
                </a:solidFill>
              </a:rPr>
              <a:t>Гайнановой</a:t>
            </a:r>
            <a:r>
              <a:rPr lang="ru-RU" sz="4400" b="1" dirty="0" smtClean="0">
                <a:solidFill>
                  <a:srgbClr val="C00000"/>
                </a:solidFill>
              </a:rPr>
              <a:t> Ю.С. на тему «Профилактика и коррекция нарушения осанки у детей дошкольного возраста».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/>
          <a:lstStyle/>
          <a:p>
            <a:r>
              <a:rPr lang="ru-RU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частники проекта:</a:t>
            </a:r>
            <a:endParaRPr lang="ru-RU" b="1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00B0F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9"/>
            <a:ext cx="9144000" cy="3071833"/>
          </a:xfrm>
        </p:spPr>
        <p:txBody>
          <a:bodyPr>
            <a:normAutofit fontScale="92500"/>
          </a:bodyPr>
          <a:lstStyle/>
          <a:p>
            <a:r>
              <a:rPr lang="ru-RU" sz="4400" b="1" dirty="0">
                <a:solidFill>
                  <a:schemeClr val="accent6"/>
                </a:solidFill>
              </a:rPr>
              <a:t>д</a:t>
            </a:r>
            <a:r>
              <a:rPr lang="ru-RU" sz="4400" b="1" dirty="0" smtClean="0">
                <a:solidFill>
                  <a:schemeClr val="accent6"/>
                </a:solidFill>
              </a:rPr>
              <a:t>ети старшей группы </a:t>
            </a:r>
          </a:p>
          <a:p>
            <a:r>
              <a:rPr lang="ru-RU" sz="4400" b="1" dirty="0">
                <a:solidFill>
                  <a:srgbClr val="FF0000"/>
                </a:solidFill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оспитатели группы: Курбанова С.А. </a:t>
            </a:r>
          </a:p>
          <a:p>
            <a:r>
              <a:rPr lang="ru-RU" sz="4400" b="1" dirty="0" err="1" smtClean="0">
                <a:solidFill>
                  <a:srgbClr val="FF0000"/>
                </a:solidFill>
              </a:rPr>
              <a:t>Нарцызова</a:t>
            </a:r>
            <a:r>
              <a:rPr lang="ru-RU" sz="4400" b="1" dirty="0" smtClean="0">
                <a:solidFill>
                  <a:srgbClr val="FF0000"/>
                </a:solidFill>
              </a:rPr>
              <a:t> Н.Н.</a:t>
            </a:r>
          </a:p>
          <a:p>
            <a:r>
              <a:rPr lang="ru-RU" sz="4400" b="1" dirty="0" smtClean="0">
                <a:solidFill>
                  <a:srgbClr val="92D050"/>
                </a:solidFill>
              </a:rPr>
              <a:t>Родители воспитанников  </a:t>
            </a:r>
            <a:endParaRPr lang="ru-RU" sz="4400" b="1" dirty="0">
              <a:solidFill>
                <a:srgbClr val="92D050"/>
              </a:solidFill>
            </a:endParaRPr>
          </a:p>
        </p:txBody>
      </p:sp>
      <p:pic>
        <p:nvPicPr>
          <p:cNvPr id="2050" name="Picture 2" descr="C:\Users\Zavjalov\Desktop\Рисунок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73016"/>
            <a:ext cx="597582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11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4500562" cy="3214685"/>
          </a:xfrm>
        </p:spPr>
      </p:pic>
      <p:pic>
        <p:nvPicPr>
          <p:cNvPr id="5" name="Рисунок 4" descr="IMG_81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143248"/>
            <a:ext cx="4429124" cy="3714752"/>
          </a:xfrm>
          <a:prstGeom prst="rect">
            <a:avLst/>
          </a:prstGeom>
        </p:spPr>
      </p:pic>
      <p:pic>
        <p:nvPicPr>
          <p:cNvPr id="6" name="Рисунок 5" descr="IMG_813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"/>
            <a:ext cx="4643438" cy="3429000"/>
          </a:xfrm>
          <a:prstGeom prst="rect">
            <a:avLst/>
          </a:prstGeom>
        </p:spPr>
      </p:pic>
      <p:pic>
        <p:nvPicPr>
          <p:cNvPr id="7" name="Рисунок 6" descr="IMG_813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143248"/>
            <a:ext cx="4786314" cy="3714752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В физкультурные занятия по формированию осанки были включены разнообразные оборудования и инвентари( ребристые и наклонные доски, обручи, мячи, гимнастические палки, батуты).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IMG_79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84" y="2571744"/>
            <a:ext cx="6643702" cy="4071942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481EE2"/>
                </a:solidFill>
              </a:rPr>
              <a:t>Физкультурные занятия на воздухе</a:t>
            </a:r>
            <a:endParaRPr lang="ru-RU" b="1" dirty="0">
              <a:solidFill>
                <a:srgbClr val="481EE2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25658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r>
              <a:rPr lang="ru-RU" dirty="0" smtClean="0"/>
              <a:t>Лепка</a:t>
            </a:r>
            <a:endParaRPr lang="ru-RU" dirty="0"/>
          </a:p>
        </p:txBody>
      </p:sp>
      <p:pic>
        <p:nvPicPr>
          <p:cNvPr id="4" name="Содержимое 3" descr="IMG_79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8976"/>
            <a:ext cx="4572032" cy="3429024"/>
          </a:xfrm>
        </p:spPr>
      </p:pic>
      <p:pic>
        <p:nvPicPr>
          <p:cNvPr id="5" name="Рисунок 4" descr="IMG_791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572000" cy="3429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82" y="214290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Данная тема проекта была отображена во многих видах художественно-творческой деятельности детей.</a:t>
            </a:r>
            <a:endParaRPr lang="ru-RU" sz="36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791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42918"/>
            <a:ext cx="4857752" cy="3643314"/>
          </a:xfrm>
        </p:spPr>
      </p:pic>
      <p:pic>
        <p:nvPicPr>
          <p:cNvPr id="7" name="Рисунок 6" descr="IMG_791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93401" y="2107401"/>
            <a:ext cx="5429256" cy="4071942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81EE2"/>
                </a:solidFill>
              </a:rPr>
              <a:t>Рисование</a:t>
            </a:r>
            <a:endParaRPr lang="ru-RU" b="1" dirty="0">
              <a:solidFill>
                <a:srgbClr val="481EE2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44824"/>
            <a:ext cx="468052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Конструирование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412776"/>
            <a:ext cx="561662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2221042" y="2261734"/>
            <a:ext cx="4143404" cy="1643074"/>
          </a:xfrm>
          <a:prstGeom prst="ellipse">
            <a:avLst/>
          </a:prstGeom>
          <a:solidFill>
            <a:srgbClr val="3EDA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500306"/>
            <a:ext cx="40005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Дидактические игры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2116270" y="4027342"/>
            <a:ext cx="1118750" cy="493570"/>
          </a:xfrm>
          <a:prstGeom prst="line">
            <a:avLst/>
          </a:prstGeom>
          <a:ln>
            <a:solidFill>
              <a:srgbClr val="29BB1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0" y="4857760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«Полезная покупка»</a:t>
            </a:r>
            <a:endParaRPr lang="ru-RU" sz="2800" dirty="0"/>
          </a:p>
        </p:txBody>
      </p:sp>
      <p:cxnSp>
        <p:nvCxnSpPr>
          <p:cNvPr id="12" name="Прямая соединительная линия 11"/>
          <p:cNvCxnSpPr>
            <a:stCxn id="5" idx="6"/>
          </p:cNvCxnSpPr>
          <p:nvPr/>
        </p:nvCxnSpPr>
        <p:spPr>
          <a:xfrm flipV="1">
            <a:off x="6364446" y="3071810"/>
            <a:ext cx="779322" cy="11461"/>
          </a:xfrm>
          <a:prstGeom prst="line">
            <a:avLst/>
          </a:prstGeom>
          <a:ln>
            <a:solidFill>
              <a:srgbClr val="29BB1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143768" y="2714620"/>
            <a:ext cx="2000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«Необычное угощение»</a:t>
            </a:r>
            <a:endParaRPr lang="ru-RU" sz="2400" dirty="0"/>
          </a:p>
        </p:txBody>
      </p:sp>
      <p:cxnSp>
        <p:nvCxnSpPr>
          <p:cNvPr id="15" name="Прямая соединительная линия 14"/>
          <p:cNvCxnSpPr>
            <a:stCxn id="5" idx="4"/>
          </p:cNvCxnSpPr>
          <p:nvPr/>
        </p:nvCxnSpPr>
        <p:spPr>
          <a:xfrm rot="5400000">
            <a:off x="3527268" y="4663788"/>
            <a:ext cx="1524456" cy="6496"/>
          </a:xfrm>
          <a:prstGeom prst="line">
            <a:avLst/>
          </a:prstGeom>
          <a:ln>
            <a:solidFill>
              <a:srgbClr val="29BB1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71736" y="5429264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«Одень спортсмена»</a:t>
            </a:r>
            <a:endParaRPr lang="ru-RU" sz="2800" dirty="0"/>
          </a:p>
        </p:txBody>
      </p:sp>
      <p:cxnSp>
        <p:nvCxnSpPr>
          <p:cNvPr id="20" name="Прямая соединительная линия 19"/>
          <p:cNvCxnSpPr>
            <a:stCxn id="5" idx="5"/>
          </p:cNvCxnSpPr>
          <p:nvPr/>
        </p:nvCxnSpPr>
        <p:spPr>
          <a:xfrm rot="16200000" flipH="1">
            <a:off x="5568174" y="3853670"/>
            <a:ext cx="1479326" cy="1100358"/>
          </a:xfrm>
          <a:prstGeom prst="line">
            <a:avLst/>
          </a:prstGeom>
          <a:ln>
            <a:solidFill>
              <a:srgbClr val="29BB1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429388" y="5214950"/>
            <a:ext cx="2714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«Кто быстрее покажет части тела»</a:t>
            </a:r>
            <a:endParaRPr lang="ru-RU" sz="2400" dirty="0"/>
          </a:p>
        </p:txBody>
      </p:sp>
      <p:cxnSp>
        <p:nvCxnSpPr>
          <p:cNvPr id="23" name="Прямая соединительная линия 22"/>
          <p:cNvCxnSpPr>
            <a:stCxn id="2" idx="1"/>
          </p:cNvCxnSpPr>
          <p:nvPr/>
        </p:nvCxnSpPr>
        <p:spPr>
          <a:xfrm rot="10800000" flipV="1">
            <a:off x="1571604" y="3071806"/>
            <a:ext cx="642942" cy="4"/>
          </a:xfrm>
          <a:prstGeom prst="line">
            <a:avLst/>
          </a:prstGeom>
          <a:ln>
            <a:solidFill>
              <a:srgbClr val="29BB1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2571744"/>
            <a:ext cx="1714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«Обведи кружочком подвижные части тела»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 ходе проекта были проведены разнообразные дидактические и сюжетно-ролевые игры.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00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5340"/>
            <a:ext cx="9191120" cy="6893340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6786610" cy="85725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«Сюжетно-ролевые  игры»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1571604" y="1285860"/>
            <a:ext cx="1928826" cy="1071570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14282" y="2428868"/>
            <a:ext cx="2643206" cy="107157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00034" y="2643182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«Магазин»</a:t>
            </a:r>
            <a:endParaRPr lang="ru-RU" sz="28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1607323" y="2178835"/>
            <a:ext cx="3214710" cy="14287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28596" y="4429132"/>
            <a:ext cx="2357454" cy="128588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0034" y="4500570"/>
            <a:ext cx="228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«Осмотр у врача»</a:t>
            </a:r>
            <a:endParaRPr lang="ru-RU" sz="28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964645" y="2678901"/>
            <a:ext cx="3000396" cy="21431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643306" y="4357694"/>
            <a:ext cx="2000264" cy="1285884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786182" y="4714884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«Семья»</a:t>
            </a:r>
            <a:endParaRPr lang="ru-RU" sz="2800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929190" y="1285860"/>
            <a:ext cx="1714512" cy="11430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500826" y="2500306"/>
            <a:ext cx="2357454" cy="135732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6572264" y="2786058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«Поликлиника»</a:t>
            </a:r>
            <a:endParaRPr lang="ru-RU" sz="2400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481EE2"/>
                </a:solidFill>
              </a:rPr>
              <a:t>Интеграция образовательных       областей: </a:t>
            </a:r>
            <a:endParaRPr lang="ru-RU" b="1" dirty="0">
              <a:solidFill>
                <a:srgbClr val="481EE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«Физическое»</a:t>
            </a:r>
          </a:p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«Познавательное»</a:t>
            </a:r>
          </a:p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«Социально-коммуникативное»</a:t>
            </a:r>
          </a:p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«Художественно –эстетическое»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00438"/>
            <a:ext cx="678661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Художественная и научно-популярная литература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7" name="Прямая со стрелкой 6"/>
          <p:cNvCxnSpPr>
            <a:stCxn id="2" idx="0"/>
          </p:cNvCxnSpPr>
          <p:nvPr/>
        </p:nvCxnSpPr>
        <p:spPr>
          <a:xfrm rot="16200000" flipV="1">
            <a:off x="3625448" y="2803918"/>
            <a:ext cx="1357322" cy="357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143240" y="1357298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Энциклопедии для детей</a:t>
            </a:r>
            <a:endParaRPr lang="ru-RU" sz="24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6200000" flipV="1">
            <a:off x="1500166" y="2428868"/>
            <a:ext cx="1285884" cy="10001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2910" y="1857364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Сказки</a:t>
            </a:r>
            <a:endParaRPr lang="ru-RU" sz="28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5400000" flipH="1" flipV="1">
            <a:off x="6000760" y="2571744"/>
            <a:ext cx="1214446" cy="78581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215074" y="185736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Пословицы</a:t>
            </a:r>
            <a:endParaRPr lang="ru-RU" sz="28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rot="10800000" flipV="1">
            <a:off x="1071538" y="4643446"/>
            <a:ext cx="1214446" cy="7143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00034" y="5429264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Стихи</a:t>
            </a:r>
            <a:endParaRPr lang="ru-RU" sz="2800" dirty="0"/>
          </a:p>
        </p:txBody>
      </p:sp>
      <p:cxnSp>
        <p:nvCxnSpPr>
          <p:cNvPr id="22" name="Прямая со стрелкой 21"/>
          <p:cNvCxnSpPr>
            <a:stCxn id="2" idx="2"/>
          </p:cNvCxnSpPr>
          <p:nvPr/>
        </p:nvCxnSpPr>
        <p:spPr>
          <a:xfrm rot="5400000">
            <a:off x="3661161" y="5268526"/>
            <a:ext cx="1285894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00430" y="6000768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Загадки</a:t>
            </a:r>
            <a:endParaRPr lang="ru-RU" sz="2800" dirty="0"/>
          </a:p>
        </p:txBody>
      </p:sp>
      <p:cxnSp>
        <p:nvCxnSpPr>
          <p:cNvPr id="26" name="Прямая со стрелкой 25"/>
          <p:cNvCxnSpPr/>
          <p:nvPr/>
        </p:nvCxnSpPr>
        <p:spPr>
          <a:xfrm rot="16200000" flipH="1">
            <a:off x="6500826" y="4714884"/>
            <a:ext cx="1071570" cy="92869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86578" y="5715016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Поговорки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При реализации проекта была использована художественная и научно-популярная литература.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2.goods.ozstatic.by/1000/772/409/10/10409772_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857232"/>
            <a:ext cx="2266238" cy="2874939"/>
          </a:xfrm>
          <a:prstGeom prst="rect">
            <a:avLst/>
          </a:prstGeom>
          <a:noFill/>
        </p:spPr>
      </p:pic>
      <p:pic>
        <p:nvPicPr>
          <p:cNvPr id="2052" name="Picture 4" descr="http://www.eastview.com/temp/810603B_big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9" y="4000504"/>
            <a:ext cx="2242326" cy="2647036"/>
          </a:xfrm>
          <a:prstGeom prst="rect">
            <a:avLst/>
          </a:prstGeom>
          <a:noFill/>
        </p:spPr>
      </p:pic>
      <p:pic>
        <p:nvPicPr>
          <p:cNvPr id="2054" name="Picture 6" descr="http://webserver.modus2.ru/kimages/2739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928670"/>
            <a:ext cx="2112972" cy="2713249"/>
          </a:xfrm>
          <a:prstGeom prst="rect">
            <a:avLst/>
          </a:prstGeom>
          <a:noFill/>
        </p:spPr>
      </p:pic>
      <p:pic>
        <p:nvPicPr>
          <p:cNvPr id="2056" name="Picture 8" descr="http://www.stranamam.ru/data/cache/2010apr/24/50/264346_14269nothumb5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000504"/>
            <a:ext cx="2143140" cy="2629721"/>
          </a:xfrm>
          <a:prstGeom prst="rect">
            <a:avLst/>
          </a:prstGeom>
          <a:noFill/>
        </p:spPr>
      </p:pic>
      <p:pic>
        <p:nvPicPr>
          <p:cNvPr id="2058" name="Picture 10" descr="http://www.dshinin.ru/Upload_Books3/Covers/2012/05/09/20120509133415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3957590"/>
            <a:ext cx="2029022" cy="2638472"/>
          </a:xfrm>
          <a:prstGeom prst="rect">
            <a:avLst/>
          </a:prstGeom>
          <a:noFill/>
        </p:spPr>
      </p:pic>
      <p:pic>
        <p:nvPicPr>
          <p:cNvPr id="2060" name="Picture 12" descr="http://i60.fastpic.ru/big/2013/1231/e8/b24f32a419b4adc3d44d0ab9d4e59fe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928670"/>
            <a:ext cx="2428892" cy="27055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178592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Активное участие по реализации данного проекта принимали родители воспитанников группы( анкетирование, информационные стенды, совместное изготовление атрибутов).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IMG_835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785926"/>
            <a:ext cx="6500826" cy="487562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Памятка для родителей. </a:t>
            </a:r>
            <a:br>
              <a:rPr lang="ru-RU" dirty="0" smtClean="0"/>
            </a:br>
            <a:r>
              <a:rPr 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«Пять шагов правильной осанки»</a:t>
            </a:r>
            <a:endParaRPr 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IMG_836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835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3429000"/>
            <a:ext cx="4571998" cy="3428999"/>
          </a:xfrm>
        </p:spPr>
      </p:pic>
      <p:pic>
        <p:nvPicPr>
          <p:cNvPr id="6" name="Рисунок 5" descr="IMG_835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1"/>
            <a:ext cx="4786314" cy="3589736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4525963"/>
          </a:xfrm>
        </p:spPr>
        <p:txBody>
          <a:bodyPr/>
          <a:lstStyle/>
          <a:p>
            <a:r>
              <a:rPr lang="ru-RU" dirty="0" smtClean="0"/>
              <a:t>Заключительный этап проекта включал в себя организацию и проведение досуга.</a:t>
            </a:r>
          </a:p>
          <a:p>
            <a:r>
              <a:rPr lang="ru-RU" dirty="0" smtClean="0"/>
              <a:t>         </a:t>
            </a:r>
            <a:r>
              <a:rPr lang="ru-RU" b="1" dirty="0" smtClean="0">
                <a:solidFill>
                  <a:srgbClr val="FF0000"/>
                </a:solidFill>
              </a:rPr>
              <a:t>«Мама, папа, я – спортивная семья!»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61358"/>
            <a:ext cx="5184575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229600" cy="4525963"/>
          </a:xfrm>
        </p:spPr>
        <p:txBody>
          <a:bodyPr/>
          <a:lstStyle/>
          <a:p>
            <a:r>
              <a:rPr lang="ru-RU" dirty="0" smtClean="0"/>
              <a:t>Соревнования между детьми старшей и подготовительной групп. Досуг на тему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    «Формирование правильной осанки»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IMG_81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538" y="1714488"/>
            <a:ext cx="6524639" cy="4893479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42900"/>
            <a:ext cx="8229600" cy="1143000"/>
          </a:xfrm>
        </p:spPr>
        <p:txBody>
          <a:bodyPr/>
          <a:lstStyle/>
          <a:p>
            <a:r>
              <a:rPr lang="ru-RU" dirty="0" smtClean="0"/>
              <a:t>«День здоровья»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504056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"/>
            <a:ext cx="9144000" cy="1643049"/>
          </a:xfrm>
        </p:spPr>
        <p:txBody>
          <a:bodyPr/>
          <a:lstStyle/>
          <a:p>
            <a:r>
              <a:rPr lang="ru-RU" dirty="0" smtClean="0"/>
              <a:t>Был проведен мастер-класс для детей футболистом-полузащитником  молодежной ФК «Динамо» </a:t>
            </a:r>
            <a:r>
              <a:rPr lang="ru-RU" dirty="0" err="1" smtClean="0"/>
              <a:t>Ямщиковым</a:t>
            </a:r>
            <a:r>
              <a:rPr lang="ru-RU" dirty="0" smtClean="0"/>
              <a:t> Даниилом.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5616624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848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 spd="slow"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Актуальность темы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229600" cy="542926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339933"/>
                </a:solidFill>
              </a:rPr>
              <a:t>Одной из главных ценностей в жизни человека было и остается здоровье. Сохранение и укрепление здоровья дошкольников – одна из актуальных проблем нашего времени. Каждый ребенок хочет быть сильным, бодрым, энергичным: бегать, не уставая, кататься на велосипеде, плавать,  играть с ребятами на улице, не болеть. Именно для успешного будущего наших детей в дошкольном возрасте следует заложить основы здоровья.</a:t>
            </a: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Итог проекта: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Реализация данного проекта показала высокую заинтересованность и активность всех участников проекта: детей, педагогов, родителей. У детей наблюдается повышенный самоконтроль за красивой осанкой и </a:t>
            </a:r>
            <a:r>
              <a:rPr lang="ru-RU" smtClean="0"/>
              <a:t>познавательный интерес  </a:t>
            </a:r>
            <a:r>
              <a:rPr lang="ru-RU" dirty="0" smtClean="0"/>
              <a:t>во всех видах деятельности.  </a:t>
            </a:r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214422"/>
            <a:ext cx="798336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http://demiart.ru/forum/uploads12/post-1768955-13692103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14884"/>
            <a:ext cx="9144000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Цели  проекта: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481EE2"/>
                </a:solidFill>
              </a:rPr>
              <a:t>Способствовать развитию у детей красивой осанки.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140968"/>
            <a:ext cx="4680520" cy="1936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Задачи проекта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501122" cy="471490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E0488D"/>
                </a:solidFill>
              </a:rPr>
              <a:t>Познакомить  детей с  понятием «осанка»  и её  значением в жизни человека.</a:t>
            </a:r>
          </a:p>
          <a:p>
            <a:r>
              <a:rPr lang="ru-RU" b="1" dirty="0" smtClean="0">
                <a:solidFill>
                  <a:srgbClr val="339933"/>
                </a:solidFill>
              </a:rPr>
              <a:t>Совершенствование работы по формированию правильной осанки у детей.</a:t>
            </a:r>
            <a:endParaRPr lang="ru-RU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Содействовать профилактике плоскостопия.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Формировать у детей умения и навыки правильного выполнения движений.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Развивать двигательные  способности детей и физические качества( быстроту, ловкость, силу, выносливость, гибкость).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Вовлечь родителей в образовательный процесс ДОУ.</a:t>
            </a:r>
          </a:p>
          <a:p>
            <a:pPr>
              <a:buNone/>
            </a:pP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"/>
            <a:ext cx="8229600" cy="4286256"/>
          </a:xfrm>
        </p:spPr>
        <p:txBody>
          <a:bodyPr/>
          <a:lstStyle/>
          <a:p>
            <a:r>
              <a:rPr lang="ru-RU" b="1" dirty="0" smtClean="0">
                <a:solidFill>
                  <a:srgbClr val="339933"/>
                </a:solidFill>
              </a:rPr>
              <a:t>Демонстрировать родителям знания и умения детей, приобретенные в ходе реализации проекта.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Воспитывать эмоционально-положительное отношение и устойчивый интерес к физическим упражнениям и самостоятельно двигательной деятельности.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E6147D"/>
                </a:solidFill>
              </a:rPr>
              <a:t>Предварительный этап</a:t>
            </a:r>
            <a:endParaRPr lang="ru-RU" b="1" dirty="0">
              <a:solidFill>
                <a:srgbClr val="E6147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Ознакомление с проблемой формирования правильной осанки у детей.</a:t>
            </a:r>
          </a:p>
          <a:p>
            <a:r>
              <a:rPr lang="ru-RU" dirty="0" smtClean="0"/>
              <a:t>Тематическая подборка бесед для реализации задач данного проекта.</a:t>
            </a:r>
          </a:p>
          <a:p>
            <a:r>
              <a:rPr lang="ru-RU" dirty="0" smtClean="0"/>
              <a:t>Подбор игровых упражнений, подвижных игр для профилактики и коррекции нарушения осанки.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829</Words>
  <Application>Microsoft Office PowerPoint</Application>
  <PresentationFormat>Экран (4:3)</PresentationFormat>
  <Paragraphs>141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 Office</vt:lpstr>
      <vt:lpstr>Презентация PowerPoint</vt:lpstr>
      <vt:lpstr>Продолжительность проекта </vt:lpstr>
      <vt:lpstr>Участники проекта:</vt:lpstr>
      <vt:lpstr>Интеграция образовательных       областей: </vt:lpstr>
      <vt:lpstr>Актуальность темы</vt:lpstr>
      <vt:lpstr>Цели  проекта:</vt:lpstr>
      <vt:lpstr>Задачи проекта</vt:lpstr>
      <vt:lpstr>Презентация PowerPoint</vt:lpstr>
      <vt:lpstr>Предварительный этап</vt:lpstr>
      <vt:lpstr>Предварительный этап</vt:lpstr>
      <vt:lpstr>Практический этап</vt:lpstr>
      <vt:lpstr>Беседы</vt:lpstr>
      <vt:lpstr>Презентация PowerPoint</vt:lpstr>
      <vt:lpstr>Познавательно -  исследовательская деятельность</vt:lpstr>
      <vt:lpstr>Презентация PowerPoint</vt:lpstr>
      <vt:lpstr>Игровые упражнения:</vt:lpstr>
      <vt:lpstr>Занятие-инсценировка </vt:lpstr>
      <vt:lpstr>Презентация PowerPoint</vt:lpstr>
      <vt:lpstr>Тренинг</vt:lpstr>
      <vt:lpstr>Экскурсия в медицинский кабинет</vt:lpstr>
      <vt:lpstr>Утренняя гимнастика</vt:lpstr>
      <vt:lpstr>Физкультминутки </vt:lpstr>
      <vt:lpstr>Презентация PowerPoint</vt:lpstr>
      <vt:lpstr>Презентация PowerPoint</vt:lpstr>
      <vt:lpstr>Подвижные игры в группе</vt:lpstr>
      <vt:lpstr>Презентация PowerPoint</vt:lpstr>
      <vt:lpstr>Гимнастика пробуждения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Физкультурные занятия на воздухе</vt:lpstr>
      <vt:lpstr>Лепка</vt:lpstr>
      <vt:lpstr>Презентация PowerPoint</vt:lpstr>
      <vt:lpstr>Рисование</vt:lpstr>
      <vt:lpstr>Конструирование </vt:lpstr>
      <vt:lpstr>Дидактические игры</vt:lpstr>
      <vt:lpstr>Презентация PowerPoint</vt:lpstr>
      <vt:lpstr>«Сюжетно-ролевые  игры»</vt:lpstr>
      <vt:lpstr>Художественная и научно-популярная литература</vt:lpstr>
      <vt:lpstr>Презентация PowerPoint</vt:lpstr>
      <vt:lpstr>Презентация PowerPoint</vt:lpstr>
      <vt:lpstr>Памятка для родителей.  «Пять шагов правильной осанки»</vt:lpstr>
      <vt:lpstr>Презентация PowerPoint</vt:lpstr>
      <vt:lpstr>Презентация PowerPoint</vt:lpstr>
      <vt:lpstr>Презентация PowerPoint</vt:lpstr>
      <vt:lpstr>«День здоровья»</vt:lpstr>
      <vt:lpstr>Презентация PowerPoint</vt:lpstr>
      <vt:lpstr>Презентация PowerPoint</vt:lpstr>
      <vt:lpstr>Итог проекта: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Красивая осанка-залог вашего успеха</dc:title>
  <dc:creator>Asus</dc:creator>
  <cp:lastModifiedBy>Алексей А. Завьялов</cp:lastModifiedBy>
  <cp:revision>133</cp:revision>
  <dcterms:created xsi:type="dcterms:W3CDTF">2015-11-02T11:16:50Z</dcterms:created>
  <dcterms:modified xsi:type="dcterms:W3CDTF">2019-04-26T12:13:07Z</dcterms:modified>
</cp:coreProperties>
</file>