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56" r:id="rId3"/>
    <p:sldId id="304" r:id="rId4"/>
    <p:sldId id="260" r:id="rId5"/>
    <p:sldId id="283" r:id="rId6"/>
    <p:sldId id="285" r:id="rId7"/>
    <p:sldId id="270" r:id="rId8"/>
    <p:sldId id="286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300" r:id="rId20"/>
    <p:sldId id="301" r:id="rId21"/>
    <p:sldId id="302" r:id="rId22"/>
    <p:sldId id="303" r:id="rId23"/>
    <p:sldId id="27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FF"/>
    <a:srgbClr val="FFFF00"/>
    <a:srgbClr val="FFE8B9"/>
    <a:srgbClr val="FFFFCC"/>
    <a:srgbClr val="0000CC"/>
    <a:srgbClr val="0033CC"/>
    <a:srgbClr val="800080"/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6C5A0-0E96-475B-A09B-7DCC8F1C4B4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7A2AA-149D-427C-A4AB-BE8C75B583A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7139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5B369A-7CEE-4F22-988B-F889E1ECEF4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797FADA-C0FC-46DF-9D93-DB678569146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529ACAB-40F2-4CBB-AB65-F8152B3DD93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BC200B1-6CF1-41D8-AB62-93906EA5835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AA1BA41-4BC3-44BE-AF2B-65AB3CE9A22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45ADDF-017F-4C52-8739-0EFF5021D2E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7C6995-CBD5-482F-92BD-1D52D80D3D4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ru-RU" smtClean="0"/>
              <a:t>Технологию работы смотри в поле заметок предыдущего слайда.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55D2111-9B97-424B-B72E-4207ED5AD57B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9543F-9431-45AB-8848-48BE6D98C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20563-7A71-4A51-9152-87BBB1F660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5125C3-C7A5-46A2-B9CD-E5EABCF7F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0F3DA-AE8E-443E-BA27-A2521321E1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66C1D-52BD-4677-8FAB-986024BFB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FB9DA-854A-4C9D-9DE5-9C106DB78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050A2-A900-458E-BB3A-E884FDB0F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1993E-D46B-4BD0-A4FE-381BC037AC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C7E5B-C299-4ACA-B265-2A74FBB4B4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7A289-BF62-44D2-8CE0-7E30E26C78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E0AD2-F797-44FF-B78C-D7C81302D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9FFE9"/>
            </a:gs>
            <a:gs pos="50000">
              <a:srgbClr val="CCFFCC"/>
            </a:gs>
            <a:gs pos="100000">
              <a:srgbClr val="E9FFE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2296FEC2-E987-4343-893E-79182CAA1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5477" y="476671"/>
            <a:ext cx="1308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3 класс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6362" y="2449034"/>
            <a:ext cx="3031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Окружность и круг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4"/>
          <p:cNvSpPr>
            <a:spLocks noChangeArrowheads="1"/>
          </p:cNvSpPr>
          <p:nvPr/>
        </p:nvSpPr>
        <p:spPr bwMode="auto">
          <a:xfrm>
            <a:off x="2322513" y="1260475"/>
            <a:ext cx="4211637" cy="4211638"/>
          </a:xfrm>
          <a:prstGeom prst="ellipse">
            <a:avLst/>
          </a:prstGeom>
          <a:ln w="76200">
            <a:solidFill>
              <a:srgbClr val="FF000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2292" name="Oval 4"/>
          <p:cNvGrpSpPr>
            <a:grpSpLocks/>
          </p:cNvGrpSpPr>
          <p:nvPr/>
        </p:nvGrpSpPr>
        <p:grpSpPr bwMode="auto">
          <a:xfrm>
            <a:off x="2262188" y="1169988"/>
            <a:ext cx="4321175" cy="4322762"/>
            <a:chOff x="1425" y="737"/>
            <a:chExt cx="2722" cy="2723"/>
          </a:xfrm>
        </p:grpSpPr>
        <p:pic>
          <p:nvPicPr>
            <p:cNvPr id="34818" name="Oval 4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25" y="737"/>
              <a:ext cx="2722" cy="2723"/>
            </a:xfrm>
            <a:prstGeom prst="rect">
              <a:avLst/>
            </a:prstGeom>
            <a:noFill/>
          </p:spPr>
        </p:pic>
        <p:sp>
          <p:nvSpPr>
            <p:cNvPr id="34819" name="Text Box 3"/>
            <p:cNvSpPr txBox="1">
              <a:spLocks noChangeArrowheads="1"/>
            </p:cNvSpPr>
            <p:nvPr/>
          </p:nvSpPr>
          <p:spPr bwMode="auto">
            <a:xfrm>
              <a:off x="1855" y="1156"/>
              <a:ext cx="1868" cy="1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074988" y="285750"/>
            <a:ext cx="2643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- круг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625" y="5500688"/>
            <a:ext cx="871537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часть плоскости, ограниченная окружностью</a:t>
            </a: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pSp>
        <p:nvGrpSpPr>
          <p:cNvPr id="14" name="Овал 13"/>
          <p:cNvGrpSpPr>
            <a:grpSpLocks/>
          </p:cNvGrpSpPr>
          <p:nvPr/>
        </p:nvGrpSpPr>
        <p:grpSpPr bwMode="auto">
          <a:xfrm>
            <a:off x="4217988" y="3267075"/>
            <a:ext cx="261937" cy="231775"/>
            <a:chOff x="2657" y="2058"/>
            <a:chExt cx="165" cy="146"/>
          </a:xfrm>
        </p:grpSpPr>
        <p:pic>
          <p:nvPicPr>
            <p:cNvPr id="34823" name="Овал 13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57" y="2058"/>
              <a:ext cx="165" cy="146"/>
            </a:xfrm>
            <a:prstGeom prst="rect">
              <a:avLst/>
            </a:prstGeom>
            <a:noFill/>
          </p:spPr>
        </p:pic>
        <p:sp>
          <p:nvSpPr>
            <p:cNvPr id="34824" name="Text Box 8"/>
            <p:cNvSpPr txBox="1">
              <a:spLocks noChangeArrowheads="1"/>
            </p:cNvSpPr>
            <p:nvPr/>
          </p:nvSpPr>
          <p:spPr bwMode="auto">
            <a:xfrm>
              <a:off x="2712" y="2097"/>
              <a:ext cx="59" cy="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432300" y="3105150"/>
            <a:ext cx="48418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entury Schoolbook"/>
                <a:cs typeface="Arial" charset="0"/>
              </a:rPr>
              <a:t>О</a:t>
            </a:r>
          </a:p>
        </p:txBody>
      </p:sp>
      <p:pic>
        <p:nvPicPr>
          <p:cNvPr id="34827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1669" y="3498850"/>
            <a:ext cx="1426976" cy="179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530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5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3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build="p"/>
      <p:bldP spid="12" grpId="0" build="p"/>
      <p:bldP spid="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411413" y="1341438"/>
            <a:ext cx="3816350" cy="3816350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79625" y="377825"/>
            <a:ext cx="4271963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- окружность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625" y="5186363"/>
            <a:ext cx="8175625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ОКРУЖНОСТЬ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замкнутая линия, все точки которой равноудалены от точки О (центра окружности).</a:t>
            </a:r>
          </a:p>
        </p:txBody>
      </p:sp>
      <p:sp>
        <p:nvSpPr>
          <p:cNvPr id="13" name="Овал 12"/>
          <p:cNvSpPr/>
          <p:nvPr/>
        </p:nvSpPr>
        <p:spPr>
          <a:xfrm>
            <a:off x="4286248" y="3214686"/>
            <a:ext cx="214314" cy="2000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460875" y="3152775"/>
            <a:ext cx="463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a_Alterna"/>
              </a:rPr>
              <a:t>О</a:t>
            </a:r>
          </a:p>
        </p:txBody>
      </p:sp>
      <p:pic>
        <p:nvPicPr>
          <p:cNvPr id="36872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6625"/>
            <a:ext cx="22320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70538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3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0" grpId="0" build="p"/>
      <p:bldP spid="11" grpId="0" build="p"/>
      <p:bldP spid="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447925" y="692150"/>
            <a:ext cx="4103688" cy="4103688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98525" y="4795838"/>
            <a:ext cx="3860800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АО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радиус окружности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38663" y="2674938"/>
            <a:ext cx="4413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О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3127375" y="1358900"/>
            <a:ext cx="1528763" cy="1103313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681288" y="723900"/>
            <a:ext cx="41275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16500" y="4814888"/>
            <a:ext cx="3071813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ОВ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радиус окружности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4576763" y="1293813"/>
            <a:ext cx="1246187" cy="1354137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Овал 12"/>
          <p:cNvGrpSpPr>
            <a:grpSpLocks/>
          </p:cNvGrpSpPr>
          <p:nvPr/>
        </p:nvGrpSpPr>
        <p:grpSpPr bwMode="auto">
          <a:xfrm>
            <a:off x="4327525" y="2566988"/>
            <a:ext cx="341313" cy="334962"/>
            <a:chOff x="2726" y="1617"/>
            <a:chExt cx="215" cy="211"/>
          </a:xfrm>
        </p:grpSpPr>
        <p:pic>
          <p:nvPicPr>
            <p:cNvPr id="40968" name="Овал 1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26" y="1617"/>
              <a:ext cx="215" cy="211"/>
            </a:xfrm>
            <a:prstGeom prst="rect">
              <a:avLst/>
            </a:prstGeom>
            <a:noFill/>
          </p:spPr>
        </p:pic>
        <p:sp>
          <p:nvSpPr>
            <p:cNvPr id="40969" name="Text Box 9"/>
            <p:cNvSpPr txBox="1">
              <a:spLocks noChangeArrowheads="1"/>
            </p:cNvSpPr>
            <p:nvPr/>
          </p:nvSpPr>
          <p:spPr bwMode="auto">
            <a:xfrm>
              <a:off x="2787" y="1668"/>
              <a:ext cx="96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051550" y="823913"/>
            <a:ext cx="5000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В</a:t>
            </a:r>
          </a:p>
        </p:txBody>
      </p:sp>
      <p:grpSp>
        <p:nvGrpSpPr>
          <p:cNvPr id="32" name="Овал 31"/>
          <p:cNvGrpSpPr>
            <a:grpSpLocks/>
          </p:cNvGrpSpPr>
          <p:nvPr/>
        </p:nvGrpSpPr>
        <p:grpSpPr bwMode="auto">
          <a:xfrm>
            <a:off x="3163888" y="944563"/>
            <a:ext cx="347662" cy="334962"/>
            <a:chOff x="1993" y="595"/>
            <a:chExt cx="219" cy="211"/>
          </a:xfrm>
        </p:grpSpPr>
        <p:pic>
          <p:nvPicPr>
            <p:cNvPr id="40972" name="Овал 31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93" y="595"/>
              <a:ext cx="219" cy="211"/>
            </a:xfrm>
            <a:prstGeom prst="rect">
              <a:avLst/>
            </a:prstGeom>
            <a:noFill/>
          </p:spPr>
        </p:pic>
        <p:sp>
          <p:nvSpPr>
            <p:cNvPr id="40973" name="Text Box 13"/>
            <p:cNvSpPr txBox="1">
              <a:spLocks noChangeArrowheads="1"/>
            </p:cNvSpPr>
            <p:nvPr/>
          </p:nvSpPr>
          <p:spPr bwMode="auto">
            <a:xfrm>
              <a:off x="2057" y="646"/>
              <a:ext cx="95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grpSp>
        <p:nvGrpSpPr>
          <p:cNvPr id="33" name="Овал 32"/>
          <p:cNvGrpSpPr>
            <a:grpSpLocks/>
          </p:cNvGrpSpPr>
          <p:nvPr/>
        </p:nvGrpSpPr>
        <p:grpSpPr bwMode="auto">
          <a:xfrm>
            <a:off x="5730875" y="1073150"/>
            <a:ext cx="341313" cy="334963"/>
            <a:chOff x="3610" y="676"/>
            <a:chExt cx="215" cy="211"/>
          </a:xfrm>
        </p:grpSpPr>
        <p:pic>
          <p:nvPicPr>
            <p:cNvPr id="40975" name="Овал 32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10" y="676"/>
              <a:ext cx="215" cy="211"/>
            </a:xfrm>
            <a:prstGeom prst="rect">
              <a:avLst/>
            </a:prstGeom>
            <a:noFill/>
          </p:spPr>
        </p:pic>
        <p:sp>
          <p:nvSpPr>
            <p:cNvPr id="40976" name="Text Box 16"/>
            <p:cNvSpPr txBox="1">
              <a:spLocks noChangeArrowheads="1"/>
            </p:cNvSpPr>
            <p:nvPr/>
          </p:nvSpPr>
          <p:spPr bwMode="auto">
            <a:xfrm>
              <a:off x="3672" y="727"/>
              <a:ext cx="95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pic>
        <p:nvPicPr>
          <p:cNvPr id="40978" name="Picture 4" descr="http://img1.liveinternet.ru/images/attach/c/3/77/864/77864371_7159fae7396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88" y="3136900"/>
            <a:ext cx="1602673" cy="201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233880" y="6061075"/>
            <a:ext cx="66095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Радиусы одной окружности равны</a:t>
            </a:r>
          </a:p>
        </p:txBody>
      </p:sp>
    </p:spTree>
    <p:extLst>
      <p:ext uri="{BB962C8B-B14F-4D97-AF65-F5344CB8AC3E}">
        <p14:creationId xmlns:p14="http://schemas.microsoft.com/office/powerpoint/2010/main" xmlns="" val="224181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  <p:bldP spid="27" grpId="0" build="p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0873" y="476672"/>
            <a:ext cx="4729163" cy="4724400"/>
          </a:xfrm>
          <a:prstGeom prst="rect">
            <a:avLst/>
          </a:prstGeom>
          <a:noFill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0975" y="908720"/>
            <a:ext cx="4778375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0624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-16931" y="3394542"/>
            <a:ext cx="6286500" cy="2735262"/>
          </a:xfrm>
        </p:spPr>
        <p:txBody>
          <a:bodyPr>
            <a:normAutofit fontScale="77500" lnSpcReduction="20000"/>
          </a:bodyPr>
          <a:lstStyle/>
          <a:p>
            <a:pPr algn="ctr" fontAlgn="auto">
              <a:defRPr/>
            </a:pPr>
            <a:endParaRPr lang="ru-RU" dirty="0" smtClean="0">
              <a:latin typeface="Calibri" pitchFamily="34" charset="0"/>
            </a:endParaRPr>
          </a:p>
          <a:p>
            <a:pPr algn="ctr" fontAlgn="auto">
              <a:buFont typeface="Wingdings" pitchFamily="2" charset="2"/>
              <a:buNone/>
              <a:defRPr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чего же мы вспомнили про колесо? </a:t>
            </a:r>
          </a:p>
          <a:p>
            <a:pPr algn="ctr" fontAlgn="auto">
              <a:buFont typeface="Wingdings" pitchFamily="2" charset="2"/>
              <a:buNone/>
              <a:defRPr/>
            </a:pPr>
            <a:endParaRPr lang="ru-RU" sz="20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buFont typeface="Wingdings" pitchFamily="2" charset="2"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древности термина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радиус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не было. Его ввел в XVII веке французский математик  Франсуа Виет. </a:t>
            </a:r>
          </a:p>
          <a:p>
            <a:pPr algn="ctr" fontAlgn="auto">
              <a:buFont typeface="Wingdings" pitchFamily="2" charset="2"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В переводе с латинского радиус  означает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«спица колеса».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16" y="366432"/>
            <a:ext cx="6286500" cy="19288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Колесо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одно из великих изобретений, которое было сделано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IV тысячелетии до н.э.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Древнем Востоке.  </a:t>
            </a:r>
          </a:p>
        </p:txBody>
      </p:sp>
      <p:pic>
        <p:nvPicPr>
          <p:cNvPr id="5" name="Picture 8" descr="C:\Documents and Settings\Администратор\Рабочий стол\382px-Francois_Vie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5363" y="548680"/>
            <a:ext cx="2895600" cy="496821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57938" y="4500563"/>
            <a:ext cx="2312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Франсуа Виет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3923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341563" y="620713"/>
            <a:ext cx="4103687" cy="4103687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08013" y="4987925"/>
            <a:ext cx="3908425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АО - радиус окружности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30650" y="2773363"/>
            <a:ext cx="4413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О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616200" y="633413"/>
            <a:ext cx="4127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59338" y="4983163"/>
            <a:ext cx="3289300" cy="1076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АВ - диаметр окружности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3132138" y="1052513"/>
            <a:ext cx="2593975" cy="3240087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3" name="Овал 12"/>
          <p:cNvGrpSpPr>
            <a:grpSpLocks/>
          </p:cNvGrpSpPr>
          <p:nvPr/>
        </p:nvGrpSpPr>
        <p:grpSpPr bwMode="auto">
          <a:xfrm>
            <a:off x="4237038" y="2524125"/>
            <a:ext cx="341312" cy="334963"/>
            <a:chOff x="2669" y="1590"/>
            <a:chExt cx="215" cy="211"/>
          </a:xfrm>
        </p:grpSpPr>
        <p:pic>
          <p:nvPicPr>
            <p:cNvPr id="46087" name="Овал 1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669" y="1590"/>
              <a:ext cx="215" cy="211"/>
            </a:xfrm>
            <a:prstGeom prst="rect">
              <a:avLst/>
            </a:prstGeom>
            <a:noFill/>
          </p:spPr>
        </p:pic>
        <p:sp>
          <p:nvSpPr>
            <p:cNvPr id="46088" name="Text Box 8"/>
            <p:cNvSpPr txBox="1">
              <a:spLocks noChangeArrowheads="1"/>
            </p:cNvSpPr>
            <p:nvPr/>
          </p:nvSpPr>
          <p:spPr bwMode="auto">
            <a:xfrm>
              <a:off x="2729" y="1639"/>
              <a:ext cx="96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5829300" y="4151313"/>
            <a:ext cx="4191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В</a:t>
            </a:r>
          </a:p>
        </p:txBody>
      </p:sp>
      <p:pic>
        <p:nvPicPr>
          <p:cNvPr id="4609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40050" y="885825"/>
            <a:ext cx="34766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1488" y="4125913"/>
            <a:ext cx="347662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9079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3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  <p:bldP spid="10" grpId="0" build="p"/>
      <p:bldP spid="14" grpId="0" build="p"/>
      <p:bldP spid="18" grpId="0" build="p"/>
      <p:bldP spid="19" grpId="0" build="p"/>
      <p:bldP spid="2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24631" y="476672"/>
            <a:ext cx="8255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ДИАМЕТР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(от греч.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поперечник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 - отрезок, соединяющий  две точки окружности и проходящий через центр. </a:t>
            </a:r>
          </a:p>
        </p:txBody>
      </p:sp>
      <p:pic>
        <p:nvPicPr>
          <p:cNvPr id="17" name="Прямоугольник 1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442100"/>
            <a:ext cx="7022163" cy="1114425"/>
          </a:xfrm>
          <a:prstGeom prst="rect">
            <a:avLst/>
          </a:prstGeom>
          <a:noFill/>
        </p:spPr>
      </p:pic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56393" y="2359640"/>
            <a:ext cx="39957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>
                <a:latin typeface="Calibr"/>
              </a:rPr>
              <a:t>Посмотрите на рисунок и сравните длину радиуса с длиной диаметра</a:t>
            </a:r>
            <a:r>
              <a:rPr lang="ru-RU" sz="2400" dirty="0">
                <a:latin typeface="Century Schoolbook"/>
              </a:rPr>
              <a:t>. </a:t>
            </a:r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5580063" y="3430588"/>
            <a:ext cx="2000250" cy="1928812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873750" y="3668713"/>
            <a:ext cx="1438275" cy="1438275"/>
          </a:xfrm>
          <a:prstGeom prst="line">
            <a:avLst/>
          </a:prstGeom>
          <a:ln w="762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68938" y="3328988"/>
            <a:ext cx="2222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А</a:t>
            </a:r>
          </a:p>
        </p:txBody>
      </p:sp>
      <p:grpSp>
        <p:nvGrpSpPr>
          <p:cNvPr id="35" name="Овал 34"/>
          <p:cNvGrpSpPr>
            <a:grpSpLocks/>
          </p:cNvGrpSpPr>
          <p:nvPr/>
        </p:nvGrpSpPr>
        <p:grpSpPr bwMode="auto">
          <a:xfrm>
            <a:off x="7143750" y="4968875"/>
            <a:ext cx="244475" cy="236538"/>
            <a:chOff x="4500" y="3130"/>
            <a:chExt cx="154" cy="149"/>
          </a:xfrm>
        </p:grpSpPr>
        <p:pic>
          <p:nvPicPr>
            <p:cNvPr id="48135" name="Овал 34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00" y="3130"/>
              <a:ext cx="154" cy="149"/>
            </a:xfrm>
            <a:prstGeom prst="rect">
              <a:avLst/>
            </a:prstGeom>
            <a:noFill/>
          </p:spPr>
        </p:pic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4554" y="3170"/>
              <a:ext cx="52" cy="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entury Schoolbook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380288" y="4813300"/>
            <a:ext cx="222250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+mn-lt"/>
                <a:cs typeface="Arial" pitchFamily="34" charset="0"/>
              </a:rPr>
              <a:t>В</a:t>
            </a:r>
          </a:p>
        </p:txBody>
      </p:sp>
      <p:pic>
        <p:nvPicPr>
          <p:cNvPr id="4813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56363" y="4271963"/>
            <a:ext cx="249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48338" y="3582988"/>
            <a:ext cx="2492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41" name="TextBox 19"/>
          <p:cNvSpPr txBox="1">
            <a:spLocks noChangeArrowheads="1"/>
          </p:cNvSpPr>
          <p:nvPr/>
        </p:nvSpPr>
        <p:spPr bwMode="auto">
          <a:xfrm>
            <a:off x="6580188" y="4016375"/>
            <a:ext cx="428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solidFill>
                  <a:srgbClr val="C00000"/>
                </a:solidFill>
                <a:latin typeface="Century Schoolbook"/>
              </a:rPr>
              <a:t>О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4211638" y="4248150"/>
            <a:ext cx="1257300" cy="565150"/>
          </a:xfrm>
          <a:prstGeom prst="rightArrow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5488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012" y="332656"/>
            <a:ext cx="7127875" cy="3600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для глаз</a:t>
            </a:r>
            <a:r>
              <a:rPr lang="ru-RU" sz="3600" b="1" i="1" dirty="0">
                <a:solidFill>
                  <a:srgbClr val="C00000"/>
                </a:solidFill>
                <a:latin typeface="+mn-lt"/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Плотно закрыть глаза, а затем широко открыть их (5-6 раз);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Посмотреть вверх, вниз, влево, вправо, не поворачивая головы (3-4 раза)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Вращать глазами по кругу (3-4 раза)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Быстро-быстро моргать (1 мин)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Смотреть вдаль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4230688"/>
            <a:ext cx="482917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70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331640" y="908720"/>
            <a:ext cx="5151437" cy="19240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</a:rPr>
              <a:t>Я считаю, что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круг, окружность – это одно и тоже.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3251" name="Picture 2" descr="&amp;Kcy;&amp;acy;&amp;rcy;&amp;tcy;&amp;icy;&amp;ncy;&amp;kcy;&amp;acy; 16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284984"/>
            <a:ext cx="2000893" cy="2516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337352" y="175574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019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95736" y="1484784"/>
            <a:ext cx="5367337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 кажется, что шар можно считать объёмным изображением круга.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5" name="Picture 2" descr="&amp;Kcy;&amp;acy;&amp;rcy;&amp;tcy;&amp;icy;&amp;ncy;&amp;kcy;&amp;acy; 17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6892" y="2984524"/>
            <a:ext cx="2128663" cy="28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37352" y="175574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793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Text Box 2"/>
          <p:cNvSpPr txBox="1">
            <a:spLocks noChangeArrowheads="1"/>
          </p:cNvSpPr>
          <p:nvPr/>
        </p:nvSpPr>
        <p:spPr bwMode="auto">
          <a:xfrm>
            <a:off x="611560" y="2924944"/>
            <a:ext cx="8178800" cy="1152525"/>
          </a:xfrm>
          <a:prstGeom prst="rect">
            <a:avLst/>
          </a:prstGeom>
          <a:solidFill>
            <a:srgbClr val="FFFFFF"/>
          </a:solidFill>
          <a:ln w="28575">
            <a:solidFill>
              <a:srgbClr val="CC0066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</a:rPr>
              <a:t>Ученье-свет, </a:t>
            </a: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</a:rPr>
              <a:t>неученье-тьма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</a:rPr>
              <a:t>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47664" y="1628800"/>
            <a:ext cx="5360988" cy="5222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считаю, что окружность – это замкнутая линия.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9" name="Picture 2" descr="&amp;Kcy;&amp;acy;&amp;rcy;&amp;tcy;&amp;icy;&amp;ncy;&amp;kcy;&amp;acy; 19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420888"/>
            <a:ext cx="2448570" cy="244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337352" y="175574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себя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597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75656" y="981075"/>
            <a:ext cx="5510212" cy="19954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считаю, что расстояние от центра до любой точки окружности называется…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3" name="Picture 2" descr="&amp;Kcy;&amp;acy;&amp;rcy;&amp;tcy;&amp;icy;&amp;ncy;&amp;kcy;&amp;acy; 15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1564" y="3212976"/>
            <a:ext cx="2232992" cy="2231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769118" y="260648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 </a:t>
            </a:r>
          </a:p>
        </p:txBody>
      </p:sp>
    </p:spTree>
    <p:extLst>
      <p:ext uri="{BB962C8B-B14F-4D97-AF65-F5344CB8AC3E}">
        <p14:creationId xmlns:p14="http://schemas.microsoft.com/office/powerpoint/2010/main" xmlns="" val="12601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97000" y="2708920"/>
            <a:ext cx="5583237" cy="5222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считаю, что расстояние от центра до любой точки окружности всегда одинаково.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7" name="Picture 2" descr="&amp;Kcy;&amp;acy;&amp;rcy;&amp;tcy;&amp;icy;&amp;ncy;&amp;kcy;&amp;acy; 23 &amp;icy;&amp;zcy; 211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3645024"/>
            <a:ext cx="2225526" cy="222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131840" y="265802"/>
            <a:ext cx="27677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Проверь себя </a:t>
            </a:r>
          </a:p>
        </p:txBody>
      </p:sp>
    </p:spTree>
    <p:extLst>
      <p:ext uri="{BB962C8B-B14F-4D97-AF65-F5344CB8AC3E}">
        <p14:creationId xmlns:p14="http://schemas.microsoft.com/office/powerpoint/2010/main" xmlns="" val="218665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2987675" y="188913"/>
            <a:ext cx="25288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 урока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 rot="21162858">
            <a:off x="3022600" y="1214438"/>
            <a:ext cx="4394200" cy="8001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Мне понравилось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00063" y="2714625"/>
            <a:ext cx="3424237" cy="714375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Я узнал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 rot="695817">
            <a:off x="4670425" y="2903538"/>
            <a:ext cx="4152900" cy="676275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Было трудно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463" y="4292600"/>
            <a:ext cx="3922712" cy="504825"/>
          </a:xfrm>
          <a:prstGeom prst="roundRect">
            <a:avLst/>
          </a:prstGeom>
          <a:solidFill>
            <a:srgbClr val="2E079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Я понял, что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 rot="20876179">
            <a:off x="493713" y="4084638"/>
            <a:ext cx="3582987" cy="6254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Меня удивило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 rot="829290">
            <a:off x="2155825" y="5305425"/>
            <a:ext cx="4349750" cy="790575"/>
          </a:xfrm>
          <a:prstGeom prst="roundRect">
            <a:avLst/>
          </a:prstGeom>
          <a:solidFill>
            <a:srgbClr val="E907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Урок научил меня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143000" y="714375"/>
            <a:ext cx="71278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Окружность.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00063" y="1928813"/>
            <a:ext cx="8280400" cy="3536950"/>
          </a:xfrm>
          <a:prstGeom prst="rect">
            <a:avLst/>
          </a:prstGeom>
          <a:solidFill>
            <a:srgbClr val="FFFFCC"/>
          </a:solidFill>
          <a:ln w="28575">
            <a:solidFill>
              <a:srgbClr val="CC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u="sng" dirty="0">
                <a:solidFill>
                  <a:srgbClr val="008000"/>
                </a:solidFill>
                <a:latin typeface="Times New Roman" pitchFamily="18" charset="0"/>
              </a:rPr>
              <a:t>План:</a:t>
            </a:r>
          </a:p>
          <a:p>
            <a:r>
              <a:rPr lang="ru-RU" sz="3600" b="1" dirty="0">
                <a:solidFill>
                  <a:srgbClr val="008000"/>
                </a:solidFill>
                <a:latin typeface="Times New Roman" pitchFamily="18" charset="0"/>
              </a:rPr>
              <a:t>1) Построить модель окружности из 		учеников.</a:t>
            </a:r>
          </a:p>
          <a:p>
            <a:r>
              <a:rPr lang="ru-RU" sz="3600" b="1" dirty="0">
                <a:solidFill>
                  <a:srgbClr val="008000"/>
                </a:solidFill>
                <a:latin typeface="Times New Roman" pitchFamily="18" charset="0"/>
              </a:rPr>
              <a:t>2) С помощью тесьмы выделить 			свойства окружности.</a:t>
            </a:r>
          </a:p>
          <a:p>
            <a:r>
              <a:rPr lang="ru-RU" sz="3600" b="1" dirty="0">
                <a:solidFill>
                  <a:srgbClr val="008000"/>
                </a:solidFill>
                <a:latin typeface="Times New Roman" pitchFamily="18" charset="0"/>
              </a:rPr>
              <a:t>3) Сделать 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8429625" cy="3286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 круга есть одна подруга,</a:t>
            </a:r>
          </a:p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Знакома всем её наружность!</a:t>
            </a:r>
          </a:p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Она идёт по краю круга</a:t>
            </a:r>
          </a:p>
          <a:p>
            <a:pPr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 называется окружность.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601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err="1" smtClean="0">
                <a:solidFill>
                  <a:srgbClr val="0000FF"/>
                </a:solidFill>
                <a:latin typeface="Times New Roman" pitchFamily="18" charset="0"/>
              </a:rPr>
              <a:t>Ц</a:t>
            </a:r>
            <a:r>
              <a:rPr lang="ru-RU" sz="4000" b="1" u="sng" dirty="0" err="1" smtClean="0">
                <a:solidFill>
                  <a:srgbClr val="FF3300"/>
                </a:solidFill>
                <a:latin typeface="Times New Roman" pitchFamily="18" charset="0"/>
              </a:rPr>
              <a:t>и</a:t>
            </a:r>
            <a:r>
              <a:rPr lang="en-US" sz="4000" b="1" u="sng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sz="4000" b="1" dirty="0" err="1" smtClean="0">
                <a:solidFill>
                  <a:srgbClr val="0000FF"/>
                </a:solidFill>
                <a:latin typeface="Times New Roman" pitchFamily="18" charset="0"/>
              </a:rPr>
              <a:t>ркуль</a:t>
            </a:r>
            <a:endParaRPr lang="ru-RU" sz="4000" dirty="0"/>
          </a:p>
        </p:txBody>
      </p:sp>
      <p:pic>
        <p:nvPicPr>
          <p:cNvPr id="21506" name="Picture 2" descr="3de5b06d8be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31840" y="1340768"/>
            <a:ext cx="3385319" cy="3844064"/>
          </a:xfrm>
        </p:spPr>
      </p:pic>
      <p:sp>
        <p:nvSpPr>
          <p:cNvPr id="21507" name="Содержимое 5"/>
          <p:cNvSpPr>
            <a:spLocks noGrp="1"/>
          </p:cNvSpPr>
          <p:nvPr>
            <p:ph sz="quarter" idx="2"/>
          </p:nvPr>
        </p:nvSpPr>
        <p:spPr>
          <a:xfrm>
            <a:off x="1187450" y="5516563"/>
            <a:ext cx="7021513" cy="113823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smtClean="0">
                <a:solidFill>
                  <a:srgbClr val="0000FF"/>
                </a:solidFill>
                <a:latin typeface="Times New Roman" pitchFamily="18" charset="0"/>
              </a:rPr>
              <a:t>Циркуль, цирк (от латинского слова «циркулюс» - круг)</a:t>
            </a:r>
            <a:endParaRPr lang="ru-RU" sz="3200" smtClean="0"/>
          </a:p>
        </p:txBody>
      </p:sp>
    </p:spTree>
    <p:extLst>
      <p:ext uri="{BB962C8B-B14F-4D97-AF65-F5344CB8AC3E}">
        <p14:creationId xmlns:p14="http://schemas.microsoft.com/office/powerpoint/2010/main" xmlns="" val="234453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776288" y="260350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i="1" dirty="0" smtClean="0">
                <a:latin typeface="+mn-lt"/>
              </a:rPr>
              <a:t>Учимся строить окружность!</a:t>
            </a:r>
            <a:endParaRPr lang="ru-RU" sz="3200" b="1" i="1" dirty="0">
              <a:latin typeface="+mn-lt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768725" y="1844675"/>
            <a:ext cx="4475163" cy="44910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 bwMode="auto">
          <a:xfrm>
            <a:off x="5864225" y="3962400"/>
            <a:ext cx="285750" cy="2857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2" name="Picture 2" descr="&amp;Kcy;&amp;acy;&amp;rcy;&amp;tcy;&amp;icy;&amp;ncy;&amp;kcy;&amp;acy; 116 &amp;icy;&amp;zcy; 805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97152"/>
            <a:ext cx="2239017" cy="172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4713" y="1738313"/>
            <a:ext cx="2652712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770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5288" y="1412875"/>
          <a:ext cx="8424862" cy="4465638"/>
        </p:xfrm>
        <a:graphic>
          <a:graphicData uri="http://schemas.openxmlformats.org/drawingml/2006/table">
            <a:tbl>
              <a:tblPr/>
              <a:tblGrid>
                <a:gridCol w="8424862"/>
              </a:tblGrid>
              <a:tr h="484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. Определяем центр окружности.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Обозначаем центр окружности точкой.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41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Выбираем с помощью линейки радиус окружности.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Ставим «ножку» циркуля ( с иглой) в центр окружности.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Концом, где грифель рисуем окружность.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187450" y="260350"/>
            <a:ext cx="66690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Алгоритм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Oval 4"/>
          <p:cNvSpPr>
            <a:spLocks noChangeArrowheads="1"/>
          </p:cNvSpPr>
          <p:nvPr/>
        </p:nvSpPr>
        <p:spPr bwMode="auto">
          <a:xfrm>
            <a:off x="4284663" y="3573463"/>
            <a:ext cx="3140075" cy="30241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/>
            </a:endParaRPr>
          </a:p>
        </p:txBody>
      </p:sp>
      <p:grpSp>
        <p:nvGrpSpPr>
          <p:cNvPr id="24578" name="Group 9"/>
          <p:cNvGrpSpPr>
            <a:grpSpLocks/>
          </p:cNvGrpSpPr>
          <p:nvPr/>
        </p:nvGrpSpPr>
        <p:grpSpPr bwMode="auto">
          <a:xfrm>
            <a:off x="971550" y="692150"/>
            <a:ext cx="3170238" cy="3005138"/>
            <a:chOff x="158" y="119"/>
            <a:chExt cx="1542" cy="1452"/>
          </a:xfrm>
        </p:grpSpPr>
        <p:sp>
          <p:nvSpPr>
            <p:cNvPr id="24584" name="Oval 7"/>
            <p:cNvSpPr>
              <a:spLocks noChangeArrowheads="1"/>
            </p:cNvSpPr>
            <p:nvPr/>
          </p:nvSpPr>
          <p:spPr bwMode="auto">
            <a:xfrm>
              <a:off x="158" y="119"/>
              <a:ext cx="1542" cy="1452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entury Schoolbook"/>
              </a:endParaRPr>
            </a:p>
          </p:txBody>
        </p:sp>
        <p:sp>
          <p:nvSpPr>
            <p:cNvPr id="24585" name="Oval 8"/>
            <p:cNvSpPr>
              <a:spLocks noChangeArrowheads="1"/>
            </p:cNvSpPr>
            <p:nvPr/>
          </p:nvSpPr>
          <p:spPr bwMode="auto">
            <a:xfrm>
              <a:off x="884" y="799"/>
              <a:ext cx="77" cy="77"/>
            </a:xfrm>
            <a:prstGeom prst="ellipse">
              <a:avLst/>
            </a:prstGeom>
            <a:solidFill>
              <a:srgbClr val="FF0000"/>
            </a:solidFill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entury Schoolbook"/>
              </a:endParaRPr>
            </a:p>
          </p:txBody>
        </p:sp>
      </p:grp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965"/>
          <a:stretch>
            <a:fillRect/>
          </a:stretch>
        </p:blipFill>
        <p:spPr bwMode="auto">
          <a:xfrm rot="-728991">
            <a:off x="7140575" y="3641725"/>
            <a:ext cx="1512888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2"/>
          <p:cNvSpPr txBox="1">
            <a:spLocks noChangeArrowheads="1"/>
          </p:cNvSpPr>
          <p:nvPr/>
        </p:nvSpPr>
        <p:spPr bwMode="auto">
          <a:xfrm>
            <a:off x="4643438" y="901700"/>
            <a:ext cx="3884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окружность!</a:t>
            </a:r>
          </a:p>
        </p:txBody>
      </p:sp>
      <p:sp>
        <p:nvSpPr>
          <p:cNvPr id="24581" name="TextBox 3"/>
          <p:cNvSpPr txBox="1">
            <a:spLocks noChangeArrowheads="1"/>
          </p:cNvSpPr>
          <p:nvPr/>
        </p:nvSpPr>
        <p:spPr bwMode="auto">
          <a:xfrm>
            <a:off x="992188" y="5589588"/>
            <a:ext cx="24479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круг</a:t>
            </a:r>
            <a:r>
              <a:rPr lang="ru-RU" sz="3600" dirty="0">
                <a:latin typeface="Century Schoolbook"/>
              </a:rPr>
              <a:t>!</a:t>
            </a:r>
          </a:p>
        </p:txBody>
      </p:sp>
      <p:cxnSp>
        <p:nvCxnSpPr>
          <p:cNvPr id="9" name="Соединительная линия уступом 8"/>
          <p:cNvCxnSpPr/>
          <p:nvPr/>
        </p:nvCxnSpPr>
        <p:spPr>
          <a:xfrm rot="10800000" flipV="1">
            <a:off x="4284663" y="1549400"/>
            <a:ext cx="2735262" cy="709613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Соединительная линия уступом 12"/>
          <p:cNvCxnSpPr/>
          <p:nvPr/>
        </p:nvCxnSpPr>
        <p:spPr>
          <a:xfrm flipV="1">
            <a:off x="1547813" y="4941888"/>
            <a:ext cx="2593975" cy="647700"/>
          </a:xfrm>
          <a:prstGeom prst="bentConnector3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910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2411413" y="1341438"/>
            <a:ext cx="4103687" cy="4103687"/>
          </a:xfrm>
          <a:prstGeom prst="ellipse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284663" y="-381000"/>
            <a:ext cx="2449512" cy="2085975"/>
            <a:chOff x="3703" y="1126"/>
            <a:chExt cx="1543" cy="1314"/>
          </a:xfrm>
        </p:grpSpPr>
        <p:sp>
          <p:nvSpPr>
            <p:cNvPr id="32775" name="Freeform 6"/>
            <p:cNvSpPr>
              <a:spLocks/>
            </p:cNvSpPr>
            <p:nvPr/>
          </p:nvSpPr>
          <p:spPr bwMode="auto">
            <a:xfrm>
              <a:off x="4093" y="1126"/>
              <a:ext cx="1153" cy="1024"/>
            </a:xfrm>
            <a:custGeom>
              <a:avLst/>
              <a:gdLst>
                <a:gd name="T0" fmla="*/ 0 w 9226"/>
                <a:gd name="T1" fmla="*/ 0 h 8193"/>
                <a:gd name="T2" fmla="*/ 0 w 9226"/>
                <a:gd name="T3" fmla="*/ 0 h 8193"/>
                <a:gd name="T4" fmla="*/ 0 w 9226"/>
                <a:gd name="T5" fmla="*/ 0 h 8193"/>
                <a:gd name="T6" fmla="*/ 0 w 9226"/>
                <a:gd name="T7" fmla="*/ 0 h 8193"/>
                <a:gd name="T8" fmla="*/ 0 w 9226"/>
                <a:gd name="T9" fmla="*/ 0 h 8193"/>
                <a:gd name="T10" fmla="*/ 0 w 9226"/>
                <a:gd name="T11" fmla="*/ 0 h 8193"/>
                <a:gd name="T12" fmla="*/ 0 w 9226"/>
                <a:gd name="T13" fmla="*/ 0 h 8193"/>
                <a:gd name="T14" fmla="*/ 0 w 9226"/>
                <a:gd name="T15" fmla="*/ 0 h 8193"/>
                <a:gd name="T16" fmla="*/ 0 w 9226"/>
                <a:gd name="T17" fmla="*/ 0 h 8193"/>
                <a:gd name="T18" fmla="*/ 0 w 9226"/>
                <a:gd name="T19" fmla="*/ 0 h 8193"/>
                <a:gd name="T20" fmla="*/ 0 w 9226"/>
                <a:gd name="T21" fmla="*/ 0 h 8193"/>
                <a:gd name="T22" fmla="*/ 0 w 9226"/>
                <a:gd name="T23" fmla="*/ 0 h 8193"/>
                <a:gd name="T24" fmla="*/ 0 w 9226"/>
                <a:gd name="T25" fmla="*/ 0 h 8193"/>
                <a:gd name="T26" fmla="*/ 0 w 9226"/>
                <a:gd name="T27" fmla="*/ 0 h 8193"/>
                <a:gd name="T28" fmla="*/ 0 w 9226"/>
                <a:gd name="T29" fmla="*/ 0 h 8193"/>
                <a:gd name="T30" fmla="*/ 0 w 9226"/>
                <a:gd name="T31" fmla="*/ 0 h 8193"/>
                <a:gd name="T32" fmla="*/ 0 w 9226"/>
                <a:gd name="T33" fmla="*/ 0 h 8193"/>
                <a:gd name="T34" fmla="*/ 0 w 9226"/>
                <a:gd name="T35" fmla="*/ 0 h 8193"/>
                <a:gd name="T36" fmla="*/ 0 w 9226"/>
                <a:gd name="T37" fmla="*/ 0 h 8193"/>
                <a:gd name="T38" fmla="*/ 0 w 9226"/>
                <a:gd name="T39" fmla="*/ 0 h 8193"/>
                <a:gd name="T40" fmla="*/ 0 w 9226"/>
                <a:gd name="T41" fmla="*/ 0 h 8193"/>
                <a:gd name="T42" fmla="*/ 0 w 9226"/>
                <a:gd name="T43" fmla="*/ 0 h 8193"/>
                <a:gd name="T44" fmla="*/ 0 w 9226"/>
                <a:gd name="T45" fmla="*/ 0 h 8193"/>
                <a:gd name="T46" fmla="*/ 0 w 9226"/>
                <a:gd name="T47" fmla="*/ 0 h 8193"/>
                <a:gd name="T48" fmla="*/ 0 w 9226"/>
                <a:gd name="T49" fmla="*/ 0 h 8193"/>
                <a:gd name="T50" fmla="*/ 0 w 9226"/>
                <a:gd name="T51" fmla="*/ 0 h 8193"/>
                <a:gd name="T52" fmla="*/ 0 w 9226"/>
                <a:gd name="T53" fmla="*/ 0 h 8193"/>
                <a:gd name="T54" fmla="*/ 0 w 9226"/>
                <a:gd name="T55" fmla="*/ 0 h 8193"/>
                <a:gd name="T56" fmla="*/ 0 w 9226"/>
                <a:gd name="T57" fmla="*/ 0 h 8193"/>
                <a:gd name="T58" fmla="*/ 0 w 9226"/>
                <a:gd name="T59" fmla="*/ 0 h 8193"/>
                <a:gd name="T60" fmla="*/ 0 w 9226"/>
                <a:gd name="T61" fmla="*/ 0 h 8193"/>
                <a:gd name="T62" fmla="*/ 0 w 9226"/>
                <a:gd name="T63" fmla="*/ 0 h 8193"/>
                <a:gd name="T64" fmla="*/ 0 w 9226"/>
                <a:gd name="T65" fmla="*/ 0 h 8193"/>
                <a:gd name="T66" fmla="*/ 0 w 9226"/>
                <a:gd name="T67" fmla="*/ 0 h 8193"/>
                <a:gd name="T68" fmla="*/ 0 w 9226"/>
                <a:gd name="T69" fmla="*/ 0 h 8193"/>
                <a:gd name="T70" fmla="*/ 0 w 9226"/>
                <a:gd name="T71" fmla="*/ 0 h 8193"/>
                <a:gd name="T72" fmla="*/ 0 w 9226"/>
                <a:gd name="T73" fmla="*/ 0 h 8193"/>
                <a:gd name="T74" fmla="*/ 0 w 9226"/>
                <a:gd name="T75" fmla="*/ 0 h 8193"/>
                <a:gd name="T76" fmla="*/ 0 w 9226"/>
                <a:gd name="T77" fmla="*/ 0 h 8193"/>
                <a:gd name="T78" fmla="*/ 0 w 9226"/>
                <a:gd name="T79" fmla="*/ 0 h 8193"/>
                <a:gd name="T80" fmla="*/ 0 w 9226"/>
                <a:gd name="T81" fmla="*/ 0 h 8193"/>
                <a:gd name="T82" fmla="*/ 0 w 9226"/>
                <a:gd name="T83" fmla="*/ 0 h 8193"/>
                <a:gd name="T84" fmla="*/ 0 w 9226"/>
                <a:gd name="T85" fmla="*/ 0 h 8193"/>
                <a:gd name="T86" fmla="*/ 0 w 9226"/>
                <a:gd name="T87" fmla="*/ 0 h 8193"/>
                <a:gd name="T88" fmla="*/ 0 w 9226"/>
                <a:gd name="T89" fmla="*/ 0 h 8193"/>
                <a:gd name="T90" fmla="*/ 0 w 9226"/>
                <a:gd name="T91" fmla="*/ 0 h 8193"/>
                <a:gd name="T92" fmla="*/ 0 w 9226"/>
                <a:gd name="T93" fmla="*/ 0 h 8193"/>
                <a:gd name="T94" fmla="*/ 0 w 9226"/>
                <a:gd name="T95" fmla="*/ 0 h 8193"/>
                <a:gd name="T96" fmla="*/ 0 w 9226"/>
                <a:gd name="T97" fmla="*/ 0 h 8193"/>
                <a:gd name="T98" fmla="*/ 0 w 9226"/>
                <a:gd name="T99" fmla="*/ 0 h 8193"/>
                <a:gd name="T100" fmla="*/ 0 w 9226"/>
                <a:gd name="T101" fmla="*/ 0 h 8193"/>
                <a:gd name="T102" fmla="*/ 0 w 9226"/>
                <a:gd name="T103" fmla="*/ 0 h 8193"/>
                <a:gd name="T104" fmla="*/ 0 w 9226"/>
                <a:gd name="T105" fmla="*/ 0 h 819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9226"/>
                <a:gd name="T160" fmla="*/ 0 h 8193"/>
                <a:gd name="T161" fmla="*/ 9226 w 9226"/>
                <a:gd name="T162" fmla="*/ 8193 h 819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9226" h="8193">
                  <a:moveTo>
                    <a:pt x="98" y="8054"/>
                  </a:moveTo>
                  <a:lnTo>
                    <a:pt x="85" y="8038"/>
                  </a:lnTo>
                  <a:lnTo>
                    <a:pt x="73" y="8023"/>
                  </a:lnTo>
                  <a:lnTo>
                    <a:pt x="61" y="8004"/>
                  </a:lnTo>
                  <a:lnTo>
                    <a:pt x="51" y="7987"/>
                  </a:lnTo>
                  <a:lnTo>
                    <a:pt x="41" y="7969"/>
                  </a:lnTo>
                  <a:lnTo>
                    <a:pt x="33" y="7951"/>
                  </a:lnTo>
                  <a:lnTo>
                    <a:pt x="25" y="7933"/>
                  </a:lnTo>
                  <a:lnTo>
                    <a:pt x="19" y="7914"/>
                  </a:lnTo>
                  <a:lnTo>
                    <a:pt x="13" y="7895"/>
                  </a:lnTo>
                  <a:lnTo>
                    <a:pt x="9" y="7876"/>
                  </a:lnTo>
                  <a:lnTo>
                    <a:pt x="5" y="7857"/>
                  </a:lnTo>
                  <a:lnTo>
                    <a:pt x="2" y="7837"/>
                  </a:lnTo>
                  <a:lnTo>
                    <a:pt x="1" y="7817"/>
                  </a:lnTo>
                  <a:lnTo>
                    <a:pt x="0" y="7797"/>
                  </a:lnTo>
                  <a:lnTo>
                    <a:pt x="0" y="7778"/>
                  </a:lnTo>
                  <a:lnTo>
                    <a:pt x="0" y="7759"/>
                  </a:lnTo>
                  <a:lnTo>
                    <a:pt x="2" y="7739"/>
                  </a:lnTo>
                  <a:lnTo>
                    <a:pt x="4" y="7720"/>
                  </a:lnTo>
                  <a:lnTo>
                    <a:pt x="8" y="7701"/>
                  </a:lnTo>
                  <a:lnTo>
                    <a:pt x="12" y="7681"/>
                  </a:lnTo>
                  <a:lnTo>
                    <a:pt x="18" y="7663"/>
                  </a:lnTo>
                  <a:lnTo>
                    <a:pt x="23" y="7644"/>
                  </a:lnTo>
                  <a:lnTo>
                    <a:pt x="30" y="7626"/>
                  </a:lnTo>
                  <a:lnTo>
                    <a:pt x="39" y="7608"/>
                  </a:lnTo>
                  <a:lnTo>
                    <a:pt x="47" y="7591"/>
                  </a:lnTo>
                  <a:lnTo>
                    <a:pt x="57" y="7574"/>
                  </a:lnTo>
                  <a:lnTo>
                    <a:pt x="68" y="7557"/>
                  </a:lnTo>
                  <a:lnTo>
                    <a:pt x="79" y="7541"/>
                  </a:lnTo>
                  <a:lnTo>
                    <a:pt x="92" y="7525"/>
                  </a:lnTo>
                  <a:lnTo>
                    <a:pt x="106" y="7510"/>
                  </a:lnTo>
                  <a:lnTo>
                    <a:pt x="120" y="7495"/>
                  </a:lnTo>
                  <a:lnTo>
                    <a:pt x="135" y="7481"/>
                  </a:lnTo>
                  <a:lnTo>
                    <a:pt x="662" y="7019"/>
                  </a:lnTo>
                  <a:lnTo>
                    <a:pt x="1189" y="6557"/>
                  </a:lnTo>
                  <a:lnTo>
                    <a:pt x="1715" y="6095"/>
                  </a:lnTo>
                  <a:lnTo>
                    <a:pt x="2240" y="5632"/>
                  </a:lnTo>
                  <a:lnTo>
                    <a:pt x="2767" y="5171"/>
                  </a:lnTo>
                  <a:lnTo>
                    <a:pt x="3293" y="4709"/>
                  </a:lnTo>
                  <a:lnTo>
                    <a:pt x="3820" y="4249"/>
                  </a:lnTo>
                  <a:lnTo>
                    <a:pt x="4347" y="3789"/>
                  </a:lnTo>
                  <a:lnTo>
                    <a:pt x="4877" y="3330"/>
                  </a:lnTo>
                  <a:lnTo>
                    <a:pt x="5406" y="2871"/>
                  </a:lnTo>
                  <a:lnTo>
                    <a:pt x="5937" y="2415"/>
                  </a:lnTo>
                  <a:lnTo>
                    <a:pt x="6468" y="1959"/>
                  </a:lnTo>
                  <a:lnTo>
                    <a:pt x="6999" y="1503"/>
                  </a:lnTo>
                  <a:lnTo>
                    <a:pt x="7532" y="1047"/>
                  </a:lnTo>
                  <a:lnTo>
                    <a:pt x="8063" y="591"/>
                  </a:lnTo>
                  <a:lnTo>
                    <a:pt x="8593" y="134"/>
                  </a:lnTo>
                  <a:lnTo>
                    <a:pt x="8609" y="121"/>
                  </a:lnTo>
                  <a:lnTo>
                    <a:pt x="8626" y="108"/>
                  </a:lnTo>
                  <a:lnTo>
                    <a:pt x="8643" y="97"/>
                  </a:lnTo>
                  <a:lnTo>
                    <a:pt x="8660" y="85"/>
                  </a:lnTo>
                  <a:lnTo>
                    <a:pt x="8678" y="75"/>
                  </a:lnTo>
                  <a:lnTo>
                    <a:pt x="8696" y="66"/>
                  </a:lnTo>
                  <a:lnTo>
                    <a:pt x="8714" y="56"/>
                  </a:lnTo>
                  <a:lnTo>
                    <a:pt x="8732" y="49"/>
                  </a:lnTo>
                  <a:lnTo>
                    <a:pt x="8751" y="41"/>
                  </a:lnTo>
                  <a:lnTo>
                    <a:pt x="8771" y="35"/>
                  </a:lnTo>
                  <a:lnTo>
                    <a:pt x="8790" y="29"/>
                  </a:lnTo>
                  <a:lnTo>
                    <a:pt x="8809" y="23"/>
                  </a:lnTo>
                  <a:lnTo>
                    <a:pt x="8828" y="18"/>
                  </a:lnTo>
                  <a:lnTo>
                    <a:pt x="8847" y="14"/>
                  </a:lnTo>
                  <a:lnTo>
                    <a:pt x="8867" y="11"/>
                  </a:lnTo>
                  <a:lnTo>
                    <a:pt x="8886" y="7"/>
                  </a:lnTo>
                  <a:lnTo>
                    <a:pt x="8908" y="5"/>
                  </a:lnTo>
                  <a:lnTo>
                    <a:pt x="8929" y="3"/>
                  </a:lnTo>
                  <a:lnTo>
                    <a:pt x="8950" y="1"/>
                  </a:lnTo>
                  <a:lnTo>
                    <a:pt x="8970" y="0"/>
                  </a:lnTo>
                  <a:lnTo>
                    <a:pt x="8992" y="0"/>
                  </a:lnTo>
                  <a:lnTo>
                    <a:pt x="9012" y="0"/>
                  </a:lnTo>
                  <a:lnTo>
                    <a:pt x="9032" y="2"/>
                  </a:lnTo>
                  <a:lnTo>
                    <a:pt x="9052" y="3"/>
                  </a:lnTo>
                  <a:lnTo>
                    <a:pt x="9071" y="6"/>
                  </a:lnTo>
                  <a:lnTo>
                    <a:pt x="9090" y="10"/>
                  </a:lnTo>
                  <a:lnTo>
                    <a:pt x="9108" y="15"/>
                  </a:lnTo>
                  <a:lnTo>
                    <a:pt x="9127" y="20"/>
                  </a:lnTo>
                  <a:lnTo>
                    <a:pt x="9144" y="27"/>
                  </a:lnTo>
                  <a:lnTo>
                    <a:pt x="9159" y="34"/>
                  </a:lnTo>
                  <a:lnTo>
                    <a:pt x="9175" y="43"/>
                  </a:lnTo>
                  <a:lnTo>
                    <a:pt x="9190" y="51"/>
                  </a:lnTo>
                  <a:lnTo>
                    <a:pt x="9200" y="66"/>
                  </a:lnTo>
                  <a:lnTo>
                    <a:pt x="9207" y="81"/>
                  </a:lnTo>
                  <a:lnTo>
                    <a:pt x="9214" y="98"/>
                  </a:lnTo>
                  <a:lnTo>
                    <a:pt x="9219" y="114"/>
                  </a:lnTo>
                  <a:lnTo>
                    <a:pt x="9222" y="132"/>
                  </a:lnTo>
                  <a:lnTo>
                    <a:pt x="9225" y="150"/>
                  </a:lnTo>
                  <a:lnTo>
                    <a:pt x="9226" y="169"/>
                  </a:lnTo>
                  <a:lnTo>
                    <a:pt x="9226" y="189"/>
                  </a:lnTo>
                  <a:lnTo>
                    <a:pt x="9225" y="209"/>
                  </a:lnTo>
                  <a:lnTo>
                    <a:pt x="9224" y="230"/>
                  </a:lnTo>
                  <a:lnTo>
                    <a:pt x="9221" y="251"/>
                  </a:lnTo>
                  <a:lnTo>
                    <a:pt x="9218" y="272"/>
                  </a:lnTo>
                  <a:lnTo>
                    <a:pt x="9214" y="293"/>
                  </a:lnTo>
                  <a:lnTo>
                    <a:pt x="9208" y="315"/>
                  </a:lnTo>
                  <a:lnTo>
                    <a:pt x="9202" y="337"/>
                  </a:lnTo>
                  <a:lnTo>
                    <a:pt x="9196" y="358"/>
                  </a:lnTo>
                  <a:lnTo>
                    <a:pt x="9183" y="396"/>
                  </a:lnTo>
                  <a:lnTo>
                    <a:pt x="9168" y="435"/>
                  </a:lnTo>
                  <a:lnTo>
                    <a:pt x="9159" y="453"/>
                  </a:lnTo>
                  <a:lnTo>
                    <a:pt x="9151" y="471"/>
                  </a:lnTo>
                  <a:lnTo>
                    <a:pt x="9142" y="489"/>
                  </a:lnTo>
                  <a:lnTo>
                    <a:pt x="9133" y="506"/>
                  </a:lnTo>
                  <a:lnTo>
                    <a:pt x="9122" y="524"/>
                  </a:lnTo>
                  <a:lnTo>
                    <a:pt x="9111" y="541"/>
                  </a:lnTo>
                  <a:lnTo>
                    <a:pt x="9099" y="557"/>
                  </a:lnTo>
                  <a:lnTo>
                    <a:pt x="9087" y="573"/>
                  </a:lnTo>
                  <a:lnTo>
                    <a:pt x="9074" y="589"/>
                  </a:lnTo>
                  <a:lnTo>
                    <a:pt x="9061" y="605"/>
                  </a:lnTo>
                  <a:lnTo>
                    <a:pt x="9046" y="620"/>
                  </a:lnTo>
                  <a:lnTo>
                    <a:pt x="9031" y="633"/>
                  </a:lnTo>
                  <a:lnTo>
                    <a:pt x="8512" y="1104"/>
                  </a:lnTo>
                  <a:lnTo>
                    <a:pt x="7995" y="1577"/>
                  </a:lnTo>
                  <a:lnTo>
                    <a:pt x="7479" y="2050"/>
                  </a:lnTo>
                  <a:lnTo>
                    <a:pt x="6962" y="2523"/>
                  </a:lnTo>
                  <a:lnTo>
                    <a:pt x="6445" y="2995"/>
                  </a:lnTo>
                  <a:lnTo>
                    <a:pt x="5926" y="3467"/>
                  </a:lnTo>
                  <a:lnTo>
                    <a:pt x="5667" y="3700"/>
                  </a:lnTo>
                  <a:lnTo>
                    <a:pt x="5407" y="3935"/>
                  </a:lnTo>
                  <a:lnTo>
                    <a:pt x="5145" y="4168"/>
                  </a:lnTo>
                  <a:lnTo>
                    <a:pt x="4884" y="4401"/>
                  </a:lnTo>
                  <a:lnTo>
                    <a:pt x="4360" y="4865"/>
                  </a:lnTo>
                  <a:lnTo>
                    <a:pt x="3835" y="5327"/>
                  </a:lnTo>
                  <a:lnTo>
                    <a:pt x="3308" y="5789"/>
                  </a:lnTo>
                  <a:lnTo>
                    <a:pt x="2781" y="6250"/>
                  </a:lnTo>
                  <a:lnTo>
                    <a:pt x="2254" y="6711"/>
                  </a:lnTo>
                  <a:lnTo>
                    <a:pt x="1726" y="7171"/>
                  </a:lnTo>
                  <a:lnTo>
                    <a:pt x="1199" y="7633"/>
                  </a:lnTo>
                  <a:lnTo>
                    <a:pt x="671" y="8094"/>
                  </a:lnTo>
                  <a:lnTo>
                    <a:pt x="655" y="8106"/>
                  </a:lnTo>
                  <a:lnTo>
                    <a:pt x="639" y="8119"/>
                  </a:lnTo>
                  <a:lnTo>
                    <a:pt x="622" y="8130"/>
                  </a:lnTo>
                  <a:lnTo>
                    <a:pt x="605" y="8141"/>
                  </a:lnTo>
                  <a:lnTo>
                    <a:pt x="587" y="8150"/>
                  </a:lnTo>
                  <a:lnTo>
                    <a:pt x="569" y="8159"/>
                  </a:lnTo>
                  <a:lnTo>
                    <a:pt x="551" y="8166"/>
                  </a:lnTo>
                  <a:lnTo>
                    <a:pt x="533" y="8172"/>
                  </a:lnTo>
                  <a:lnTo>
                    <a:pt x="514" y="8178"/>
                  </a:lnTo>
                  <a:lnTo>
                    <a:pt x="495" y="8183"/>
                  </a:lnTo>
                  <a:lnTo>
                    <a:pt x="476" y="8186"/>
                  </a:lnTo>
                  <a:lnTo>
                    <a:pt x="457" y="8189"/>
                  </a:lnTo>
                  <a:lnTo>
                    <a:pt x="437" y="8192"/>
                  </a:lnTo>
                  <a:lnTo>
                    <a:pt x="417" y="8192"/>
                  </a:lnTo>
                  <a:lnTo>
                    <a:pt x="398" y="8193"/>
                  </a:lnTo>
                  <a:lnTo>
                    <a:pt x="379" y="8192"/>
                  </a:lnTo>
                  <a:lnTo>
                    <a:pt x="360" y="8189"/>
                  </a:lnTo>
                  <a:lnTo>
                    <a:pt x="340" y="8186"/>
                  </a:lnTo>
                  <a:lnTo>
                    <a:pt x="321" y="8183"/>
                  </a:lnTo>
                  <a:lnTo>
                    <a:pt x="301" y="8179"/>
                  </a:lnTo>
                  <a:lnTo>
                    <a:pt x="282" y="8173"/>
                  </a:lnTo>
                  <a:lnTo>
                    <a:pt x="264" y="8167"/>
                  </a:lnTo>
                  <a:lnTo>
                    <a:pt x="245" y="8160"/>
                  </a:lnTo>
                  <a:lnTo>
                    <a:pt x="227" y="8152"/>
                  </a:lnTo>
                  <a:lnTo>
                    <a:pt x="209" y="8143"/>
                  </a:lnTo>
                  <a:lnTo>
                    <a:pt x="192" y="8133"/>
                  </a:lnTo>
                  <a:lnTo>
                    <a:pt x="175" y="8122"/>
                  </a:lnTo>
                  <a:lnTo>
                    <a:pt x="159" y="8111"/>
                  </a:lnTo>
                  <a:lnTo>
                    <a:pt x="142" y="8098"/>
                  </a:lnTo>
                  <a:lnTo>
                    <a:pt x="127" y="8084"/>
                  </a:lnTo>
                  <a:lnTo>
                    <a:pt x="112" y="8070"/>
                  </a:lnTo>
                  <a:lnTo>
                    <a:pt x="98" y="8054"/>
                  </a:lnTo>
                  <a:close/>
                </a:path>
              </a:pathLst>
            </a:custGeom>
            <a:solidFill>
              <a:srgbClr val="64342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6" name="Freeform 7"/>
            <p:cNvSpPr>
              <a:spLocks/>
            </p:cNvSpPr>
            <p:nvPr/>
          </p:nvSpPr>
          <p:spPr bwMode="auto">
            <a:xfrm>
              <a:off x="4093" y="1126"/>
              <a:ext cx="1153" cy="1024"/>
            </a:xfrm>
            <a:custGeom>
              <a:avLst/>
              <a:gdLst>
                <a:gd name="T0" fmla="*/ 0 w 9226"/>
                <a:gd name="T1" fmla="*/ 0 h 8193"/>
                <a:gd name="T2" fmla="*/ 0 w 9226"/>
                <a:gd name="T3" fmla="*/ 0 h 8193"/>
                <a:gd name="T4" fmla="*/ 0 w 9226"/>
                <a:gd name="T5" fmla="*/ 0 h 8193"/>
                <a:gd name="T6" fmla="*/ 0 w 9226"/>
                <a:gd name="T7" fmla="*/ 0 h 8193"/>
                <a:gd name="T8" fmla="*/ 0 w 9226"/>
                <a:gd name="T9" fmla="*/ 0 h 8193"/>
                <a:gd name="T10" fmla="*/ 0 w 9226"/>
                <a:gd name="T11" fmla="*/ 0 h 8193"/>
                <a:gd name="T12" fmla="*/ 0 w 9226"/>
                <a:gd name="T13" fmla="*/ 0 h 8193"/>
                <a:gd name="T14" fmla="*/ 0 w 9226"/>
                <a:gd name="T15" fmla="*/ 0 h 8193"/>
                <a:gd name="T16" fmla="*/ 0 w 9226"/>
                <a:gd name="T17" fmla="*/ 0 h 8193"/>
                <a:gd name="T18" fmla="*/ 0 w 9226"/>
                <a:gd name="T19" fmla="*/ 0 h 8193"/>
                <a:gd name="T20" fmla="*/ 0 w 9226"/>
                <a:gd name="T21" fmla="*/ 0 h 8193"/>
                <a:gd name="T22" fmla="*/ 0 w 9226"/>
                <a:gd name="T23" fmla="*/ 0 h 8193"/>
                <a:gd name="T24" fmla="*/ 0 w 9226"/>
                <a:gd name="T25" fmla="*/ 0 h 8193"/>
                <a:gd name="T26" fmla="*/ 0 w 9226"/>
                <a:gd name="T27" fmla="*/ 0 h 8193"/>
                <a:gd name="T28" fmla="*/ 0 w 9226"/>
                <a:gd name="T29" fmla="*/ 0 h 8193"/>
                <a:gd name="T30" fmla="*/ 0 w 9226"/>
                <a:gd name="T31" fmla="*/ 0 h 8193"/>
                <a:gd name="T32" fmla="*/ 0 w 9226"/>
                <a:gd name="T33" fmla="*/ 0 h 8193"/>
                <a:gd name="T34" fmla="*/ 0 w 9226"/>
                <a:gd name="T35" fmla="*/ 0 h 8193"/>
                <a:gd name="T36" fmla="*/ 0 w 9226"/>
                <a:gd name="T37" fmla="*/ 0 h 8193"/>
                <a:gd name="T38" fmla="*/ 0 w 9226"/>
                <a:gd name="T39" fmla="*/ 0 h 8193"/>
                <a:gd name="T40" fmla="*/ 0 w 9226"/>
                <a:gd name="T41" fmla="*/ 0 h 8193"/>
                <a:gd name="T42" fmla="*/ 0 w 9226"/>
                <a:gd name="T43" fmla="*/ 0 h 8193"/>
                <a:gd name="T44" fmla="*/ 0 w 9226"/>
                <a:gd name="T45" fmla="*/ 0 h 8193"/>
                <a:gd name="T46" fmla="*/ 0 w 9226"/>
                <a:gd name="T47" fmla="*/ 0 h 8193"/>
                <a:gd name="T48" fmla="*/ 0 w 9226"/>
                <a:gd name="T49" fmla="*/ 0 h 8193"/>
                <a:gd name="T50" fmla="*/ 0 w 9226"/>
                <a:gd name="T51" fmla="*/ 0 h 8193"/>
                <a:gd name="T52" fmla="*/ 0 w 9226"/>
                <a:gd name="T53" fmla="*/ 0 h 8193"/>
                <a:gd name="T54" fmla="*/ 0 w 9226"/>
                <a:gd name="T55" fmla="*/ 0 h 8193"/>
                <a:gd name="T56" fmla="*/ 0 w 9226"/>
                <a:gd name="T57" fmla="*/ 0 h 8193"/>
                <a:gd name="T58" fmla="*/ 0 w 9226"/>
                <a:gd name="T59" fmla="*/ 0 h 8193"/>
                <a:gd name="T60" fmla="*/ 0 w 9226"/>
                <a:gd name="T61" fmla="*/ 0 h 8193"/>
                <a:gd name="T62" fmla="*/ 0 w 9226"/>
                <a:gd name="T63" fmla="*/ 0 h 8193"/>
                <a:gd name="T64" fmla="*/ 0 w 9226"/>
                <a:gd name="T65" fmla="*/ 0 h 8193"/>
                <a:gd name="T66" fmla="*/ 0 w 9226"/>
                <a:gd name="T67" fmla="*/ 0 h 8193"/>
                <a:gd name="T68" fmla="*/ 0 w 9226"/>
                <a:gd name="T69" fmla="*/ 0 h 8193"/>
                <a:gd name="T70" fmla="*/ 0 w 9226"/>
                <a:gd name="T71" fmla="*/ 0 h 8193"/>
                <a:gd name="T72" fmla="*/ 0 w 9226"/>
                <a:gd name="T73" fmla="*/ 0 h 8193"/>
                <a:gd name="T74" fmla="*/ 0 w 9226"/>
                <a:gd name="T75" fmla="*/ 0 h 8193"/>
                <a:gd name="T76" fmla="*/ 0 w 9226"/>
                <a:gd name="T77" fmla="*/ 0 h 8193"/>
                <a:gd name="T78" fmla="*/ 0 w 9226"/>
                <a:gd name="T79" fmla="*/ 0 h 8193"/>
                <a:gd name="T80" fmla="*/ 0 w 9226"/>
                <a:gd name="T81" fmla="*/ 0 h 8193"/>
                <a:gd name="T82" fmla="*/ 0 w 9226"/>
                <a:gd name="T83" fmla="*/ 0 h 8193"/>
                <a:gd name="T84" fmla="*/ 0 w 9226"/>
                <a:gd name="T85" fmla="*/ 0 h 8193"/>
                <a:gd name="T86" fmla="*/ 0 w 9226"/>
                <a:gd name="T87" fmla="*/ 0 h 8193"/>
                <a:gd name="T88" fmla="*/ 0 w 9226"/>
                <a:gd name="T89" fmla="*/ 0 h 8193"/>
                <a:gd name="T90" fmla="*/ 0 w 9226"/>
                <a:gd name="T91" fmla="*/ 0 h 8193"/>
                <a:gd name="T92" fmla="*/ 0 w 9226"/>
                <a:gd name="T93" fmla="*/ 0 h 8193"/>
                <a:gd name="T94" fmla="*/ 0 w 9226"/>
                <a:gd name="T95" fmla="*/ 0 h 8193"/>
                <a:gd name="T96" fmla="*/ 0 w 9226"/>
                <a:gd name="T97" fmla="*/ 0 h 8193"/>
                <a:gd name="T98" fmla="*/ 0 w 9226"/>
                <a:gd name="T99" fmla="*/ 0 h 8193"/>
                <a:gd name="T100" fmla="*/ 0 w 9226"/>
                <a:gd name="T101" fmla="*/ 0 h 8193"/>
                <a:gd name="T102" fmla="*/ 0 w 9226"/>
                <a:gd name="T103" fmla="*/ 0 h 8193"/>
                <a:gd name="T104" fmla="*/ 0 w 9226"/>
                <a:gd name="T105" fmla="*/ 0 h 8193"/>
                <a:gd name="T106" fmla="*/ 0 w 9226"/>
                <a:gd name="T107" fmla="*/ 0 h 8193"/>
                <a:gd name="T108" fmla="*/ 0 w 9226"/>
                <a:gd name="T109" fmla="*/ 0 h 8193"/>
                <a:gd name="T110" fmla="*/ 0 w 9226"/>
                <a:gd name="T111" fmla="*/ 0 h 8193"/>
                <a:gd name="T112" fmla="*/ 0 w 9226"/>
                <a:gd name="T113" fmla="*/ 0 h 8193"/>
                <a:gd name="T114" fmla="*/ 0 w 9226"/>
                <a:gd name="T115" fmla="*/ 0 h 8193"/>
                <a:gd name="T116" fmla="*/ 0 w 9226"/>
                <a:gd name="T117" fmla="*/ 0 h 81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9226"/>
                <a:gd name="T178" fmla="*/ 0 h 8193"/>
                <a:gd name="T179" fmla="*/ 9226 w 9226"/>
                <a:gd name="T180" fmla="*/ 8193 h 81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9226" h="8193">
                  <a:moveTo>
                    <a:pt x="98" y="8054"/>
                  </a:moveTo>
                  <a:lnTo>
                    <a:pt x="98" y="8054"/>
                  </a:lnTo>
                  <a:lnTo>
                    <a:pt x="85" y="8038"/>
                  </a:lnTo>
                  <a:lnTo>
                    <a:pt x="73" y="8023"/>
                  </a:lnTo>
                  <a:lnTo>
                    <a:pt x="61" y="8004"/>
                  </a:lnTo>
                  <a:lnTo>
                    <a:pt x="51" y="7987"/>
                  </a:lnTo>
                  <a:lnTo>
                    <a:pt x="41" y="7969"/>
                  </a:lnTo>
                  <a:lnTo>
                    <a:pt x="33" y="7951"/>
                  </a:lnTo>
                  <a:lnTo>
                    <a:pt x="25" y="7933"/>
                  </a:lnTo>
                  <a:lnTo>
                    <a:pt x="19" y="7914"/>
                  </a:lnTo>
                  <a:lnTo>
                    <a:pt x="13" y="7895"/>
                  </a:lnTo>
                  <a:lnTo>
                    <a:pt x="9" y="7876"/>
                  </a:lnTo>
                  <a:lnTo>
                    <a:pt x="5" y="7857"/>
                  </a:lnTo>
                  <a:lnTo>
                    <a:pt x="2" y="7837"/>
                  </a:lnTo>
                  <a:lnTo>
                    <a:pt x="1" y="7817"/>
                  </a:lnTo>
                  <a:lnTo>
                    <a:pt x="0" y="7797"/>
                  </a:lnTo>
                  <a:lnTo>
                    <a:pt x="0" y="7778"/>
                  </a:lnTo>
                  <a:lnTo>
                    <a:pt x="0" y="7759"/>
                  </a:lnTo>
                  <a:lnTo>
                    <a:pt x="2" y="7739"/>
                  </a:lnTo>
                  <a:lnTo>
                    <a:pt x="4" y="7720"/>
                  </a:lnTo>
                  <a:lnTo>
                    <a:pt x="8" y="7701"/>
                  </a:lnTo>
                  <a:lnTo>
                    <a:pt x="12" y="7681"/>
                  </a:lnTo>
                  <a:lnTo>
                    <a:pt x="18" y="7663"/>
                  </a:lnTo>
                  <a:lnTo>
                    <a:pt x="23" y="7644"/>
                  </a:lnTo>
                  <a:lnTo>
                    <a:pt x="30" y="7626"/>
                  </a:lnTo>
                  <a:lnTo>
                    <a:pt x="39" y="7608"/>
                  </a:lnTo>
                  <a:lnTo>
                    <a:pt x="47" y="7591"/>
                  </a:lnTo>
                  <a:lnTo>
                    <a:pt x="57" y="7574"/>
                  </a:lnTo>
                  <a:lnTo>
                    <a:pt x="68" y="7557"/>
                  </a:lnTo>
                  <a:lnTo>
                    <a:pt x="79" y="7541"/>
                  </a:lnTo>
                  <a:lnTo>
                    <a:pt x="92" y="7525"/>
                  </a:lnTo>
                  <a:lnTo>
                    <a:pt x="106" y="7510"/>
                  </a:lnTo>
                  <a:lnTo>
                    <a:pt x="120" y="7495"/>
                  </a:lnTo>
                  <a:lnTo>
                    <a:pt x="135" y="7481"/>
                  </a:lnTo>
                  <a:lnTo>
                    <a:pt x="662" y="7019"/>
                  </a:lnTo>
                  <a:lnTo>
                    <a:pt x="1189" y="6557"/>
                  </a:lnTo>
                  <a:lnTo>
                    <a:pt x="1715" y="6095"/>
                  </a:lnTo>
                  <a:lnTo>
                    <a:pt x="2240" y="5632"/>
                  </a:lnTo>
                  <a:lnTo>
                    <a:pt x="2767" y="5171"/>
                  </a:lnTo>
                  <a:lnTo>
                    <a:pt x="3293" y="4709"/>
                  </a:lnTo>
                  <a:lnTo>
                    <a:pt x="3820" y="4249"/>
                  </a:lnTo>
                  <a:lnTo>
                    <a:pt x="4347" y="3789"/>
                  </a:lnTo>
                  <a:lnTo>
                    <a:pt x="4877" y="3330"/>
                  </a:lnTo>
                  <a:lnTo>
                    <a:pt x="5406" y="2871"/>
                  </a:lnTo>
                  <a:lnTo>
                    <a:pt x="5937" y="2415"/>
                  </a:lnTo>
                  <a:lnTo>
                    <a:pt x="6468" y="1959"/>
                  </a:lnTo>
                  <a:lnTo>
                    <a:pt x="6999" y="1503"/>
                  </a:lnTo>
                  <a:lnTo>
                    <a:pt x="7532" y="1047"/>
                  </a:lnTo>
                  <a:lnTo>
                    <a:pt x="8063" y="591"/>
                  </a:lnTo>
                  <a:lnTo>
                    <a:pt x="8593" y="134"/>
                  </a:lnTo>
                  <a:lnTo>
                    <a:pt x="8609" y="121"/>
                  </a:lnTo>
                  <a:lnTo>
                    <a:pt x="8626" y="108"/>
                  </a:lnTo>
                  <a:lnTo>
                    <a:pt x="8643" y="97"/>
                  </a:lnTo>
                  <a:lnTo>
                    <a:pt x="8660" y="85"/>
                  </a:lnTo>
                  <a:lnTo>
                    <a:pt x="8678" y="75"/>
                  </a:lnTo>
                  <a:lnTo>
                    <a:pt x="8696" y="66"/>
                  </a:lnTo>
                  <a:lnTo>
                    <a:pt x="8714" y="56"/>
                  </a:lnTo>
                  <a:lnTo>
                    <a:pt x="8732" y="49"/>
                  </a:lnTo>
                  <a:lnTo>
                    <a:pt x="8751" y="41"/>
                  </a:lnTo>
                  <a:lnTo>
                    <a:pt x="8771" y="35"/>
                  </a:lnTo>
                  <a:lnTo>
                    <a:pt x="8790" y="29"/>
                  </a:lnTo>
                  <a:lnTo>
                    <a:pt x="8809" y="23"/>
                  </a:lnTo>
                  <a:lnTo>
                    <a:pt x="8828" y="18"/>
                  </a:lnTo>
                  <a:lnTo>
                    <a:pt x="8847" y="14"/>
                  </a:lnTo>
                  <a:lnTo>
                    <a:pt x="8867" y="11"/>
                  </a:lnTo>
                  <a:lnTo>
                    <a:pt x="8886" y="7"/>
                  </a:lnTo>
                  <a:lnTo>
                    <a:pt x="8908" y="5"/>
                  </a:lnTo>
                  <a:lnTo>
                    <a:pt x="8929" y="3"/>
                  </a:lnTo>
                  <a:lnTo>
                    <a:pt x="8950" y="1"/>
                  </a:lnTo>
                  <a:lnTo>
                    <a:pt x="8970" y="0"/>
                  </a:lnTo>
                  <a:lnTo>
                    <a:pt x="8992" y="0"/>
                  </a:lnTo>
                  <a:lnTo>
                    <a:pt x="9012" y="0"/>
                  </a:lnTo>
                  <a:lnTo>
                    <a:pt x="9032" y="2"/>
                  </a:lnTo>
                  <a:lnTo>
                    <a:pt x="9052" y="3"/>
                  </a:lnTo>
                  <a:lnTo>
                    <a:pt x="9071" y="6"/>
                  </a:lnTo>
                  <a:lnTo>
                    <a:pt x="9090" y="10"/>
                  </a:lnTo>
                  <a:lnTo>
                    <a:pt x="9108" y="15"/>
                  </a:lnTo>
                  <a:lnTo>
                    <a:pt x="9127" y="20"/>
                  </a:lnTo>
                  <a:lnTo>
                    <a:pt x="9144" y="27"/>
                  </a:lnTo>
                  <a:lnTo>
                    <a:pt x="9159" y="34"/>
                  </a:lnTo>
                  <a:lnTo>
                    <a:pt x="9175" y="43"/>
                  </a:lnTo>
                  <a:lnTo>
                    <a:pt x="9190" y="51"/>
                  </a:lnTo>
                  <a:lnTo>
                    <a:pt x="9200" y="66"/>
                  </a:lnTo>
                  <a:lnTo>
                    <a:pt x="9207" y="81"/>
                  </a:lnTo>
                  <a:lnTo>
                    <a:pt x="9214" y="98"/>
                  </a:lnTo>
                  <a:lnTo>
                    <a:pt x="9219" y="114"/>
                  </a:lnTo>
                  <a:lnTo>
                    <a:pt x="9222" y="132"/>
                  </a:lnTo>
                  <a:lnTo>
                    <a:pt x="9225" y="150"/>
                  </a:lnTo>
                  <a:lnTo>
                    <a:pt x="9226" y="169"/>
                  </a:lnTo>
                  <a:lnTo>
                    <a:pt x="9226" y="189"/>
                  </a:lnTo>
                  <a:lnTo>
                    <a:pt x="9225" y="209"/>
                  </a:lnTo>
                  <a:lnTo>
                    <a:pt x="9224" y="230"/>
                  </a:lnTo>
                  <a:lnTo>
                    <a:pt x="9221" y="251"/>
                  </a:lnTo>
                  <a:lnTo>
                    <a:pt x="9218" y="272"/>
                  </a:lnTo>
                  <a:lnTo>
                    <a:pt x="9214" y="293"/>
                  </a:lnTo>
                  <a:lnTo>
                    <a:pt x="9208" y="315"/>
                  </a:lnTo>
                  <a:lnTo>
                    <a:pt x="9202" y="337"/>
                  </a:lnTo>
                  <a:lnTo>
                    <a:pt x="9196" y="358"/>
                  </a:lnTo>
                  <a:lnTo>
                    <a:pt x="9183" y="396"/>
                  </a:lnTo>
                  <a:lnTo>
                    <a:pt x="9168" y="435"/>
                  </a:lnTo>
                  <a:lnTo>
                    <a:pt x="9159" y="453"/>
                  </a:lnTo>
                  <a:lnTo>
                    <a:pt x="9151" y="471"/>
                  </a:lnTo>
                  <a:lnTo>
                    <a:pt x="9142" y="489"/>
                  </a:lnTo>
                  <a:lnTo>
                    <a:pt x="9133" y="506"/>
                  </a:lnTo>
                  <a:lnTo>
                    <a:pt x="9122" y="524"/>
                  </a:lnTo>
                  <a:lnTo>
                    <a:pt x="9111" y="541"/>
                  </a:lnTo>
                  <a:lnTo>
                    <a:pt x="9099" y="557"/>
                  </a:lnTo>
                  <a:lnTo>
                    <a:pt x="9087" y="573"/>
                  </a:lnTo>
                  <a:lnTo>
                    <a:pt x="9074" y="589"/>
                  </a:lnTo>
                  <a:lnTo>
                    <a:pt x="9061" y="605"/>
                  </a:lnTo>
                  <a:lnTo>
                    <a:pt x="9046" y="620"/>
                  </a:lnTo>
                  <a:lnTo>
                    <a:pt x="9031" y="633"/>
                  </a:lnTo>
                  <a:lnTo>
                    <a:pt x="8512" y="1104"/>
                  </a:lnTo>
                  <a:lnTo>
                    <a:pt x="7995" y="1577"/>
                  </a:lnTo>
                  <a:lnTo>
                    <a:pt x="7479" y="2050"/>
                  </a:lnTo>
                  <a:lnTo>
                    <a:pt x="6962" y="2523"/>
                  </a:lnTo>
                  <a:lnTo>
                    <a:pt x="6445" y="2995"/>
                  </a:lnTo>
                  <a:lnTo>
                    <a:pt x="5926" y="3467"/>
                  </a:lnTo>
                  <a:lnTo>
                    <a:pt x="5667" y="3700"/>
                  </a:lnTo>
                  <a:lnTo>
                    <a:pt x="5407" y="3935"/>
                  </a:lnTo>
                  <a:lnTo>
                    <a:pt x="5145" y="4168"/>
                  </a:lnTo>
                  <a:lnTo>
                    <a:pt x="4884" y="4401"/>
                  </a:lnTo>
                  <a:lnTo>
                    <a:pt x="4360" y="4865"/>
                  </a:lnTo>
                  <a:lnTo>
                    <a:pt x="3835" y="5327"/>
                  </a:lnTo>
                  <a:lnTo>
                    <a:pt x="3308" y="5789"/>
                  </a:lnTo>
                  <a:lnTo>
                    <a:pt x="2781" y="6250"/>
                  </a:lnTo>
                  <a:lnTo>
                    <a:pt x="2254" y="6711"/>
                  </a:lnTo>
                  <a:lnTo>
                    <a:pt x="1726" y="7171"/>
                  </a:lnTo>
                  <a:lnTo>
                    <a:pt x="1199" y="7633"/>
                  </a:lnTo>
                  <a:lnTo>
                    <a:pt x="671" y="8094"/>
                  </a:lnTo>
                  <a:lnTo>
                    <a:pt x="655" y="8106"/>
                  </a:lnTo>
                  <a:lnTo>
                    <a:pt x="639" y="8119"/>
                  </a:lnTo>
                  <a:lnTo>
                    <a:pt x="622" y="8130"/>
                  </a:lnTo>
                  <a:lnTo>
                    <a:pt x="605" y="8141"/>
                  </a:lnTo>
                  <a:lnTo>
                    <a:pt x="587" y="8150"/>
                  </a:lnTo>
                  <a:lnTo>
                    <a:pt x="569" y="8159"/>
                  </a:lnTo>
                  <a:lnTo>
                    <a:pt x="551" y="8166"/>
                  </a:lnTo>
                  <a:lnTo>
                    <a:pt x="533" y="8172"/>
                  </a:lnTo>
                  <a:lnTo>
                    <a:pt x="514" y="8178"/>
                  </a:lnTo>
                  <a:lnTo>
                    <a:pt x="495" y="8183"/>
                  </a:lnTo>
                  <a:lnTo>
                    <a:pt x="476" y="8186"/>
                  </a:lnTo>
                  <a:lnTo>
                    <a:pt x="457" y="8189"/>
                  </a:lnTo>
                  <a:lnTo>
                    <a:pt x="437" y="8192"/>
                  </a:lnTo>
                  <a:lnTo>
                    <a:pt x="417" y="8192"/>
                  </a:lnTo>
                  <a:lnTo>
                    <a:pt x="398" y="8193"/>
                  </a:lnTo>
                  <a:lnTo>
                    <a:pt x="379" y="8192"/>
                  </a:lnTo>
                  <a:lnTo>
                    <a:pt x="360" y="8189"/>
                  </a:lnTo>
                  <a:lnTo>
                    <a:pt x="340" y="8186"/>
                  </a:lnTo>
                  <a:lnTo>
                    <a:pt x="321" y="8183"/>
                  </a:lnTo>
                  <a:lnTo>
                    <a:pt x="301" y="8179"/>
                  </a:lnTo>
                  <a:lnTo>
                    <a:pt x="282" y="8173"/>
                  </a:lnTo>
                  <a:lnTo>
                    <a:pt x="264" y="8167"/>
                  </a:lnTo>
                  <a:lnTo>
                    <a:pt x="245" y="8160"/>
                  </a:lnTo>
                  <a:lnTo>
                    <a:pt x="227" y="8152"/>
                  </a:lnTo>
                  <a:lnTo>
                    <a:pt x="209" y="8143"/>
                  </a:lnTo>
                  <a:lnTo>
                    <a:pt x="192" y="8133"/>
                  </a:lnTo>
                  <a:lnTo>
                    <a:pt x="175" y="8122"/>
                  </a:lnTo>
                  <a:lnTo>
                    <a:pt x="159" y="8111"/>
                  </a:lnTo>
                  <a:lnTo>
                    <a:pt x="142" y="8098"/>
                  </a:lnTo>
                  <a:lnTo>
                    <a:pt x="127" y="8084"/>
                  </a:lnTo>
                  <a:lnTo>
                    <a:pt x="112" y="8070"/>
                  </a:lnTo>
                  <a:lnTo>
                    <a:pt x="98" y="8054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7" name="Freeform 8"/>
            <p:cNvSpPr>
              <a:spLocks/>
            </p:cNvSpPr>
            <p:nvPr/>
          </p:nvSpPr>
          <p:spPr bwMode="auto">
            <a:xfrm>
              <a:off x="4012" y="2012"/>
              <a:ext cx="223" cy="214"/>
            </a:xfrm>
            <a:custGeom>
              <a:avLst/>
              <a:gdLst>
                <a:gd name="T0" fmla="*/ 0 w 1785"/>
                <a:gd name="T1" fmla="*/ 0 h 1706"/>
                <a:gd name="T2" fmla="*/ 0 w 1785"/>
                <a:gd name="T3" fmla="*/ 0 h 1706"/>
                <a:gd name="T4" fmla="*/ 0 w 1785"/>
                <a:gd name="T5" fmla="*/ 0 h 1706"/>
                <a:gd name="T6" fmla="*/ 0 w 1785"/>
                <a:gd name="T7" fmla="*/ 0 h 1706"/>
                <a:gd name="T8" fmla="*/ 0 w 1785"/>
                <a:gd name="T9" fmla="*/ 0 h 1706"/>
                <a:gd name="T10" fmla="*/ 0 w 1785"/>
                <a:gd name="T11" fmla="*/ 0 h 1706"/>
                <a:gd name="T12" fmla="*/ 0 w 1785"/>
                <a:gd name="T13" fmla="*/ 0 h 1706"/>
                <a:gd name="T14" fmla="*/ 0 w 1785"/>
                <a:gd name="T15" fmla="*/ 0 h 1706"/>
                <a:gd name="T16" fmla="*/ 0 w 1785"/>
                <a:gd name="T17" fmla="*/ 0 h 1706"/>
                <a:gd name="T18" fmla="*/ 0 w 1785"/>
                <a:gd name="T19" fmla="*/ 0 h 1706"/>
                <a:gd name="T20" fmla="*/ 0 w 1785"/>
                <a:gd name="T21" fmla="*/ 0 h 1706"/>
                <a:gd name="T22" fmla="*/ 0 w 1785"/>
                <a:gd name="T23" fmla="*/ 0 h 1706"/>
                <a:gd name="T24" fmla="*/ 0 w 1785"/>
                <a:gd name="T25" fmla="*/ 0 h 1706"/>
                <a:gd name="T26" fmla="*/ 0 w 1785"/>
                <a:gd name="T27" fmla="*/ 0 h 1706"/>
                <a:gd name="T28" fmla="*/ 0 w 1785"/>
                <a:gd name="T29" fmla="*/ 0 h 1706"/>
                <a:gd name="T30" fmla="*/ 0 w 1785"/>
                <a:gd name="T31" fmla="*/ 0 h 1706"/>
                <a:gd name="T32" fmla="*/ 0 w 1785"/>
                <a:gd name="T33" fmla="*/ 0 h 1706"/>
                <a:gd name="T34" fmla="*/ 0 w 1785"/>
                <a:gd name="T35" fmla="*/ 0 h 1706"/>
                <a:gd name="T36" fmla="*/ 0 w 1785"/>
                <a:gd name="T37" fmla="*/ 0 h 1706"/>
                <a:gd name="T38" fmla="*/ 0 w 1785"/>
                <a:gd name="T39" fmla="*/ 0 h 1706"/>
                <a:gd name="T40" fmla="*/ 0 w 1785"/>
                <a:gd name="T41" fmla="*/ 0 h 1706"/>
                <a:gd name="T42" fmla="*/ 0 w 1785"/>
                <a:gd name="T43" fmla="*/ 0 h 1706"/>
                <a:gd name="T44" fmla="*/ 0 w 1785"/>
                <a:gd name="T45" fmla="*/ 0 h 1706"/>
                <a:gd name="T46" fmla="*/ 0 w 1785"/>
                <a:gd name="T47" fmla="*/ 0 h 1706"/>
                <a:gd name="T48" fmla="*/ 0 w 1785"/>
                <a:gd name="T49" fmla="*/ 0 h 1706"/>
                <a:gd name="T50" fmla="*/ 0 w 1785"/>
                <a:gd name="T51" fmla="*/ 0 h 1706"/>
                <a:gd name="T52" fmla="*/ 0 w 1785"/>
                <a:gd name="T53" fmla="*/ 0 h 1706"/>
                <a:gd name="T54" fmla="*/ 0 w 1785"/>
                <a:gd name="T55" fmla="*/ 0 h 1706"/>
                <a:gd name="T56" fmla="*/ 0 w 1785"/>
                <a:gd name="T57" fmla="*/ 0 h 1706"/>
                <a:gd name="T58" fmla="*/ 0 w 1785"/>
                <a:gd name="T59" fmla="*/ 0 h 1706"/>
                <a:gd name="T60" fmla="*/ 0 w 1785"/>
                <a:gd name="T61" fmla="*/ 0 h 1706"/>
                <a:gd name="T62" fmla="*/ 0 w 1785"/>
                <a:gd name="T63" fmla="*/ 0 h 1706"/>
                <a:gd name="T64" fmla="*/ 0 w 1785"/>
                <a:gd name="T65" fmla="*/ 0 h 1706"/>
                <a:gd name="T66" fmla="*/ 0 w 1785"/>
                <a:gd name="T67" fmla="*/ 0 h 1706"/>
                <a:gd name="T68" fmla="*/ 0 w 1785"/>
                <a:gd name="T69" fmla="*/ 0 h 1706"/>
                <a:gd name="T70" fmla="*/ 0 w 1785"/>
                <a:gd name="T71" fmla="*/ 0 h 1706"/>
                <a:gd name="T72" fmla="*/ 0 w 1785"/>
                <a:gd name="T73" fmla="*/ 0 h 17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785"/>
                <a:gd name="T112" fmla="*/ 0 h 1706"/>
                <a:gd name="T113" fmla="*/ 1785 w 1785"/>
                <a:gd name="T114" fmla="*/ 1706 h 17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785" h="1706">
                  <a:moveTo>
                    <a:pt x="227" y="1436"/>
                  </a:moveTo>
                  <a:lnTo>
                    <a:pt x="199" y="1405"/>
                  </a:lnTo>
                  <a:lnTo>
                    <a:pt x="174" y="1375"/>
                  </a:lnTo>
                  <a:lnTo>
                    <a:pt x="149" y="1344"/>
                  </a:lnTo>
                  <a:lnTo>
                    <a:pt x="126" y="1314"/>
                  </a:lnTo>
                  <a:lnTo>
                    <a:pt x="105" y="1286"/>
                  </a:lnTo>
                  <a:lnTo>
                    <a:pt x="85" y="1259"/>
                  </a:lnTo>
                  <a:lnTo>
                    <a:pt x="66" y="1233"/>
                  </a:lnTo>
                  <a:lnTo>
                    <a:pt x="51" y="1209"/>
                  </a:lnTo>
                  <a:lnTo>
                    <a:pt x="36" y="1186"/>
                  </a:lnTo>
                  <a:lnTo>
                    <a:pt x="24" y="1165"/>
                  </a:lnTo>
                  <a:lnTo>
                    <a:pt x="14" y="1147"/>
                  </a:lnTo>
                  <a:lnTo>
                    <a:pt x="7" y="1130"/>
                  </a:lnTo>
                  <a:lnTo>
                    <a:pt x="2" y="1116"/>
                  </a:lnTo>
                  <a:lnTo>
                    <a:pt x="0" y="1105"/>
                  </a:lnTo>
                  <a:lnTo>
                    <a:pt x="0" y="1100"/>
                  </a:lnTo>
                  <a:lnTo>
                    <a:pt x="0" y="1096"/>
                  </a:lnTo>
                  <a:lnTo>
                    <a:pt x="1" y="1093"/>
                  </a:lnTo>
                  <a:lnTo>
                    <a:pt x="3" y="1091"/>
                  </a:lnTo>
                  <a:lnTo>
                    <a:pt x="1245" y="3"/>
                  </a:lnTo>
                  <a:lnTo>
                    <a:pt x="1247" y="2"/>
                  </a:lnTo>
                  <a:lnTo>
                    <a:pt x="1251" y="0"/>
                  </a:lnTo>
                  <a:lnTo>
                    <a:pt x="1254" y="0"/>
                  </a:lnTo>
                  <a:lnTo>
                    <a:pt x="1260" y="2"/>
                  </a:lnTo>
                  <a:lnTo>
                    <a:pt x="1270" y="5"/>
                  </a:lnTo>
                  <a:lnTo>
                    <a:pt x="1283" y="12"/>
                  </a:lnTo>
                  <a:lnTo>
                    <a:pt x="1298" y="22"/>
                  </a:lnTo>
                  <a:lnTo>
                    <a:pt x="1316" y="33"/>
                  </a:lnTo>
                  <a:lnTo>
                    <a:pt x="1334" y="48"/>
                  </a:lnTo>
                  <a:lnTo>
                    <a:pt x="1355" y="65"/>
                  </a:lnTo>
                  <a:lnTo>
                    <a:pt x="1377" y="84"/>
                  </a:lnTo>
                  <a:lnTo>
                    <a:pt x="1400" y="106"/>
                  </a:lnTo>
                  <a:lnTo>
                    <a:pt x="1424" y="129"/>
                  </a:lnTo>
                  <a:lnTo>
                    <a:pt x="1450" y="155"/>
                  </a:lnTo>
                  <a:lnTo>
                    <a:pt x="1476" y="181"/>
                  </a:lnTo>
                  <a:lnTo>
                    <a:pt x="1503" y="209"/>
                  </a:lnTo>
                  <a:lnTo>
                    <a:pt x="1531" y="239"/>
                  </a:lnTo>
                  <a:lnTo>
                    <a:pt x="1558" y="270"/>
                  </a:lnTo>
                  <a:lnTo>
                    <a:pt x="1585" y="301"/>
                  </a:lnTo>
                  <a:lnTo>
                    <a:pt x="1610" y="332"/>
                  </a:lnTo>
                  <a:lnTo>
                    <a:pt x="1635" y="363"/>
                  </a:lnTo>
                  <a:lnTo>
                    <a:pt x="1658" y="392"/>
                  </a:lnTo>
                  <a:lnTo>
                    <a:pt x="1679" y="420"/>
                  </a:lnTo>
                  <a:lnTo>
                    <a:pt x="1700" y="448"/>
                  </a:lnTo>
                  <a:lnTo>
                    <a:pt x="1718" y="473"/>
                  </a:lnTo>
                  <a:lnTo>
                    <a:pt x="1734" y="498"/>
                  </a:lnTo>
                  <a:lnTo>
                    <a:pt x="1748" y="520"/>
                  </a:lnTo>
                  <a:lnTo>
                    <a:pt x="1760" y="541"/>
                  </a:lnTo>
                  <a:lnTo>
                    <a:pt x="1770" y="559"/>
                  </a:lnTo>
                  <a:lnTo>
                    <a:pt x="1777" y="576"/>
                  </a:lnTo>
                  <a:lnTo>
                    <a:pt x="1782" y="590"/>
                  </a:lnTo>
                  <a:lnTo>
                    <a:pt x="1785" y="601"/>
                  </a:lnTo>
                  <a:lnTo>
                    <a:pt x="1785" y="606"/>
                  </a:lnTo>
                  <a:lnTo>
                    <a:pt x="1785" y="609"/>
                  </a:lnTo>
                  <a:lnTo>
                    <a:pt x="1783" y="613"/>
                  </a:lnTo>
                  <a:lnTo>
                    <a:pt x="1781" y="616"/>
                  </a:lnTo>
                  <a:lnTo>
                    <a:pt x="539" y="1703"/>
                  </a:lnTo>
                  <a:lnTo>
                    <a:pt x="537" y="1705"/>
                  </a:lnTo>
                  <a:lnTo>
                    <a:pt x="534" y="1706"/>
                  </a:lnTo>
                  <a:lnTo>
                    <a:pt x="530" y="1706"/>
                  </a:lnTo>
                  <a:lnTo>
                    <a:pt x="525" y="1705"/>
                  </a:lnTo>
                  <a:lnTo>
                    <a:pt x="514" y="1701"/>
                  </a:lnTo>
                  <a:lnTo>
                    <a:pt x="501" y="1694"/>
                  </a:lnTo>
                  <a:lnTo>
                    <a:pt x="486" y="1685"/>
                  </a:lnTo>
                  <a:lnTo>
                    <a:pt x="469" y="1673"/>
                  </a:lnTo>
                  <a:lnTo>
                    <a:pt x="450" y="1658"/>
                  </a:lnTo>
                  <a:lnTo>
                    <a:pt x="430" y="1641"/>
                  </a:lnTo>
                  <a:lnTo>
                    <a:pt x="408" y="1622"/>
                  </a:lnTo>
                  <a:lnTo>
                    <a:pt x="384" y="1601"/>
                  </a:lnTo>
                  <a:lnTo>
                    <a:pt x="360" y="1578"/>
                  </a:lnTo>
                  <a:lnTo>
                    <a:pt x="334" y="1552"/>
                  </a:lnTo>
                  <a:lnTo>
                    <a:pt x="308" y="1525"/>
                  </a:lnTo>
                  <a:lnTo>
                    <a:pt x="281" y="1497"/>
                  </a:lnTo>
                  <a:lnTo>
                    <a:pt x="255" y="1467"/>
                  </a:lnTo>
                  <a:lnTo>
                    <a:pt x="227" y="1436"/>
                  </a:lnTo>
                  <a:close/>
                </a:path>
              </a:pathLst>
            </a:custGeom>
            <a:solidFill>
              <a:srgbClr val="E1E2E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8" name="Freeform 9"/>
            <p:cNvSpPr>
              <a:spLocks/>
            </p:cNvSpPr>
            <p:nvPr/>
          </p:nvSpPr>
          <p:spPr bwMode="auto">
            <a:xfrm>
              <a:off x="4012" y="2012"/>
              <a:ext cx="223" cy="214"/>
            </a:xfrm>
            <a:custGeom>
              <a:avLst/>
              <a:gdLst>
                <a:gd name="T0" fmla="*/ 0 w 1785"/>
                <a:gd name="T1" fmla="*/ 0 h 1706"/>
                <a:gd name="T2" fmla="*/ 0 w 1785"/>
                <a:gd name="T3" fmla="*/ 0 h 1706"/>
                <a:gd name="T4" fmla="*/ 0 w 1785"/>
                <a:gd name="T5" fmla="*/ 0 h 1706"/>
                <a:gd name="T6" fmla="*/ 0 w 1785"/>
                <a:gd name="T7" fmla="*/ 0 h 1706"/>
                <a:gd name="T8" fmla="*/ 0 w 1785"/>
                <a:gd name="T9" fmla="*/ 0 h 1706"/>
                <a:gd name="T10" fmla="*/ 0 w 1785"/>
                <a:gd name="T11" fmla="*/ 0 h 1706"/>
                <a:gd name="T12" fmla="*/ 0 w 1785"/>
                <a:gd name="T13" fmla="*/ 0 h 1706"/>
                <a:gd name="T14" fmla="*/ 0 w 1785"/>
                <a:gd name="T15" fmla="*/ 0 h 1706"/>
                <a:gd name="T16" fmla="*/ 0 w 1785"/>
                <a:gd name="T17" fmla="*/ 0 h 1706"/>
                <a:gd name="T18" fmla="*/ 0 w 1785"/>
                <a:gd name="T19" fmla="*/ 0 h 1706"/>
                <a:gd name="T20" fmla="*/ 0 w 1785"/>
                <a:gd name="T21" fmla="*/ 0 h 1706"/>
                <a:gd name="T22" fmla="*/ 0 w 1785"/>
                <a:gd name="T23" fmla="*/ 0 h 1706"/>
                <a:gd name="T24" fmla="*/ 0 w 1785"/>
                <a:gd name="T25" fmla="*/ 0 h 1706"/>
                <a:gd name="T26" fmla="*/ 0 w 1785"/>
                <a:gd name="T27" fmla="*/ 0 h 1706"/>
                <a:gd name="T28" fmla="*/ 0 w 1785"/>
                <a:gd name="T29" fmla="*/ 0 h 1706"/>
                <a:gd name="T30" fmla="*/ 0 w 1785"/>
                <a:gd name="T31" fmla="*/ 0 h 1706"/>
                <a:gd name="T32" fmla="*/ 0 w 1785"/>
                <a:gd name="T33" fmla="*/ 0 h 1706"/>
                <a:gd name="T34" fmla="*/ 0 w 1785"/>
                <a:gd name="T35" fmla="*/ 0 h 1706"/>
                <a:gd name="T36" fmla="*/ 0 w 1785"/>
                <a:gd name="T37" fmla="*/ 0 h 1706"/>
                <a:gd name="T38" fmla="*/ 0 w 1785"/>
                <a:gd name="T39" fmla="*/ 0 h 1706"/>
                <a:gd name="T40" fmla="*/ 0 w 1785"/>
                <a:gd name="T41" fmla="*/ 0 h 1706"/>
                <a:gd name="T42" fmla="*/ 0 w 1785"/>
                <a:gd name="T43" fmla="*/ 0 h 1706"/>
                <a:gd name="T44" fmla="*/ 0 w 1785"/>
                <a:gd name="T45" fmla="*/ 0 h 1706"/>
                <a:gd name="T46" fmla="*/ 0 w 1785"/>
                <a:gd name="T47" fmla="*/ 0 h 1706"/>
                <a:gd name="T48" fmla="*/ 0 w 1785"/>
                <a:gd name="T49" fmla="*/ 0 h 1706"/>
                <a:gd name="T50" fmla="*/ 0 w 1785"/>
                <a:gd name="T51" fmla="*/ 0 h 1706"/>
                <a:gd name="T52" fmla="*/ 0 w 1785"/>
                <a:gd name="T53" fmla="*/ 0 h 1706"/>
                <a:gd name="T54" fmla="*/ 0 w 1785"/>
                <a:gd name="T55" fmla="*/ 0 h 1706"/>
                <a:gd name="T56" fmla="*/ 0 w 1785"/>
                <a:gd name="T57" fmla="*/ 0 h 1706"/>
                <a:gd name="T58" fmla="*/ 0 w 1785"/>
                <a:gd name="T59" fmla="*/ 0 h 1706"/>
                <a:gd name="T60" fmla="*/ 0 w 1785"/>
                <a:gd name="T61" fmla="*/ 0 h 1706"/>
                <a:gd name="T62" fmla="*/ 0 w 1785"/>
                <a:gd name="T63" fmla="*/ 0 h 1706"/>
                <a:gd name="T64" fmla="*/ 0 w 1785"/>
                <a:gd name="T65" fmla="*/ 0 h 1706"/>
                <a:gd name="T66" fmla="*/ 0 w 1785"/>
                <a:gd name="T67" fmla="*/ 0 h 1706"/>
                <a:gd name="T68" fmla="*/ 0 w 1785"/>
                <a:gd name="T69" fmla="*/ 0 h 1706"/>
                <a:gd name="T70" fmla="*/ 0 w 1785"/>
                <a:gd name="T71" fmla="*/ 0 h 1706"/>
                <a:gd name="T72" fmla="*/ 0 w 1785"/>
                <a:gd name="T73" fmla="*/ 0 h 1706"/>
                <a:gd name="T74" fmla="*/ 0 w 1785"/>
                <a:gd name="T75" fmla="*/ 0 h 17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85"/>
                <a:gd name="T115" fmla="*/ 0 h 1706"/>
                <a:gd name="T116" fmla="*/ 1785 w 1785"/>
                <a:gd name="T117" fmla="*/ 1706 h 17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85" h="1706">
                  <a:moveTo>
                    <a:pt x="227" y="1436"/>
                  </a:moveTo>
                  <a:lnTo>
                    <a:pt x="227" y="1436"/>
                  </a:lnTo>
                  <a:lnTo>
                    <a:pt x="199" y="1405"/>
                  </a:lnTo>
                  <a:lnTo>
                    <a:pt x="174" y="1375"/>
                  </a:lnTo>
                  <a:lnTo>
                    <a:pt x="149" y="1344"/>
                  </a:lnTo>
                  <a:lnTo>
                    <a:pt x="126" y="1314"/>
                  </a:lnTo>
                  <a:lnTo>
                    <a:pt x="105" y="1286"/>
                  </a:lnTo>
                  <a:lnTo>
                    <a:pt x="85" y="1259"/>
                  </a:lnTo>
                  <a:lnTo>
                    <a:pt x="66" y="1233"/>
                  </a:lnTo>
                  <a:lnTo>
                    <a:pt x="51" y="1209"/>
                  </a:lnTo>
                  <a:lnTo>
                    <a:pt x="36" y="1186"/>
                  </a:lnTo>
                  <a:lnTo>
                    <a:pt x="24" y="1165"/>
                  </a:lnTo>
                  <a:lnTo>
                    <a:pt x="14" y="1147"/>
                  </a:lnTo>
                  <a:lnTo>
                    <a:pt x="7" y="1130"/>
                  </a:lnTo>
                  <a:lnTo>
                    <a:pt x="2" y="1116"/>
                  </a:lnTo>
                  <a:lnTo>
                    <a:pt x="0" y="1105"/>
                  </a:lnTo>
                  <a:lnTo>
                    <a:pt x="0" y="1100"/>
                  </a:lnTo>
                  <a:lnTo>
                    <a:pt x="0" y="1096"/>
                  </a:lnTo>
                  <a:lnTo>
                    <a:pt x="1" y="1093"/>
                  </a:lnTo>
                  <a:lnTo>
                    <a:pt x="3" y="1091"/>
                  </a:lnTo>
                  <a:lnTo>
                    <a:pt x="1245" y="3"/>
                  </a:lnTo>
                  <a:lnTo>
                    <a:pt x="1247" y="2"/>
                  </a:lnTo>
                  <a:lnTo>
                    <a:pt x="1251" y="0"/>
                  </a:lnTo>
                  <a:lnTo>
                    <a:pt x="1254" y="0"/>
                  </a:lnTo>
                  <a:lnTo>
                    <a:pt x="1260" y="2"/>
                  </a:lnTo>
                  <a:lnTo>
                    <a:pt x="1270" y="5"/>
                  </a:lnTo>
                  <a:lnTo>
                    <a:pt x="1283" y="12"/>
                  </a:lnTo>
                  <a:lnTo>
                    <a:pt x="1298" y="22"/>
                  </a:lnTo>
                  <a:lnTo>
                    <a:pt x="1316" y="33"/>
                  </a:lnTo>
                  <a:lnTo>
                    <a:pt x="1334" y="48"/>
                  </a:lnTo>
                  <a:lnTo>
                    <a:pt x="1355" y="65"/>
                  </a:lnTo>
                  <a:lnTo>
                    <a:pt x="1377" y="84"/>
                  </a:lnTo>
                  <a:lnTo>
                    <a:pt x="1400" y="106"/>
                  </a:lnTo>
                  <a:lnTo>
                    <a:pt x="1424" y="129"/>
                  </a:lnTo>
                  <a:lnTo>
                    <a:pt x="1450" y="155"/>
                  </a:lnTo>
                  <a:lnTo>
                    <a:pt x="1476" y="181"/>
                  </a:lnTo>
                  <a:lnTo>
                    <a:pt x="1503" y="209"/>
                  </a:lnTo>
                  <a:lnTo>
                    <a:pt x="1531" y="239"/>
                  </a:lnTo>
                  <a:lnTo>
                    <a:pt x="1558" y="270"/>
                  </a:lnTo>
                  <a:lnTo>
                    <a:pt x="1585" y="301"/>
                  </a:lnTo>
                  <a:lnTo>
                    <a:pt x="1610" y="332"/>
                  </a:lnTo>
                  <a:lnTo>
                    <a:pt x="1635" y="363"/>
                  </a:lnTo>
                  <a:lnTo>
                    <a:pt x="1658" y="392"/>
                  </a:lnTo>
                  <a:lnTo>
                    <a:pt x="1679" y="420"/>
                  </a:lnTo>
                  <a:lnTo>
                    <a:pt x="1700" y="448"/>
                  </a:lnTo>
                  <a:lnTo>
                    <a:pt x="1718" y="473"/>
                  </a:lnTo>
                  <a:lnTo>
                    <a:pt x="1734" y="498"/>
                  </a:lnTo>
                  <a:lnTo>
                    <a:pt x="1748" y="520"/>
                  </a:lnTo>
                  <a:lnTo>
                    <a:pt x="1760" y="541"/>
                  </a:lnTo>
                  <a:lnTo>
                    <a:pt x="1770" y="559"/>
                  </a:lnTo>
                  <a:lnTo>
                    <a:pt x="1777" y="576"/>
                  </a:lnTo>
                  <a:lnTo>
                    <a:pt x="1782" y="590"/>
                  </a:lnTo>
                  <a:lnTo>
                    <a:pt x="1785" y="601"/>
                  </a:lnTo>
                  <a:lnTo>
                    <a:pt x="1785" y="606"/>
                  </a:lnTo>
                  <a:lnTo>
                    <a:pt x="1785" y="609"/>
                  </a:lnTo>
                  <a:lnTo>
                    <a:pt x="1783" y="613"/>
                  </a:lnTo>
                  <a:lnTo>
                    <a:pt x="1781" y="616"/>
                  </a:lnTo>
                  <a:lnTo>
                    <a:pt x="539" y="1703"/>
                  </a:lnTo>
                  <a:lnTo>
                    <a:pt x="537" y="1705"/>
                  </a:lnTo>
                  <a:lnTo>
                    <a:pt x="534" y="1706"/>
                  </a:lnTo>
                  <a:lnTo>
                    <a:pt x="530" y="1706"/>
                  </a:lnTo>
                  <a:lnTo>
                    <a:pt x="525" y="1705"/>
                  </a:lnTo>
                  <a:lnTo>
                    <a:pt x="514" y="1701"/>
                  </a:lnTo>
                  <a:lnTo>
                    <a:pt x="501" y="1694"/>
                  </a:lnTo>
                  <a:lnTo>
                    <a:pt x="486" y="1685"/>
                  </a:lnTo>
                  <a:lnTo>
                    <a:pt x="469" y="1673"/>
                  </a:lnTo>
                  <a:lnTo>
                    <a:pt x="450" y="1658"/>
                  </a:lnTo>
                  <a:lnTo>
                    <a:pt x="430" y="1641"/>
                  </a:lnTo>
                  <a:lnTo>
                    <a:pt x="408" y="1622"/>
                  </a:lnTo>
                  <a:lnTo>
                    <a:pt x="384" y="1601"/>
                  </a:lnTo>
                  <a:lnTo>
                    <a:pt x="360" y="1578"/>
                  </a:lnTo>
                  <a:lnTo>
                    <a:pt x="334" y="1552"/>
                  </a:lnTo>
                  <a:lnTo>
                    <a:pt x="308" y="1525"/>
                  </a:lnTo>
                  <a:lnTo>
                    <a:pt x="281" y="1497"/>
                  </a:lnTo>
                  <a:lnTo>
                    <a:pt x="255" y="1467"/>
                  </a:lnTo>
                  <a:lnTo>
                    <a:pt x="227" y="1436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Freeform 10"/>
            <p:cNvSpPr>
              <a:spLocks/>
            </p:cNvSpPr>
            <p:nvPr/>
          </p:nvSpPr>
          <p:spPr bwMode="auto">
            <a:xfrm>
              <a:off x="3703" y="2149"/>
              <a:ext cx="381" cy="291"/>
            </a:xfrm>
            <a:custGeom>
              <a:avLst/>
              <a:gdLst>
                <a:gd name="T0" fmla="*/ 0 w 3047"/>
                <a:gd name="T1" fmla="*/ 0 h 2326"/>
                <a:gd name="T2" fmla="*/ 0 w 3047"/>
                <a:gd name="T3" fmla="*/ 0 h 2326"/>
                <a:gd name="T4" fmla="*/ 0 w 3047"/>
                <a:gd name="T5" fmla="*/ 0 h 2326"/>
                <a:gd name="T6" fmla="*/ 0 w 3047"/>
                <a:gd name="T7" fmla="*/ 0 h 2326"/>
                <a:gd name="T8" fmla="*/ 0 w 3047"/>
                <a:gd name="T9" fmla="*/ 0 h 2326"/>
                <a:gd name="T10" fmla="*/ 0 w 3047"/>
                <a:gd name="T11" fmla="*/ 0 h 2326"/>
                <a:gd name="T12" fmla="*/ 0 w 3047"/>
                <a:gd name="T13" fmla="*/ 0 h 2326"/>
                <a:gd name="T14" fmla="*/ 0 w 3047"/>
                <a:gd name="T15" fmla="*/ 0 h 2326"/>
                <a:gd name="T16" fmla="*/ 0 w 3047"/>
                <a:gd name="T17" fmla="*/ 0 h 2326"/>
                <a:gd name="T18" fmla="*/ 0 w 3047"/>
                <a:gd name="T19" fmla="*/ 0 h 2326"/>
                <a:gd name="T20" fmla="*/ 0 w 3047"/>
                <a:gd name="T21" fmla="*/ 0 h 2326"/>
                <a:gd name="T22" fmla="*/ 0 w 3047"/>
                <a:gd name="T23" fmla="*/ 0 h 2326"/>
                <a:gd name="T24" fmla="*/ 0 w 3047"/>
                <a:gd name="T25" fmla="*/ 0 h 2326"/>
                <a:gd name="T26" fmla="*/ 0 w 3047"/>
                <a:gd name="T27" fmla="*/ 0 h 2326"/>
                <a:gd name="T28" fmla="*/ 0 w 3047"/>
                <a:gd name="T29" fmla="*/ 0 h 2326"/>
                <a:gd name="T30" fmla="*/ 0 w 3047"/>
                <a:gd name="T31" fmla="*/ 0 h 2326"/>
                <a:gd name="T32" fmla="*/ 0 w 3047"/>
                <a:gd name="T33" fmla="*/ 0 h 2326"/>
                <a:gd name="T34" fmla="*/ 0 w 3047"/>
                <a:gd name="T35" fmla="*/ 0 h 2326"/>
                <a:gd name="T36" fmla="*/ 0 w 3047"/>
                <a:gd name="T37" fmla="*/ 0 h 2326"/>
                <a:gd name="T38" fmla="*/ 0 w 3047"/>
                <a:gd name="T39" fmla="*/ 0 h 2326"/>
                <a:gd name="T40" fmla="*/ 0 w 3047"/>
                <a:gd name="T41" fmla="*/ 0 h 2326"/>
                <a:gd name="T42" fmla="*/ 0 w 3047"/>
                <a:gd name="T43" fmla="*/ 0 h 2326"/>
                <a:gd name="T44" fmla="*/ 0 w 3047"/>
                <a:gd name="T45" fmla="*/ 0 h 2326"/>
                <a:gd name="T46" fmla="*/ 0 w 3047"/>
                <a:gd name="T47" fmla="*/ 0 h 2326"/>
                <a:gd name="T48" fmla="*/ 0 w 3047"/>
                <a:gd name="T49" fmla="*/ 0 h 2326"/>
                <a:gd name="T50" fmla="*/ 0 w 3047"/>
                <a:gd name="T51" fmla="*/ 0 h 2326"/>
                <a:gd name="T52" fmla="*/ 0 w 3047"/>
                <a:gd name="T53" fmla="*/ 0 h 2326"/>
                <a:gd name="T54" fmla="*/ 0 w 3047"/>
                <a:gd name="T55" fmla="*/ 0 h 2326"/>
                <a:gd name="T56" fmla="*/ 0 w 3047"/>
                <a:gd name="T57" fmla="*/ 0 h 2326"/>
                <a:gd name="T58" fmla="*/ 0 w 3047"/>
                <a:gd name="T59" fmla="*/ 0 h 2326"/>
                <a:gd name="T60" fmla="*/ 0 w 3047"/>
                <a:gd name="T61" fmla="*/ 0 h 2326"/>
                <a:gd name="T62" fmla="*/ 0 w 3047"/>
                <a:gd name="T63" fmla="*/ 0 h 2326"/>
                <a:gd name="T64" fmla="*/ 0 w 3047"/>
                <a:gd name="T65" fmla="*/ 0 h 2326"/>
                <a:gd name="T66" fmla="*/ 0 w 3047"/>
                <a:gd name="T67" fmla="*/ 0 h 2326"/>
                <a:gd name="T68" fmla="*/ 0 w 3047"/>
                <a:gd name="T69" fmla="*/ 0 h 2326"/>
                <a:gd name="T70" fmla="*/ 0 w 3047"/>
                <a:gd name="T71" fmla="*/ 0 h 2326"/>
                <a:gd name="T72" fmla="*/ 0 w 3047"/>
                <a:gd name="T73" fmla="*/ 0 h 2326"/>
                <a:gd name="T74" fmla="*/ 0 w 3047"/>
                <a:gd name="T75" fmla="*/ 0 h 2326"/>
                <a:gd name="T76" fmla="*/ 0 w 3047"/>
                <a:gd name="T77" fmla="*/ 0 h 2326"/>
                <a:gd name="T78" fmla="*/ 0 w 3047"/>
                <a:gd name="T79" fmla="*/ 0 h 2326"/>
                <a:gd name="T80" fmla="*/ 0 w 3047"/>
                <a:gd name="T81" fmla="*/ 0 h 2326"/>
                <a:gd name="T82" fmla="*/ 0 w 3047"/>
                <a:gd name="T83" fmla="*/ 0 h 2326"/>
                <a:gd name="T84" fmla="*/ 0 w 3047"/>
                <a:gd name="T85" fmla="*/ 0 h 2326"/>
                <a:gd name="T86" fmla="*/ 0 w 3047"/>
                <a:gd name="T87" fmla="*/ 0 h 2326"/>
                <a:gd name="T88" fmla="*/ 0 w 3047"/>
                <a:gd name="T89" fmla="*/ 0 h 2326"/>
                <a:gd name="T90" fmla="*/ 0 w 3047"/>
                <a:gd name="T91" fmla="*/ 0 h 2326"/>
                <a:gd name="T92" fmla="*/ 0 w 3047"/>
                <a:gd name="T93" fmla="*/ 0 h 2326"/>
                <a:gd name="T94" fmla="*/ 0 w 3047"/>
                <a:gd name="T95" fmla="*/ 0 h 2326"/>
                <a:gd name="T96" fmla="*/ 0 w 3047"/>
                <a:gd name="T97" fmla="*/ 0 h 2326"/>
                <a:gd name="T98" fmla="*/ 0 w 3047"/>
                <a:gd name="T99" fmla="*/ 0 h 2326"/>
                <a:gd name="T100" fmla="*/ 0 w 3047"/>
                <a:gd name="T101" fmla="*/ 0 h 2326"/>
                <a:gd name="T102" fmla="*/ 0 w 3047"/>
                <a:gd name="T103" fmla="*/ 0 h 2326"/>
                <a:gd name="T104" fmla="*/ 0 w 3047"/>
                <a:gd name="T105" fmla="*/ 0 h 2326"/>
                <a:gd name="T106" fmla="*/ 0 w 3047"/>
                <a:gd name="T107" fmla="*/ 0 h 2326"/>
                <a:gd name="T108" fmla="*/ 0 w 3047"/>
                <a:gd name="T109" fmla="*/ 0 h 2326"/>
                <a:gd name="T110" fmla="*/ 0 w 3047"/>
                <a:gd name="T111" fmla="*/ 0 h 23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047"/>
                <a:gd name="T169" fmla="*/ 0 h 2326"/>
                <a:gd name="T170" fmla="*/ 3047 w 3047"/>
                <a:gd name="T171" fmla="*/ 2326 h 23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047" h="2326">
                  <a:moveTo>
                    <a:pt x="2" y="2305"/>
                  </a:moveTo>
                  <a:lnTo>
                    <a:pt x="1" y="2300"/>
                  </a:lnTo>
                  <a:lnTo>
                    <a:pt x="0" y="2294"/>
                  </a:lnTo>
                  <a:lnTo>
                    <a:pt x="0" y="2289"/>
                  </a:lnTo>
                  <a:lnTo>
                    <a:pt x="2" y="2284"/>
                  </a:lnTo>
                  <a:lnTo>
                    <a:pt x="4" y="2277"/>
                  </a:lnTo>
                  <a:lnTo>
                    <a:pt x="8" y="2271"/>
                  </a:lnTo>
                  <a:lnTo>
                    <a:pt x="12" y="2265"/>
                  </a:lnTo>
                  <a:lnTo>
                    <a:pt x="17" y="2258"/>
                  </a:lnTo>
                  <a:lnTo>
                    <a:pt x="31" y="2242"/>
                  </a:lnTo>
                  <a:lnTo>
                    <a:pt x="47" y="2226"/>
                  </a:lnTo>
                  <a:lnTo>
                    <a:pt x="66" y="2207"/>
                  </a:lnTo>
                  <a:lnTo>
                    <a:pt x="88" y="2187"/>
                  </a:lnTo>
                  <a:lnTo>
                    <a:pt x="142" y="2139"/>
                  </a:lnTo>
                  <a:lnTo>
                    <a:pt x="203" y="2081"/>
                  </a:lnTo>
                  <a:lnTo>
                    <a:pt x="236" y="2048"/>
                  </a:lnTo>
                  <a:lnTo>
                    <a:pt x="271" y="2012"/>
                  </a:lnTo>
                  <a:lnTo>
                    <a:pt x="307" y="1972"/>
                  </a:lnTo>
                  <a:lnTo>
                    <a:pt x="346" y="1930"/>
                  </a:lnTo>
                  <a:lnTo>
                    <a:pt x="409" y="1854"/>
                  </a:lnTo>
                  <a:lnTo>
                    <a:pt x="472" y="1779"/>
                  </a:lnTo>
                  <a:lnTo>
                    <a:pt x="534" y="1701"/>
                  </a:lnTo>
                  <a:lnTo>
                    <a:pt x="595" y="1625"/>
                  </a:lnTo>
                  <a:lnTo>
                    <a:pt x="715" y="1472"/>
                  </a:lnTo>
                  <a:lnTo>
                    <a:pt x="833" y="1321"/>
                  </a:lnTo>
                  <a:lnTo>
                    <a:pt x="893" y="1248"/>
                  </a:lnTo>
                  <a:lnTo>
                    <a:pt x="951" y="1175"/>
                  </a:lnTo>
                  <a:lnTo>
                    <a:pt x="1011" y="1106"/>
                  </a:lnTo>
                  <a:lnTo>
                    <a:pt x="1070" y="1038"/>
                  </a:lnTo>
                  <a:lnTo>
                    <a:pt x="1100" y="1005"/>
                  </a:lnTo>
                  <a:lnTo>
                    <a:pt x="1130" y="973"/>
                  </a:lnTo>
                  <a:lnTo>
                    <a:pt x="1160" y="942"/>
                  </a:lnTo>
                  <a:lnTo>
                    <a:pt x="1190" y="911"/>
                  </a:lnTo>
                  <a:lnTo>
                    <a:pt x="1221" y="881"/>
                  </a:lnTo>
                  <a:lnTo>
                    <a:pt x="1251" y="851"/>
                  </a:lnTo>
                  <a:lnTo>
                    <a:pt x="1282" y="824"/>
                  </a:lnTo>
                  <a:lnTo>
                    <a:pt x="1313" y="796"/>
                  </a:lnTo>
                  <a:lnTo>
                    <a:pt x="1446" y="685"/>
                  </a:lnTo>
                  <a:lnTo>
                    <a:pt x="1578" y="576"/>
                  </a:lnTo>
                  <a:lnTo>
                    <a:pt x="1644" y="523"/>
                  </a:lnTo>
                  <a:lnTo>
                    <a:pt x="1709" y="471"/>
                  </a:lnTo>
                  <a:lnTo>
                    <a:pt x="1774" y="421"/>
                  </a:lnTo>
                  <a:lnTo>
                    <a:pt x="1838" y="372"/>
                  </a:lnTo>
                  <a:lnTo>
                    <a:pt x="1901" y="325"/>
                  </a:lnTo>
                  <a:lnTo>
                    <a:pt x="1965" y="281"/>
                  </a:lnTo>
                  <a:lnTo>
                    <a:pt x="2026" y="239"/>
                  </a:lnTo>
                  <a:lnTo>
                    <a:pt x="2088" y="200"/>
                  </a:lnTo>
                  <a:lnTo>
                    <a:pt x="2119" y="181"/>
                  </a:lnTo>
                  <a:lnTo>
                    <a:pt x="2149" y="164"/>
                  </a:lnTo>
                  <a:lnTo>
                    <a:pt x="2179" y="147"/>
                  </a:lnTo>
                  <a:lnTo>
                    <a:pt x="2209" y="131"/>
                  </a:lnTo>
                  <a:lnTo>
                    <a:pt x="2239" y="116"/>
                  </a:lnTo>
                  <a:lnTo>
                    <a:pt x="2268" y="101"/>
                  </a:lnTo>
                  <a:lnTo>
                    <a:pt x="2297" y="88"/>
                  </a:lnTo>
                  <a:lnTo>
                    <a:pt x="2326" y="75"/>
                  </a:lnTo>
                  <a:lnTo>
                    <a:pt x="2356" y="65"/>
                  </a:lnTo>
                  <a:lnTo>
                    <a:pt x="2384" y="54"/>
                  </a:lnTo>
                  <a:lnTo>
                    <a:pt x="2413" y="45"/>
                  </a:lnTo>
                  <a:lnTo>
                    <a:pt x="2441" y="36"/>
                  </a:lnTo>
                  <a:lnTo>
                    <a:pt x="2469" y="29"/>
                  </a:lnTo>
                  <a:lnTo>
                    <a:pt x="2497" y="21"/>
                  </a:lnTo>
                  <a:lnTo>
                    <a:pt x="2524" y="16"/>
                  </a:lnTo>
                  <a:lnTo>
                    <a:pt x="2550" y="11"/>
                  </a:lnTo>
                  <a:lnTo>
                    <a:pt x="2577" y="7"/>
                  </a:lnTo>
                  <a:lnTo>
                    <a:pt x="2602" y="4"/>
                  </a:lnTo>
                  <a:lnTo>
                    <a:pt x="2628" y="2"/>
                  </a:lnTo>
                  <a:lnTo>
                    <a:pt x="2652" y="1"/>
                  </a:lnTo>
                  <a:lnTo>
                    <a:pt x="2677" y="0"/>
                  </a:lnTo>
                  <a:lnTo>
                    <a:pt x="2700" y="1"/>
                  </a:lnTo>
                  <a:lnTo>
                    <a:pt x="2723" y="2"/>
                  </a:lnTo>
                  <a:lnTo>
                    <a:pt x="2746" y="4"/>
                  </a:lnTo>
                  <a:lnTo>
                    <a:pt x="2768" y="6"/>
                  </a:lnTo>
                  <a:lnTo>
                    <a:pt x="2789" y="11"/>
                  </a:lnTo>
                  <a:lnTo>
                    <a:pt x="2809" y="15"/>
                  </a:lnTo>
                  <a:lnTo>
                    <a:pt x="2830" y="20"/>
                  </a:lnTo>
                  <a:lnTo>
                    <a:pt x="2849" y="27"/>
                  </a:lnTo>
                  <a:lnTo>
                    <a:pt x="2867" y="33"/>
                  </a:lnTo>
                  <a:lnTo>
                    <a:pt x="2885" y="41"/>
                  </a:lnTo>
                  <a:lnTo>
                    <a:pt x="2902" y="49"/>
                  </a:lnTo>
                  <a:lnTo>
                    <a:pt x="2918" y="58"/>
                  </a:lnTo>
                  <a:lnTo>
                    <a:pt x="2933" y="68"/>
                  </a:lnTo>
                  <a:lnTo>
                    <a:pt x="2948" y="79"/>
                  </a:lnTo>
                  <a:lnTo>
                    <a:pt x="2960" y="90"/>
                  </a:lnTo>
                  <a:lnTo>
                    <a:pt x="2973" y="102"/>
                  </a:lnTo>
                  <a:lnTo>
                    <a:pt x="2985" y="115"/>
                  </a:lnTo>
                  <a:lnTo>
                    <a:pt x="2996" y="129"/>
                  </a:lnTo>
                  <a:lnTo>
                    <a:pt x="3006" y="142"/>
                  </a:lnTo>
                  <a:lnTo>
                    <a:pt x="3015" y="157"/>
                  </a:lnTo>
                  <a:lnTo>
                    <a:pt x="3022" y="172"/>
                  </a:lnTo>
                  <a:lnTo>
                    <a:pt x="3029" y="188"/>
                  </a:lnTo>
                  <a:lnTo>
                    <a:pt x="3035" y="204"/>
                  </a:lnTo>
                  <a:lnTo>
                    <a:pt x="3039" y="221"/>
                  </a:lnTo>
                  <a:lnTo>
                    <a:pt x="3043" y="239"/>
                  </a:lnTo>
                  <a:lnTo>
                    <a:pt x="3045" y="257"/>
                  </a:lnTo>
                  <a:lnTo>
                    <a:pt x="3047" y="275"/>
                  </a:lnTo>
                  <a:lnTo>
                    <a:pt x="3047" y="294"/>
                  </a:lnTo>
                  <a:lnTo>
                    <a:pt x="3047" y="314"/>
                  </a:lnTo>
                  <a:lnTo>
                    <a:pt x="3046" y="334"/>
                  </a:lnTo>
                  <a:lnTo>
                    <a:pt x="3044" y="354"/>
                  </a:lnTo>
                  <a:lnTo>
                    <a:pt x="3040" y="375"/>
                  </a:lnTo>
                  <a:lnTo>
                    <a:pt x="3036" y="396"/>
                  </a:lnTo>
                  <a:lnTo>
                    <a:pt x="3030" y="418"/>
                  </a:lnTo>
                  <a:lnTo>
                    <a:pt x="3025" y="440"/>
                  </a:lnTo>
                  <a:lnTo>
                    <a:pt x="3018" y="462"/>
                  </a:lnTo>
                  <a:lnTo>
                    <a:pt x="3009" y="485"/>
                  </a:lnTo>
                  <a:lnTo>
                    <a:pt x="3001" y="508"/>
                  </a:lnTo>
                  <a:lnTo>
                    <a:pt x="2991" y="531"/>
                  </a:lnTo>
                  <a:lnTo>
                    <a:pt x="2979" y="556"/>
                  </a:lnTo>
                  <a:lnTo>
                    <a:pt x="2968" y="579"/>
                  </a:lnTo>
                  <a:lnTo>
                    <a:pt x="2955" y="604"/>
                  </a:lnTo>
                  <a:lnTo>
                    <a:pt x="2942" y="629"/>
                  </a:lnTo>
                  <a:lnTo>
                    <a:pt x="2927" y="654"/>
                  </a:lnTo>
                  <a:lnTo>
                    <a:pt x="2913" y="679"/>
                  </a:lnTo>
                  <a:lnTo>
                    <a:pt x="2897" y="705"/>
                  </a:lnTo>
                  <a:lnTo>
                    <a:pt x="2880" y="731"/>
                  </a:lnTo>
                  <a:lnTo>
                    <a:pt x="2843" y="783"/>
                  </a:lnTo>
                  <a:lnTo>
                    <a:pt x="2804" y="836"/>
                  </a:lnTo>
                  <a:lnTo>
                    <a:pt x="2783" y="864"/>
                  </a:lnTo>
                  <a:lnTo>
                    <a:pt x="2761" y="892"/>
                  </a:lnTo>
                  <a:lnTo>
                    <a:pt x="2737" y="919"/>
                  </a:lnTo>
                  <a:lnTo>
                    <a:pt x="2713" y="947"/>
                  </a:lnTo>
                  <a:lnTo>
                    <a:pt x="2663" y="1003"/>
                  </a:lnTo>
                  <a:lnTo>
                    <a:pt x="2610" y="1060"/>
                  </a:lnTo>
                  <a:lnTo>
                    <a:pt x="2553" y="1117"/>
                  </a:lnTo>
                  <a:lnTo>
                    <a:pt x="2493" y="1173"/>
                  </a:lnTo>
                  <a:lnTo>
                    <a:pt x="2431" y="1232"/>
                  </a:lnTo>
                  <a:lnTo>
                    <a:pt x="2365" y="1289"/>
                  </a:lnTo>
                  <a:lnTo>
                    <a:pt x="2297" y="1346"/>
                  </a:lnTo>
                  <a:lnTo>
                    <a:pt x="2226" y="1404"/>
                  </a:lnTo>
                  <a:lnTo>
                    <a:pt x="2153" y="1462"/>
                  </a:lnTo>
                  <a:lnTo>
                    <a:pt x="2077" y="1519"/>
                  </a:lnTo>
                  <a:lnTo>
                    <a:pt x="1999" y="1576"/>
                  </a:lnTo>
                  <a:lnTo>
                    <a:pt x="1918" y="1632"/>
                  </a:lnTo>
                  <a:lnTo>
                    <a:pt x="1835" y="1689"/>
                  </a:lnTo>
                  <a:lnTo>
                    <a:pt x="1750" y="1744"/>
                  </a:lnTo>
                  <a:lnTo>
                    <a:pt x="1663" y="1789"/>
                  </a:lnTo>
                  <a:lnTo>
                    <a:pt x="1578" y="1830"/>
                  </a:lnTo>
                  <a:lnTo>
                    <a:pt x="1494" y="1869"/>
                  </a:lnTo>
                  <a:lnTo>
                    <a:pt x="1411" y="1907"/>
                  </a:lnTo>
                  <a:lnTo>
                    <a:pt x="1329" y="1942"/>
                  </a:lnTo>
                  <a:lnTo>
                    <a:pt x="1249" y="1974"/>
                  </a:lnTo>
                  <a:lnTo>
                    <a:pt x="1170" y="2004"/>
                  </a:lnTo>
                  <a:lnTo>
                    <a:pt x="1094" y="2033"/>
                  </a:lnTo>
                  <a:lnTo>
                    <a:pt x="1017" y="2061"/>
                  </a:lnTo>
                  <a:lnTo>
                    <a:pt x="944" y="2086"/>
                  </a:lnTo>
                  <a:lnTo>
                    <a:pt x="871" y="2111"/>
                  </a:lnTo>
                  <a:lnTo>
                    <a:pt x="801" y="2134"/>
                  </a:lnTo>
                  <a:lnTo>
                    <a:pt x="667" y="2176"/>
                  </a:lnTo>
                  <a:lnTo>
                    <a:pt x="543" y="2216"/>
                  </a:lnTo>
                  <a:lnTo>
                    <a:pt x="486" y="2233"/>
                  </a:lnTo>
                  <a:lnTo>
                    <a:pt x="432" y="2250"/>
                  </a:lnTo>
                  <a:lnTo>
                    <a:pt x="381" y="2265"/>
                  </a:lnTo>
                  <a:lnTo>
                    <a:pt x="332" y="2277"/>
                  </a:lnTo>
                  <a:lnTo>
                    <a:pt x="285" y="2290"/>
                  </a:lnTo>
                  <a:lnTo>
                    <a:pt x="242" y="2300"/>
                  </a:lnTo>
                  <a:lnTo>
                    <a:pt x="202" y="2309"/>
                  </a:lnTo>
                  <a:lnTo>
                    <a:pt x="166" y="2316"/>
                  </a:lnTo>
                  <a:lnTo>
                    <a:pt x="133" y="2321"/>
                  </a:lnTo>
                  <a:lnTo>
                    <a:pt x="102" y="2325"/>
                  </a:lnTo>
                  <a:lnTo>
                    <a:pt x="77" y="2326"/>
                  </a:lnTo>
                  <a:lnTo>
                    <a:pt x="54" y="2326"/>
                  </a:lnTo>
                  <a:lnTo>
                    <a:pt x="44" y="2325"/>
                  </a:lnTo>
                  <a:lnTo>
                    <a:pt x="35" y="2324"/>
                  </a:lnTo>
                  <a:lnTo>
                    <a:pt x="27" y="2322"/>
                  </a:lnTo>
                  <a:lnTo>
                    <a:pt x="20" y="2320"/>
                  </a:lnTo>
                  <a:lnTo>
                    <a:pt x="14" y="2317"/>
                  </a:lnTo>
                  <a:lnTo>
                    <a:pt x="10" y="2314"/>
                  </a:lnTo>
                  <a:lnTo>
                    <a:pt x="6" y="2309"/>
                  </a:lnTo>
                  <a:lnTo>
                    <a:pt x="2" y="2305"/>
                  </a:lnTo>
                  <a:close/>
                </a:path>
              </a:pathLst>
            </a:custGeom>
            <a:solidFill>
              <a:srgbClr val="9A694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780" name="Freeform 11"/>
            <p:cNvSpPr>
              <a:spLocks/>
            </p:cNvSpPr>
            <p:nvPr/>
          </p:nvSpPr>
          <p:spPr bwMode="auto">
            <a:xfrm>
              <a:off x="3703" y="2149"/>
              <a:ext cx="381" cy="291"/>
            </a:xfrm>
            <a:custGeom>
              <a:avLst/>
              <a:gdLst>
                <a:gd name="T0" fmla="*/ 0 w 3047"/>
                <a:gd name="T1" fmla="*/ 0 h 2326"/>
                <a:gd name="T2" fmla="*/ 0 w 3047"/>
                <a:gd name="T3" fmla="*/ 0 h 2326"/>
                <a:gd name="T4" fmla="*/ 0 w 3047"/>
                <a:gd name="T5" fmla="*/ 0 h 2326"/>
                <a:gd name="T6" fmla="*/ 0 w 3047"/>
                <a:gd name="T7" fmla="*/ 0 h 2326"/>
                <a:gd name="T8" fmla="*/ 0 w 3047"/>
                <a:gd name="T9" fmla="*/ 0 h 2326"/>
                <a:gd name="T10" fmla="*/ 0 w 3047"/>
                <a:gd name="T11" fmla="*/ 0 h 2326"/>
                <a:gd name="T12" fmla="*/ 0 w 3047"/>
                <a:gd name="T13" fmla="*/ 0 h 2326"/>
                <a:gd name="T14" fmla="*/ 0 w 3047"/>
                <a:gd name="T15" fmla="*/ 0 h 2326"/>
                <a:gd name="T16" fmla="*/ 0 w 3047"/>
                <a:gd name="T17" fmla="*/ 0 h 2326"/>
                <a:gd name="T18" fmla="*/ 0 w 3047"/>
                <a:gd name="T19" fmla="*/ 0 h 2326"/>
                <a:gd name="T20" fmla="*/ 0 w 3047"/>
                <a:gd name="T21" fmla="*/ 0 h 2326"/>
                <a:gd name="T22" fmla="*/ 0 w 3047"/>
                <a:gd name="T23" fmla="*/ 0 h 2326"/>
                <a:gd name="T24" fmla="*/ 0 w 3047"/>
                <a:gd name="T25" fmla="*/ 0 h 2326"/>
                <a:gd name="T26" fmla="*/ 0 w 3047"/>
                <a:gd name="T27" fmla="*/ 0 h 2326"/>
                <a:gd name="T28" fmla="*/ 0 w 3047"/>
                <a:gd name="T29" fmla="*/ 0 h 2326"/>
                <a:gd name="T30" fmla="*/ 0 w 3047"/>
                <a:gd name="T31" fmla="*/ 0 h 2326"/>
                <a:gd name="T32" fmla="*/ 0 w 3047"/>
                <a:gd name="T33" fmla="*/ 0 h 2326"/>
                <a:gd name="T34" fmla="*/ 0 w 3047"/>
                <a:gd name="T35" fmla="*/ 0 h 2326"/>
                <a:gd name="T36" fmla="*/ 0 w 3047"/>
                <a:gd name="T37" fmla="*/ 0 h 2326"/>
                <a:gd name="T38" fmla="*/ 0 w 3047"/>
                <a:gd name="T39" fmla="*/ 0 h 2326"/>
                <a:gd name="T40" fmla="*/ 0 w 3047"/>
                <a:gd name="T41" fmla="*/ 0 h 2326"/>
                <a:gd name="T42" fmla="*/ 0 w 3047"/>
                <a:gd name="T43" fmla="*/ 0 h 2326"/>
                <a:gd name="T44" fmla="*/ 0 w 3047"/>
                <a:gd name="T45" fmla="*/ 0 h 2326"/>
                <a:gd name="T46" fmla="*/ 0 w 3047"/>
                <a:gd name="T47" fmla="*/ 0 h 2326"/>
                <a:gd name="T48" fmla="*/ 0 w 3047"/>
                <a:gd name="T49" fmla="*/ 0 h 2326"/>
                <a:gd name="T50" fmla="*/ 0 w 3047"/>
                <a:gd name="T51" fmla="*/ 0 h 2326"/>
                <a:gd name="T52" fmla="*/ 0 w 3047"/>
                <a:gd name="T53" fmla="*/ 0 h 2326"/>
                <a:gd name="T54" fmla="*/ 0 w 3047"/>
                <a:gd name="T55" fmla="*/ 0 h 2326"/>
                <a:gd name="T56" fmla="*/ 0 w 3047"/>
                <a:gd name="T57" fmla="*/ 0 h 2326"/>
                <a:gd name="T58" fmla="*/ 0 w 3047"/>
                <a:gd name="T59" fmla="*/ 0 h 2326"/>
                <a:gd name="T60" fmla="*/ 0 w 3047"/>
                <a:gd name="T61" fmla="*/ 0 h 2326"/>
                <a:gd name="T62" fmla="*/ 0 w 3047"/>
                <a:gd name="T63" fmla="*/ 0 h 2326"/>
                <a:gd name="T64" fmla="*/ 0 w 3047"/>
                <a:gd name="T65" fmla="*/ 0 h 2326"/>
                <a:gd name="T66" fmla="*/ 0 w 3047"/>
                <a:gd name="T67" fmla="*/ 0 h 2326"/>
                <a:gd name="T68" fmla="*/ 0 w 3047"/>
                <a:gd name="T69" fmla="*/ 0 h 2326"/>
                <a:gd name="T70" fmla="*/ 0 w 3047"/>
                <a:gd name="T71" fmla="*/ 0 h 2326"/>
                <a:gd name="T72" fmla="*/ 0 w 3047"/>
                <a:gd name="T73" fmla="*/ 0 h 2326"/>
                <a:gd name="T74" fmla="*/ 0 w 3047"/>
                <a:gd name="T75" fmla="*/ 0 h 2326"/>
                <a:gd name="T76" fmla="*/ 0 w 3047"/>
                <a:gd name="T77" fmla="*/ 0 h 2326"/>
                <a:gd name="T78" fmla="*/ 0 w 3047"/>
                <a:gd name="T79" fmla="*/ 0 h 2326"/>
                <a:gd name="T80" fmla="*/ 0 w 3047"/>
                <a:gd name="T81" fmla="*/ 0 h 2326"/>
                <a:gd name="T82" fmla="*/ 0 w 3047"/>
                <a:gd name="T83" fmla="*/ 0 h 2326"/>
                <a:gd name="T84" fmla="*/ 0 w 3047"/>
                <a:gd name="T85" fmla="*/ 0 h 2326"/>
                <a:gd name="T86" fmla="*/ 0 w 3047"/>
                <a:gd name="T87" fmla="*/ 0 h 2326"/>
                <a:gd name="T88" fmla="*/ 0 w 3047"/>
                <a:gd name="T89" fmla="*/ 0 h 2326"/>
                <a:gd name="T90" fmla="*/ 0 w 3047"/>
                <a:gd name="T91" fmla="*/ 0 h 2326"/>
                <a:gd name="T92" fmla="*/ 0 w 3047"/>
                <a:gd name="T93" fmla="*/ 0 h 2326"/>
                <a:gd name="T94" fmla="*/ 0 w 3047"/>
                <a:gd name="T95" fmla="*/ 0 h 2326"/>
                <a:gd name="T96" fmla="*/ 0 w 3047"/>
                <a:gd name="T97" fmla="*/ 0 h 2326"/>
                <a:gd name="T98" fmla="*/ 0 w 3047"/>
                <a:gd name="T99" fmla="*/ 0 h 2326"/>
                <a:gd name="T100" fmla="*/ 0 w 3047"/>
                <a:gd name="T101" fmla="*/ 0 h 2326"/>
                <a:gd name="T102" fmla="*/ 0 w 3047"/>
                <a:gd name="T103" fmla="*/ 0 h 2326"/>
                <a:gd name="T104" fmla="*/ 0 w 3047"/>
                <a:gd name="T105" fmla="*/ 0 h 2326"/>
                <a:gd name="T106" fmla="*/ 0 w 3047"/>
                <a:gd name="T107" fmla="*/ 0 h 2326"/>
                <a:gd name="T108" fmla="*/ 0 w 3047"/>
                <a:gd name="T109" fmla="*/ 0 h 2326"/>
                <a:gd name="T110" fmla="*/ 0 w 3047"/>
                <a:gd name="T111" fmla="*/ 0 h 23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047"/>
                <a:gd name="T169" fmla="*/ 0 h 2326"/>
                <a:gd name="T170" fmla="*/ 3047 w 3047"/>
                <a:gd name="T171" fmla="*/ 2326 h 23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047" h="2326">
                  <a:moveTo>
                    <a:pt x="2" y="2305"/>
                  </a:moveTo>
                  <a:lnTo>
                    <a:pt x="1" y="2300"/>
                  </a:lnTo>
                  <a:lnTo>
                    <a:pt x="0" y="2294"/>
                  </a:lnTo>
                  <a:lnTo>
                    <a:pt x="0" y="2289"/>
                  </a:lnTo>
                  <a:lnTo>
                    <a:pt x="2" y="2284"/>
                  </a:lnTo>
                  <a:lnTo>
                    <a:pt x="4" y="2277"/>
                  </a:lnTo>
                  <a:lnTo>
                    <a:pt x="8" y="2271"/>
                  </a:lnTo>
                  <a:lnTo>
                    <a:pt x="12" y="2265"/>
                  </a:lnTo>
                  <a:lnTo>
                    <a:pt x="17" y="2258"/>
                  </a:lnTo>
                  <a:lnTo>
                    <a:pt x="31" y="2242"/>
                  </a:lnTo>
                  <a:lnTo>
                    <a:pt x="47" y="2226"/>
                  </a:lnTo>
                  <a:lnTo>
                    <a:pt x="66" y="2207"/>
                  </a:lnTo>
                  <a:lnTo>
                    <a:pt x="88" y="2187"/>
                  </a:lnTo>
                  <a:lnTo>
                    <a:pt x="142" y="2139"/>
                  </a:lnTo>
                  <a:lnTo>
                    <a:pt x="203" y="2081"/>
                  </a:lnTo>
                  <a:lnTo>
                    <a:pt x="236" y="2048"/>
                  </a:lnTo>
                  <a:lnTo>
                    <a:pt x="271" y="2012"/>
                  </a:lnTo>
                  <a:lnTo>
                    <a:pt x="307" y="1972"/>
                  </a:lnTo>
                  <a:lnTo>
                    <a:pt x="346" y="1930"/>
                  </a:lnTo>
                  <a:lnTo>
                    <a:pt x="409" y="1854"/>
                  </a:lnTo>
                  <a:lnTo>
                    <a:pt x="472" y="1779"/>
                  </a:lnTo>
                  <a:lnTo>
                    <a:pt x="534" y="1701"/>
                  </a:lnTo>
                  <a:lnTo>
                    <a:pt x="595" y="1625"/>
                  </a:lnTo>
                  <a:lnTo>
                    <a:pt x="715" y="1472"/>
                  </a:lnTo>
                  <a:lnTo>
                    <a:pt x="833" y="1321"/>
                  </a:lnTo>
                  <a:lnTo>
                    <a:pt x="893" y="1248"/>
                  </a:lnTo>
                  <a:lnTo>
                    <a:pt x="951" y="1175"/>
                  </a:lnTo>
                  <a:lnTo>
                    <a:pt x="1011" y="1106"/>
                  </a:lnTo>
                  <a:lnTo>
                    <a:pt x="1070" y="1038"/>
                  </a:lnTo>
                  <a:lnTo>
                    <a:pt x="1100" y="1005"/>
                  </a:lnTo>
                  <a:lnTo>
                    <a:pt x="1130" y="973"/>
                  </a:lnTo>
                  <a:lnTo>
                    <a:pt x="1160" y="942"/>
                  </a:lnTo>
                  <a:lnTo>
                    <a:pt x="1190" y="911"/>
                  </a:lnTo>
                  <a:lnTo>
                    <a:pt x="1221" y="881"/>
                  </a:lnTo>
                  <a:lnTo>
                    <a:pt x="1251" y="851"/>
                  </a:lnTo>
                  <a:lnTo>
                    <a:pt x="1282" y="824"/>
                  </a:lnTo>
                  <a:lnTo>
                    <a:pt x="1313" y="796"/>
                  </a:lnTo>
                  <a:lnTo>
                    <a:pt x="1446" y="685"/>
                  </a:lnTo>
                  <a:lnTo>
                    <a:pt x="1578" y="576"/>
                  </a:lnTo>
                  <a:lnTo>
                    <a:pt x="1644" y="523"/>
                  </a:lnTo>
                  <a:lnTo>
                    <a:pt x="1709" y="471"/>
                  </a:lnTo>
                  <a:lnTo>
                    <a:pt x="1774" y="421"/>
                  </a:lnTo>
                  <a:lnTo>
                    <a:pt x="1838" y="372"/>
                  </a:lnTo>
                  <a:lnTo>
                    <a:pt x="1901" y="325"/>
                  </a:lnTo>
                  <a:lnTo>
                    <a:pt x="1965" y="281"/>
                  </a:lnTo>
                  <a:lnTo>
                    <a:pt x="2026" y="239"/>
                  </a:lnTo>
                  <a:lnTo>
                    <a:pt x="2088" y="200"/>
                  </a:lnTo>
                  <a:lnTo>
                    <a:pt x="2119" y="181"/>
                  </a:lnTo>
                  <a:lnTo>
                    <a:pt x="2149" y="164"/>
                  </a:lnTo>
                  <a:lnTo>
                    <a:pt x="2179" y="147"/>
                  </a:lnTo>
                  <a:lnTo>
                    <a:pt x="2209" y="131"/>
                  </a:lnTo>
                  <a:lnTo>
                    <a:pt x="2239" y="116"/>
                  </a:lnTo>
                  <a:lnTo>
                    <a:pt x="2268" y="101"/>
                  </a:lnTo>
                  <a:lnTo>
                    <a:pt x="2297" y="88"/>
                  </a:lnTo>
                  <a:lnTo>
                    <a:pt x="2326" y="75"/>
                  </a:lnTo>
                  <a:lnTo>
                    <a:pt x="2356" y="65"/>
                  </a:lnTo>
                  <a:lnTo>
                    <a:pt x="2384" y="54"/>
                  </a:lnTo>
                  <a:lnTo>
                    <a:pt x="2413" y="45"/>
                  </a:lnTo>
                  <a:lnTo>
                    <a:pt x="2441" y="36"/>
                  </a:lnTo>
                  <a:lnTo>
                    <a:pt x="2469" y="29"/>
                  </a:lnTo>
                  <a:lnTo>
                    <a:pt x="2497" y="21"/>
                  </a:lnTo>
                  <a:lnTo>
                    <a:pt x="2524" y="16"/>
                  </a:lnTo>
                  <a:lnTo>
                    <a:pt x="2550" y="11"/>
                  </a:lnTo>
                  <a:lnTo>
                    <a:pt x="2577" y="7"/>
                  </a:lnTo>
                  <a:lnTo>
                    <a:pt x="2602" y="4"/>
                  </a:lnTo>
                  <a:lnTo>
                    <a:pt x="2628" y="2"/>
                  </a:lnTo>
                  <a:lnTo>
                    <a:pt x="2652" y="1"/>
                  </a:lnTo>
                  <a:lnTo>
                    <a:pt x="2677" y="0"/>
                  </a:lnTo>
                  <a:lnTo>
                    <a:pt x="2700" y="1"/>
                  </a:lnTo>
                  <a:lnTo>
                    <a:pt x="2723" y="2"/>
                  </a:lnTo>
                  <a:lnTo>
                    <a:pt x="2746" y="4"/>
                  </a:lnTo>
                  <a:lnTo>
                    <a:pt x="2768" y="6"/>
                  </a:lnTo>
                  <a:lnTo>
                    <a:pt x="2789" y="11"/>
                  </a:lnTo>
                  <a:lnTo>
                    <a:pt x="2809" y="15"/>
                  </a:lnTo>
                  <a:lnTo>
                    <a:pt x="2830" y="20"/>
                  </a:lnTo>
                  <a:lnTo>
                    <a:pt x="2849" y="27"/>
                  </a:lnTo>
                  <a:lnTo>
                    <a:pt x="2867" y="33"/>
                  </a:lnTo>
                  <a:lnTo>
                    <a:pt x="2885" y="41"/>
                  </a:lnTo>
                  <a:lnTo>
                    <a:pt x="2902" y="49"/>
                  </a:lnTo>
                  <a:lnTo>
                    <a:pt x="2918" y="58"/>
                  </a:lnTo>
                  <a:lnTo>
                    <a:pt x="2933" y="68"/>
                  </a:lnTo>
                  <a:lnTo>
                    <a:pt x="2948" y="79"/>
                  </a:lnTo>
                  <a:lnTo>
                    <a:pt x="2960" y="90"/>
                  </a:lnTo>
                  <a:lnTo>
                    <a:pt x="2973" y="102"/>
                  </a:lnTo>
                  <a:lnTo>
                    <a:pt x="2985" y="115"/>
                  </a:lnTo>
                  <a:lnTo>
                    <a:pt x="2996" y="129"/>
                  </a:lnTo>
                  <a:lnTo>
                    <a:pt x="3006" y="142"/>
                  </a:lnTo>
                  <a:lnTo>
                    <a:pt x="3015" y="157"/>
                  </a:lnTo>
                  <a:lnTo>
                    <a:pt x="3022" y="172"/>
                  </a:lnTo>
                  <a:lnTo>
                    <a:pt x="3029" y="188"/>
                  </a:lnTo>
                  <a:lnTo>
                    <a:pt x="3035" y="204"/>
                  </a:lnTo>
                  <a:lnTo>
                    <a:pt x="3039" y="221"/>
                  </a:lnTo>
                  <a:lnTo>
                    <a:pt x="3043" y="239"/>
                  </a:lnTo>
                  <a:lnTo>
                    <a:pt x="3045" y="257"/>
                  </a:lnTo>
                  <a:lnTo>
                    <a:pt x="3047" y="275"/>
                  </a:lnTo>
                  <a:lnTo>
                    <a:pt x="3047" y="294"/>
                  </a:lnTo>
                  <a:lnTo>
                    <a:pt x="3047" y="314"/>
                  </a:lnTo>
                  <a:lnTo>
                    <a:pt x="3046" y="334"/>
                  </a:lnTo>
                  <a:lnTo>
                    <a:pt x="3044" y="354"/>
                  </a:lnTo>
                  <a:lnTo>
                    <a:pt x="3040" y="375"/>
                  </a:lnTo>
                  <a:lnTo>
                    <a:pt x="3036" y="396"/>
                  </a:lnTo>
                  <a:lnTo>
                    <a:pt x="3030" y="418"/>
                  </a:lnTo>
                  <a:lnTo>
                    <a:pt x="3025" y="440"/>
                  </a:lnTo>
                  <a:lnTo>
                    <a:pt x="3018" y="462"/>
                  </a:lnTo>
                  <a:lnTo>
                    <a:pt x="3009" y="485"/>
                  </a:lnTo>
                  <a:lnTo>
                    <a:pt x="3001" y="508"/>
                  </a:lnTo>
                  <a:lnTo>
                    <a:pt x="2991" y="531"/>
                  </a:lnTo>
                  <a:lnTo>
                    <a:pt x="2979" y="556"/>
                  </a:lnTo>
                  <a:lnTo>
                    <a:pt x="2968" y="579"/>
                  </a:lnTo>
                  <a:lnTo>
                    <a:pt x="2955" y="604"/>
                  </a:lnTo>
                  <a:lnTo>
                    <a:pt x="2942" y="629"/>
                  </a:lnTo>
                  <a:lnTo>
                    <a:pt x="2927" y="654"/>
                  </a:lnTo>
                  <a:lnTo>
                    <a:pt x="2913" y="679"/>
                  </a:lnTo>
                  <a:lnTo>
                    <a:pt x="2897" y="705"/>
                  </a:lnTo>
                  <a:lnTo>
                    <a:pt x="2880" y="731"/>
                  </a:lnTo>
                  <a:lnTo>
                    <a:pt x="2843" y="783"/>
                  </a:lnTo>
                  <a:lnTo>
                    <a:pt x="2804" y="836"/>
                  </a:lnTo>
                  <a:lnTo>
                    <a:pt x="2783" y="864"/>
                  </a:lnTo>
                  <a:lnTo>
                    <a:pt x="2761" y="892"/>
                  </a:lnTo>
                  <a:lnTo>
                    <a:pt x="2737" y="919"/>
                  </a:lnTo>
                  <a:lnTo>
                    <a:pt x="2713" y="947"/>
                  </a:lnTo>
                  <a:lnTo>
                    <a:pt x="2663" y="1003"/>
                  </a:lnTo>
                  <a:lnTo>
                    <a:pt x="2610" y="1060"/>
                  </a:lnTo>
                  <a:lnTo>
                    <a:pt x="2553" y="1117"/>
                  </a:lnTo>
                  <a:lnTo>
                    <a:pt x="2493" y="1173"/>
                  </a:lnTo>
                  <a:lnTo>
                    <a:pt x="2431" y="1232"/>
                  </a:lnTo>
                  <a:lnTo>
                    <a:pt x="2365" y="1289"/>
                  </a:lnTo>
                  <a:lnTo>
                    <a:pt x="2297" y="1346"/>
                  </a:lnTo>
                  <a:lnTo>
                    <a:pt x="2226" y="1404"/>
                  </a:lnTo>
                  <a:lnTo>
                    <a:pt x="2153" y="1462"/>
                  </a:lnTo>
                  <a:lnTo>
                    <a:pt x="2077" y="1519"/>
                  </a:lnTo>
                  <a:lnTo>
                    <a:pt x="1999" y="1576"/>
                  </a:lnTo>
                  <a:lnTo>
                    <a:pt x="1918" y="1632"/>
                  </a:lnTo>
                  <a:lnTo>
                    <a:pt x="1835" y="1689"/>
                  </a:lnTo>
                  <a:lnTo>
                    <a:pt x="1750" y="1744"/>
                  </a:lnTo>
                  <a:lnTo>
                    <a:pt x="1663" y="1789"/>
                  </a:lnTo>
                  <a:lnTo>
                    <a:pt x="1578" y="1830"/>
                  </a:lnTo>
                  <a:lnTo>
                    <a:pt x="1494" y="1869"/>
                  </a:lnTo>
                  <a:lnTo>
                    <a:pt x="1411" y="1907"/>
                  </a:lnTo>
                  <a:lnTo>
                    <a:pt x="1329" y="1942"/>
                  </a:lnTo>
                  <a:lnTo>
                    <a:pt x="1249" y="1974"/>
                  </a:lnTo>
                  <a:lnTo>
                    <a:pt x="1170" y="2004"/>
                  </a:lnTo>
                  <a:lnTo>
                    <a:pt x="1094" y="2033"/>
                  </a:lnTo>
                  <a:lnTo>
                    <a:pt x="1017" y="2061"/>
                  </a:lnTo>
                  <a:lnTo>
                    <a:pt x="944" y="2086"/>
                  </a:lnTo>
                  <a:lnTo>
                    <a:pt x="871" y="2111"/>
                  </a:lnTo>
                  <a:lnTo>
                    <a:pt x="801" y="2134"/>
                  </a:lnTo>
                  <a:lnTo>
                    <a:pt x="667" y="2176"/>
                  </a:lnTo>
                  <a:lnTo>
                    <a:pt x="543" y="2216"/>
                  </a:lnTo>
                  <a:lnTo>
                    <a:pt x="486" y="2233"/>
                  </a:lnTo>
                  <a:lnTo>
                    <a:pt x="432" y="2250"/>
                  </a:lnTo>
                  <a:lnTo>
                    <a:pt x="381" y="2265"/>
                  </a:lnTo>
                  <a:lnTo>
                    <a:pt x="332" y="2277"/>
                  </a:lnTo>
                  <a:lnTo>
                    <a:pt x="285" y="2290"/>
                  </a:lnTo>
                  <a:lnTo>
                    <a:pt x="242" y="2300"/>
                  </a:lnTo>
                  <a:lnTo>
                    <a:pt x="202" y="2309"/>
                  </a:lnTo>
                  <a:lnTo>
                    <a:pt x="166" y="2316"/>
                  </a:lnTo>
                  <a:lnTo>
                    <a:pt x="133" y="2321"/>
                  </a:lnTo>
                  <a:lnTo>
                    <a:pt x="102" y="2325"/>
                  </a:lnTo>
                  <a:lnTo>
                    <a:pt x="77" y="2326"/>
                  </a:lnTo>
                  <a:lnTo>
                    <a:pt x="54" y="2326"/>
                  </a:lnTo>
                  <a:lnTo>
                    <a:pt x="44" y="2325"/>
                  </a:lnTo>
                  <a:lnTo>
                    <a:pt x="35" y="2324"/>
                  </a:lnTo>
                  <a:lnTo>
                    <a:pt x="27" y="2322"/>
                  </a:lnTo>
                  <a:lnTo>
                    <a:pt x="20" y="2320"/>
                  </a:lnTo>
                  <a:lnTo>
                    <a:pt x="14" y="2317"/>
                  </a:lnTo>
                  <a:lnTo>
                    <a:pt x="10" y="2314"/>
                  </a:lnTo>
                  <a:lnTo>
                    <a:pt x="6" y="2309"/>
                  </a:lnTo>
                  <a:lnTo>
                    <a:pt x="2" y="2305"/>
                  </a:lnTo>
                </a:path>
              </a:pathLst>
            </a:custGeom>
            <a:noFill/>
            <a:ln w="6350">
              <a:solidFill>
                <a:srgbClr val="1F1A17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" name="Овал 12"/>
          <p:cNvSpPr/>
          <p:nvPr/>
        </p:nvSpPr>
        <p:spPr>
          <a:xfrm>
            <a:off x="4286248" y="3214686"/>
            <a:ext cx="214314" cy="2000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473178"/>
            <a:ext cx="1540650" cy="194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6919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833 -0.03472 C 0.11441 -0.05463 0.22743 0.06412 0.24254 0.23102 C 0.25747 0.39745 0.16997 0.54884 0.0467 0.56898 C -0.07621 0.58889 -0.18802 0.47014 -0.20243 0.30278 C -0.21805 0.13657 -0.13142 -0.01528 -0.00833 -0.03472 Z " pathEditMode="relative" rAng="-22014999" ptsTypes="fffff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5" y="3013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54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441</Words>
  <Application>Microsoft Office PowerPoint</Application>
  <PresentationFormat>Экран (4:3)</PresentationFormat>
  <Paragraphs>91</Paragraphs>
  <Slides>23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Слайд 1</vt:lpstr>
      <vt:lpstr>Слайд 2</vt:lpstr>
      <vt:lpstr>Слайд 3</vt:lpstr>
      <vt:lpstr>Слайд 4</vt:lpstr>
      <vt:lpstr>Ци́ркуль</vt:lpstr>
      <vt:lpstr>Учимся строить окружность!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Я считаю, что  круг, окружность – это одно и тоже.</vt:lpstr>
      <vt:lpstr>Мне кажется, что шар можно считать объёмным изображением круга.</vt:lpstr>
      <vt:lpstr>я считаю, что окружность – это замкнутая линия.</vt:lpstr>
      <vt:lpstr>я считаю, что расстояние от центра до любой точки окружности называется…</vt:lpstr>
      <vt:lpstr>Я считаю, что расстояние от центра до любой точки окружности всегда одинаково.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Vaio</dc:creator>
  <cp:lastModifiedBy>Домашний</cp:lastModifiedBy>
  <cp:revision>52</cp:revision>
  <dcterms:created xsi:type="dcterms:W3CDTF">2009-01-05T18:44:42Z</dcterms:created>
  <dcterms:modified xsi:type="dcterms:W3CDTF">2019-05-15T18:30:04Z</dcterms:modified>
</cp:coreProperties>
</file>