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media/image2.jpg" ContentType="image/png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media/image35.jpg" ContentType="image/gif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89" r:id="rId2"/>
    <p:sldId id="258" r:id="rId3"/>
    <p:sldId id="257" r:id="rId4"/>
    <p:sldId id="260" r:id="rId5"/>
    <p:sldId id="281" r:id="rId6"/>
    <p:sldId id="262" r:id="rId7"/>
    <p:sldId id="264" r:id="rId8"/>
    <p:sldId id="280" r:id="rId9"/>
    <p:sldId id="271" r:id="rId10"/>
    <p:sldId id="272" r:id="rId11"/>
    <p:sldId id="291" r:id="rId12"/>
    <p:sldId id="266" r:id="rId13"/>
    <p:sldId id="278" r:id="rId14"/>
    <p:sldId id="282" r:id="rId15"/>
    <p:sldId id="283" r:id="rId16"/>
    <p:sldId id="285" r:id="rId17"/>
    <p:sldId id="288" r:id="rId18"/>
    <p:sldId id="284" r:id="rId19"/>
    <p:sldId id="286" r:id="rId20"/>
    <p:sldId id="276" r:id="rId21"/>
    <p:sldId id="293" r:id="rId22"/>
    <p:sldId id="277" r:id="rId23"/>
    <p:sldId id="290" r:id="rId2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21704"/>
    <a:srgbClr val="FDF0E7"/>
    <a:srgbClr val="FFEB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117" autoAdjust="0"/>
  </p:normalViewPr>
  <p:slideViewPr>
    <p:cSldViewPr snapToGrid="0">
      <p:cViewPr varScale="1">
        <p:scale>
          <a:sx n="68" d="100"/>
          <a:sy n="68" d="100"/>
        </p:scale>
        <p:origin x="75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48CCD2-85A6-4C4D-A2FB-D38E4938E5D3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AFEB72-17FE-44C5-8C3D-99F4714413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2427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2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Цели урока:</a:t>
            </a:r>
            <a:endParaRPr lang="ru-RU" sz="10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теоретически обосновать методику проведения занятий по ознакомлению дошкольников с эпистолярным искусством;</a:t>
            </a:r>
            <a:endParaRPr lang="ru-RU" sz="10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проиллюстрировать методические положения примерами, используя различные средства обучения.</a:t>
            </a:r>
            <a:endParaRPr lang="ru-RU" sz="10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2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Задачи урока:</a:t>
            </a:r>
            <a:endParaRPr lang="ru-RU" sz="10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в результате изучения темы студенты должны усвоить систему работы воспитателя по подготовке детей к эпистолярному искусству;</a:t>
            </a:r>
            <a:endParaRPr lang="ru-RU" sz="10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им необходимо знать специфику приёмов обучения дошкольников, направленных на обогащение предметно - логического содержания и на освоение структуры описания. Повествования и рассуждения в письме; их языкового оформления;</a:t>
            </a:r>
            <a:endParaRPr lang="ru-RU" sz="10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способствовать формированию творческих способностей;</a:t>
            </a:r>
            <a:endParaRPr lang="ru-RU" sz="10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воспитывать эстетическое отношение к слову, осознание сущности и социальной значимости своей будущей профессии, проявлять к ней устойчивый интерес.</a:t>
            </a:r>
            <a:endParaRPr lang="ru-RU" sz="10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Во все времена письма в жизни человека занимали важное место. Владение языком предполагает умение писать письма. Но в наше бурное, сумасшедшее время эпистолярный жанр умирает. Это грустно, не только из-за того, что мы лишаемся литературно-художественных, публицистических свидетельств нашей эпохи, но и просто не умеем общаться между собой. А ведь человеческое общение - это величайшая ценность.</a:t>
            </a:r>
            <a:endParaRPr lang="ru-R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AFEB72-17FE-44C5-8C3D-99F4714413C6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72048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AFEB72-17FE-44C5-8C3D-99F4714413C6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672729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dirty="0" smtClean="0"/>
              <a:t>        Остальная работа с письмом (заклеивание, оформление конверта а опускание в почтовый ящик) проводится уже вне занятия. Если в детском саду есть магнитофон, можно составлять звуковые письма, хотя высказывания детей при этом будут более свободными, в разговорном стиле.</a:t>
            </a:r>
          </a:p>
          <a:p>
            <a:pPr algn="just"/>
            <a:r>
              <a:rPr lang="ru-RU" dirty="0" smtClean="0"/>
              <a:t>       В дальнейшем, вне занятий, педагог не только привлекает к написанию письма группку детей, но и помогает некоторым детям оформить индивидуальные письма.</a:t>
            </a:r>
          </a:p>
          <a:p>
            <a:pPr algn="just"/>
            <a:r>
              <a:rPr lang="ru-RU" dirty="0" smtClean="0"/>
              <a:t>       Интересный опыт организации переписки и игр «в почту» описан в статье В. </a:t>
            </a:r>
            <a:r>
              <a:rPr lang="ru-RU" dirty="0" err="1" smtClean="0"/>
              <a:t>Кондратовой</a:t>
            </a:r>
            <a:r>
              <a:rPr lang="ru-RU" dirty="0" smtClean="0"/>
              <a:t> «Патриотическое воспитание через игру» (Дошкольное воспитание, 1979, № 9).</a:t>
            </a:r>
          </a:p>
          <a:p>
            <a:pPr algn="just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AFEB72-17FE-44C5-8C3D-99F4714413C6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91758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dirty="0" smtClean="0"/>
              <a:t>        Некоторые старшие дошкольники пытаются сами писать письмо печатными буквами. Это требует от них больших усилий, они быстро устают, не доведя дела до конца, а все внимание с содержания письма переносится на написание слов. В таких случаях разумнее предложить ребенку написать первые слова — обращение. Все остальное запишут старшие «под диктовку». А вот приложить к письму рисунок, иллюстрирующий его содержание, или просто в качестве сюрприза - очень уместно и всегда будет приятно адресату.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AFEB72-17FE-44C5-8C3D-99F4714413C6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612309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just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*</a:t>
            </a:r>
            <a:r>
              <a:rPr kumimoji="0" 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Тьюторинг - лекционное занятие консультативного характера, на котором раскрываются основные вопросы подготовки к самостоятельной работе, тематической контрольной работе, а также к промежуточной и итоговой аттестации.</a:t>
            </a:r>
            <a:endParaRPr kumimoji="0" lang="ru-RU" sz="14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AFEB72-17FE-44C5-8C3D-99F4714413C6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41540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 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Письмо- зеркало души человека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Письмо требует времени, а при бешеном ритме нашей жизни его хватает разве что на телефонный звонок. Это удобнее. Но мы должны помнить: при этом теряется очень важная вещь. Ведь письмо “ дышит “ эмоциями, теплотой. Мысль водит рукой - в этом есть нечто божественное: невыразимое обретает форму. Письмо позволяет сказать то, о чем, может быть, не решаешься сказать вслух. Письма – те же мемуары, документы эпохи, живые свидетели прошлых лет. Пишите письма! Сколько бы лет не прошло, они сохраняют душевное тепло своих авторов. 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Письма Д.С.Лихачева - это в большей степени монолог, у них нет конкретного адресата, что позволяет автору выйти на более обощенный, философский уровень. В них мы можем найти материал для рассуждения о духовной культуре, о красоте. Тон писем ровный и спокойный. Практический, на мой взгляд, совет дает молодежи Д.С.Лихачев: “Чтобы научиться писать, надо учиться писать! Поэтому пишите письма друзьям, ведите дневник”. Эти письма о вечных ценностях. Для него проблема добра, справедливости и добродетели всегда стоят на первом плане. </a:t>
            </a:r>
            <a:r>
              <a:rPr lang="ru-R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Д.С.Лихачев объясняет последовательность своих мыслей так:” Сперва я пишу в своих письмах о цели и смысле жизни, о красоте поведения, а потом перехожу к красоте окружающего мира, к красоте, открывающейся нам в произведениях искусства. Я делаю это потому, что для восприятия красоты окружающего человек сам должен душевно красив, глубок, стоять на правильных жизненных позициях.”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Д.С.Лихачев написал 46 писем, обращенных к нам, потомкам. “ В своей книге” О добром и прекрасном” я пытаюсь самыми простыми доводами объяснить, что следование путем добра-путь самый приемлемый и единственный для человека”, - пишет Д.С.Лихачев. Добра, милосердия, сострадания, сопереживания, соучастия не хватает нам сейчас особенно остро, когда наше общество захватила жажда наживы, обогащения любыми средствами.</a:t>
            </a:r>
          </a:p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Для своих бесед с читателем я избрал форму писем. Это, конечно, условная форма. В читателях моих писем я представляю себе друзей. Письмо к друзьям писать мне просто. Книга Д.С.Лихачева ”Письма о добром и прекрасном” – это сборник мудрости, речь доброжелательного Учителя.</a:t>
            </a:r>
          </a:p>
          <a:p>
            <a:pPr algn="just"/>
            <a:endParaRPr lang="ru-R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AFEB72-17FE-44C5-8C3D-99F4714413C6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6106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В процессе предварительной работы и при обучении детей составлению писем первоначально идет объяснение значений слов.</a:t>
            </a:r>
          </a:p>
          <a:p>
            <a:r>
              <a:rPr lang="ru-RU" b="1" dirty="0" smtClean="0"/>
              <a:t>Почтовый конверт </a:t>
            </a:r>
            <a:r>
              <a:rPr lang="ru-RU" dirty="0" smtClean="0"/>
              <a:t>- это заклеивающаяся бумажная упаковка для писем, бумаг.</a:t>
            </a:r>
          </a:p>
          <a:p>
            <a:r>
              <a:rPr lang="ru-RU" b="1" dirty="0" smtClean="0"/>
              <a:t>Адрес </a:t>
            </a:r>
            <a:r>
              <a:rPr lang="ru-RU" dirty="0" smtClean="0"/>
              <a:t>– это надпись на письме, почтовом отправлении, указывающая место назначения и получателя. Точный адрес: название страны, города, улицы, номера дома и квартиры, а также написано, кому адресовано письмо.</a:t>
            </a:r>
          </a:p>
          <a:p>
            <a:r>
              <a:rPr lang="ru-RU" b="1" dirty="0" smtClean="0"/>
              <a:t>Индекс </a:t>
            </a:r>
            <a:r>
              <a:rPr lang="ru-RU" dirty="0" smtClean="0"/>
              <a:t>– цифровой указатель чего-либо. Почтовый индекс цифровой указатель предприятия связи места назначения.</a:t>
            </a:r>
          </a:p>
          <a:p>
            <a:r>
              <a:rPr lang="ru-RU" b="1" dirty="0" smtClean="0"/>
              <a:t>Адресат</a:t>
            </a:r>
            <a:r>
              <a:rPr lang="ru-RU" dirty="0" smtClean="0"/>
              <a:t> – это тот, кому адресовано письмо, телеграмма, почтовое отправление. Тот, кому ты пишешь письмо.</a:t>
            </a:r>
          </a:p>
          <a:p>
            <a:r>
              <a:rPr lang="ru-RU" b="1" dirty="0" smtClean="0"/>
              <a:t>Почта </a:t>
            </a:r>
            <a:r>
              <a:rPr lang="ru-RU" dirty="0" smtClean="0"/>
              <a:t>- учреждение для пересылки писем, посылок, бандеролей, а также здание, где помещается такое учреждение.</a:t>
            </a:r>
          </a:p>
          <a:p>
            <a:pPr algn="just"/>
            <a:r>
              <a:rPr lang="ru-RU" b="1" dirty="0" smtClean="0"/>
              <a:t>Пересылка, </a:t>
            </a:r>
            <a:r>
              <a:rPr lang="ru-RU" dirty="0" smtClean="0"/>
              <a:t>доставка средствами этого учреждения</a:t>
            </a:r>
            <a:r>
              <a:rPr lang="ru-RU" baseline="0" dirty="0" smtClean="0"/>
              <a:t> - т</a:t>
            </a:r>
            <a:r>
              <a:rPr lang="ru-RU" dirty="0" smtClean="0"/>
              <a:t>о, что доставлено этим учреждением, а также вообще доставленные адресату письма, посылки, бандероли.</a:t>
            </a:r>
          </a:p>
          <a:p>
            <a:r>
              <a:rPr lang="ru-RU" b="1" dirty="0" smtClean="0"/>
              <a:t>Почтамт </a:t>
            </a:r>
            <a:r>
              <a:rPr lang="ru-RU" dirty="0" smtClean="0"/>
              <a:t>- главное почтовое учреждение города, осуществляющее также все виды телеграфной и телефонной связи, а также здание, где помещается такое учреждение.</a:t>
            </a:r>
          </a:p>
          <a:p>
            <a:r>
              <a:rPr lang="ru-RU" dirty="0" smtClean="0"/>
              <a:t>В процессе объяснения детям задаются вопросы, связанные со значениями этих слов.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AFEB72-17FE-44C5-8C3D-99F4714413C6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45012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Вспомним рассказ А. П. Чехова “ Ванька”, где главный герой, Ванька Жуков, пишет письмо дедушке, в котором сетует на свою горькую судьбу. Закончив письмо,” он свернул вчетверо исписанный лист и вложил в конверт, купленный накануне за копейку… Подумав немного, он умокнул перо и написал адрес: “На деревню дедушке”. Потом почесался, подумал и прибавил: “Константину Макарычу”. Мы догадались, что письмо Вани дедушка не получил.</a:t>
            </a:r>
            <a:endParaRPr lang="ru-R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AFEB72-17FE-44C5-8C3D-99F4714413C6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04035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Почтовые правила оформления адреса: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1.Адрес пишется разборчиво, грамотно, аккуратно.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2.Названия республик, городов, поселков, деревень и других населенных пунктов пишутся в именительном падеже; фамилия, имя, отчество получателя - в дательном падеже; отправителя - в именительном падеже.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3.Обязательно поставить индекс предприятия связи места назначения, состоящий из 6 цифр.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4.Располагаются части адреса в строго установленной органами связи последовательности. Так, постановлением Правительства Российской Федерации № 1239 от 26.12.97 года с первого января 1998 года утверждены и введены в действие новые “Правила оказания услуг почтовой связи”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соответствии с этими правилами изменен порядок написания адреса на всех видах почтовых отправлений. При этом соблюдается следующий порядок написания адреса: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-адрес адресата пишется с правой части почтового конверта почтовой карточки или оболочки почтового отправления, а адрес отправителя - в левом верхнем углу;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-наименование адресата и отправителя (фамилия, имя, отчество-для физических лиц).;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название улицы, номер дома, номер квартиры;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-название населенного пункта (города, поселка и т.п.);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-название области, края, автономного округа, республики;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-страна (для международных почтовых отправлений).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Правила составления писем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Правило 1.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Полученное письмо может распечатать только его адресат. Нельзя читать чужие письма.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Правило 2.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Невежливо не ответить на полученное письмо. Сделать это необходимо не позднее 3—5 дней после получения и в вежливой форме.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Правило 3.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Бумага и конверт должны быть безупречно чистыми. Личные письма пишутся, как правило, от руки, аккуратным почерком, шариковой ручкой, без исправлений. Если страниц несколько, их следует пронумеровать. Складывают послание текстом внутрь.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Правило 4.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начале послания в правом верхнем углу письма принято ставить дату.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Далее следует вступительное обращение, “приступ”, основной текст, заключительная формула вежливости.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Письмо начинается с обращения: «Здравствуйте...», «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До¬брый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день...», «Дорогой...», «Милый...».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Официальное обращение: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Уважаемый Сергей Петрович!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Товарищ Попов!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Доверительное обращение: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Дорогая моя баба Катя!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Единственная моя подруга!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“приступе” описывается причина написания письма: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Я очень скучаю...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Мне необходим твой совет...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Получила от тебя письмо...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Заключительная формула вежливости может выглядеть так: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 уважением...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Примите мои наилучшие пожелания...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 нетерпением жду вестей...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Закончить письмо можно пожеланием здоровья, успехов или выражениями: «Счастливо!», «Всего доброго» и т. д.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Правило 5.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Письмо зарубежному другу должно быть составлено на языке адресата. допустимо составление письма на английском языке, как наиболее распространенном в деловых отношениях.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Правило 6.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Закончив письмо, обязательно нужно поставить подпись. Если случайно забыли о чём-то написать, можно добавить это уже после подписи, поставив две латинские буквы P. S., что означает: “после написанного”. Никогда не употреблять шаблонных выражений “Жду ответа, как соловей лета”, “Найдёте ошибку – примите за улыбку”.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AFEB72-17FE-44C5-8C3D-99F4714413C6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87105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Требования к письмам: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 algn="just">
              <a:buFontTx/>
              <a:buChar char="-"/>
            </a:pPr>
            <a:r>
              <a:rPr lang="ru-RU" baseline="0" dirty="0" smtClean="0"/>
              <a:t>сложные п</a:t>
            </a:r>
            <a:r>
              <a:rPr lang="ru-RU" dirty="0" smtClean="0"/>
              <a:t>исьма оформляют на листах формата А4, если текст не превышает 7 строк (простые письма), используют формат А5.</a:t>
            </a:r>
          </a:p>
          <a:p>
            <a:pPr marL="0" indent="0" algn="just">
              <a:buFontTx/>
              <a:buNone/>
            </a:pPr>
            <a:r>
              <a:rPr lang="ru-RU" dirty="0" smtClean="0"/>
              <a:t>       Для того чтобы научить ребёнка правильно составлять письмо, нужно научить малыша обдумывать каждую фразу, точно излагать собственные мысли, т.к. письменная речь – это высшая форма связной речи. Важно, чтобы ребёнок учился отбирать правильные предложения, удачные слова.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AFEB72-17FE-44C5-8C3D-99F4714413C6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09681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Поводы для написания письма могут быть различными: проявить внимание к товарищу (заболевшему, уехавшему), обратиться к интересному человеку (писателю, художнику), установить переписку с детьми из другого детского сада (в другом селе, городе), послать поздравление с праздником солдатам. бабушке, сказочному персонажу  на любимую телепередачу и т.д.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AFEB72-17FE-44C5-8C3D-99F4714413C6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60851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Переписка детей под руководством педагога — важное средство нравственного и умственного воспитания. Эту работу можно проводить и вне занятий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В младших группах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составление письма — 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коллективная деятельность,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общий разговор, из которого педагог выбирает и записывает отдельные фразы, высказывания. С более старшими детьми содержание и форму письма обсуждают более подробно. Для того чтобы дети сознательнее относились к переписке, в старшей и подготовительной к школе группах этому можно посвятить несколько занятий. Текст коллективного письма должен представлять собой большой, развернутый рассказ детей об их жизни, составленный по частям.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AFEB72-17FE-44C5-8C3D-99F4714413C6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18276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dirty="0" smtClean="0"/>
              <a:t>       Известно, что письменная речь — высшая форма связной монологической речи. Именно она характеризуется большей плановостью и произвольностью. Поскольку педагог будет записывать текст, он предупреждает детей о том, что нужно хорошенько обдумывать предложения. «Коллективное составление письма облегчает воспитателю формирование у детей очень важной способности отбора лучшего, наиболее подходящего варианта предложения (фразы) или более крупной части текста, продолжающих изложение содержания письма. Эта способность, собственно, и является сутью произвольности, осознанности построения высказывания («Я могу сказать так, но, наверное, лучше сказать по-другому»)».</a:t>
            </a:r>
          </a:p>
          <a:p>
            <a:pPr algn="just"/>
            <a:r>
              <a:rPr lang="ru-RU" dirty="0" smtClean="0"/>
              <a:t>       На занятии педагог знакомит детей с традиционными правилами построения письма. Вначале идут обращение и приветствие (обсуждаются его варианты). Затем объясняется причина обращения к адресату с письмом, высказывается желание узнать о его жизни, здоровье, новостях. А уже затем сообщается о собственной жизни.</a:t>
            </a:r>
          </a:p>
          <a:p>
            <a:r>
              <a:rPr lang="ru-RU" smtClean="0"/>
              <a:t>       Если </a:t>
            </a:r>
            <a:r>
              <a:rPr lang="ru-RU" dirty="0" smtClean="0"/>
              <a:t>высказывания детей по своему содержанию сводятся к одной фразе (например: «У нас много игрушек»), воспитатель дает небольшой план и побуждает их рассказывать подробнее, предлагает написать о наиболее интересном (самоделках, обитателях уголка природы и др.). В конце занятия педагог читает письмо целиком, затем объясняет, что его нужно переписать аккуратно.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AFEB72-17FE-44C5-8C3D-99F4714413C6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72531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623C0-6DED-4640-94ED-3F7C9D14D5D2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20D20-C671-4B98-8499-7B7CCD472B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19392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623C0-6DED-4640-94ED-3F7C9D14D5D2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20D20-C671-4B98-8499-7B7CCD472B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10141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623C0-6DED-4640-94ED-3F7C9D14D5D2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20D20-C671-4B98-8499-7B7CCD472B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46743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623C0-6DED-4640-94ED-3F7C9D14D5D2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20D20-C671-4B98-8499-7B7CCD472B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40697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623C0-6DED-4640-94ED-3F7C9D14D5D2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20D20-C671-4B98-8499-7B7CCD472B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57460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623C0-6DED-4640-94ED-3F7C9D14D5D2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20D20-C671-4B98-8499-7B7CCD472B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8876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623C0-6DED-4640-94ED-3F7C9D14D5D2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20D20-C671-4B98-8499-7B7CCD472B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0395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623C0-6DED-4640-94ED-3F7C9D14D5D2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20D20-C671-4B98-8499-7B7CCD472B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0444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623C0-6DED-4640-94ED-3F7C9D14D5D2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20D20-C671-4B98-8499-7B7CCD472B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90281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623C0-6DED-4640-94ED-3F7C9D14D5D2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20D20-C671-4B98-8499-7B7CCD472B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99122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623C0-6DED-4640-94ED-3F7C9D14D5D2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20D20-C671-4B98-8499-7B7CCD472B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4596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B623C0-6DED-4640-94ED-3F7C9D14D5D2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D20D20-C671-4B98-8499-7B7CCD472B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0619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gif"/><Relationship Id="rId5" Type="http://schemas.openxmlformats.org/officeDocument/2006/relationships/image" Target="../media/image33.png"/><Relationship Id="rId4" Type="http://schemas.openxmlformats.org/officeDocument/2006/relationships/image" Target="../media/image2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jp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g"/><Relationship Id="rId3" Type="http://schemas.openxmlformats.org/officeDocument/2006/relationships/image" Target="../media/image1.jpg"/><Relationship Id="rId7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g"/><Relationship Id="rId5" Type="http://schemas.openxmlformats.org/officeDocument/2006/relationships/image" Target="../media/image3.jpeg"/><Relationship Id="rId4" Type="http://schemas.openxmlformats.org/officeDocument/2006/relationships/image" Target="../media/image2.jp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g"/><Relationship Id="rId3" Type="http://schemas.openxmlformats.org/officeDocument/2006/relationships/image" Target="../media/image1.jpg"/><Relationship Id="rId7" Type="http://schemas.openxmlformats.org/officeDocument/2006/relationships/image" Target="../media/image4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png"/><Relationship Id="rId5" Type="http://schemas.openxmlformats.org/officeDocument/2006/relationships/image" Target="../media/image40.jpg"/><Relationship Id="rId4" Type="http://schemas.openxmlformats.org/officeDocument/2006/relationships/image" Target="../media/image39.png"/><Relationship Id="rId9" Type="http://schemas.openxmlformats.org/officeDocument/2006/relationships/image" Target="../media/image4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5.png"/><Relationship Id="rId4" Type="http://schemas.openxmlformats.org/officeDocument/2006/relationships/image" Target="../media/image7.g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g"/><Relationship Id="rId4" Type="http://schemas.openxmlformats.org/officeDocument/2006/relationships/image" Target="../media/image7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gif"/><Relationship Id="rId4" Type="http://schemas.openxmlformats.org/officeDocument/2006/relationships/image" Target="../media/image13.jp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g"/><Relationship Id="rId3" Type="http://schemas.openxmlformats.org/officeDocument/2006/relationships/image" Target="../media/image9.jpeg"/><Relationship Id="rId7" Type="http://schemas.openxmlformats.org/officeDocument/2006/relationships/image" Target="../media/image18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g"/><Relationship Id="rId5" Type="http://schemas.openxmlformats.org/officeDocument/2006/relationships/image" Target="../media/image16.png"/><Relationship Id="rId4" Type="http://schemas.openxmlformats.org/officeDocument/2006/relationships/image" Target="../media/image15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2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2" r="5052"/>
          <a:stretch/>
        </p:blipFill>
        <p:spPr>
          <a:xfrm rot="16200000">
            <a:off x="2667002" y="-2667001"/>
            <a:ext cx="6857999" cy="1219200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627322" y="286355"/>
            <a:ext cx="966413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i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МИНИСТЕРСТВО ОБРАЗОВАНИЯ И НАУКИ АМУРСКОЙ ОБЛАСТИ</a:t>
            </a:r>
            <a:br>
              <a:rPr lang="ru-RU" sz="1200" b="1" i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200" b="1" i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ГОСУДАРСТВЕННОЕ ОБРАЗОВАТЕЛЬНОЕ АВТОНОМНОЕ </a:t>
            </a:r>
            <a:r>
              <a:rPr lang="ru-RU" sz="1200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УЧРЕЖДЕНИЕ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200" b="1" i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СРЕДНЕГО ПРОФЕССИОНАЛЬНОГО ОБРАЗОВАНИЯ</a:t>
            </a:r>
            <a:br>
              <a:rPr lang="ru-RU" sz="1200" b="1" i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200" b="1" i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АМУРСКОЙ ОБЛАСТИ</a:t>
            </a:r>
            <a:br>
              <a:rPr lang="ru-RU" sz="1200" b="1" i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200" b="1" i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200" b="1" i="1" dirty="0"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1200" b="1" i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АМУРСКИЙ ПЕДАГОГИЧЕСКИЙ КОЛЛЕДЖ</a:t>
            </a:r>
            <a:r>
              <a:rPr lang="ru-RU" sz="1200" b="1" i="1" dirty="0">
                <a:solidFill>
                  <a:srgbClr val="501D1C"/>
                </a:solidFill>
                <a:ea typeface="Calibri" pitchFamily="34" charset="0"/>
                <a:cs typeface="Times New Roman" pitchFamily="18" charset="0"/>
              </a:rPr>
              <a:t>»</a:t>
            </a:r>
            <a:endParaRPr lang="ru-RU" sz="1200" dirty="0">
              <a:solidFill>
                <a:srgbClr val="501D1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54265" y="1766807"/>
            <a:ext cx="88650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600" b="1" i="1" dirty="0" smtClean="0">
                <a:solidFill>
                  <a:srgbClr val="2B100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</a:t>
            </a:r>
            <a:r>
              <a:rPr lang="ru-RU" sz="3600" b="1" i="1" dirty="0">
                <a:solidFill>
                  <a:srgbClr val="2B100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</a:t>
            </a:r>
            <a:r>
              <a:rPr lang="ru-RU" sz="3600" b="1" i="1" dirty="0" smtClean="0">
                <a:solidFill>
                  <a:srgbClr val="2B100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дошкольного </a:t>
            </a:r>
            <a:r>
              <a:rPr lang="ru-RU" sz="3600" b="1" i="1" dirty="0">
                <a:solidFill>
                  <a:srgbClr val="2B100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возраста </a:t>
            </a:r>
          </a:p>
          <a:p>
            <a:pPr lvl="0" algn="ctr"/>
            <a:r>
              <a:rPr lang="ru-RU" sz="3600" b="1" i="1" dirty="0" smtClean="0">
                <a:solidFill>
                  <a:srgbClr val="2B100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составлению писем</a:t>
            </a:r>
            <a:endParaRPr lang="ru-RU" sz="3600" b="1" i="1" dirty="0">
              <a:solidFill>
                <a:srgbClr val="2B100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98563" y="4611304"/>
            <a:ext cx="59668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МДК 03.02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Теория и методика развития речи у детей</a:t>
            </a:r>
          </a:p>
          <a:p>
            <a:pPr lvl="0"/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Специальность: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44. 02. 01  Дошкольное образование 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52827" y="5404948"/>
            <a:ext cx="5013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Преподаватель методики развития речи: </a:t>
            </a:r>
          </a:p>
          <a:p>
            <a:pPr lvl="0" algn="r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Гольская Оксана Геннадьевна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874325" y="6040582"/>
            <a:ext cx="23552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 Благовещенск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09628" y="2946186"/>
            <a:ext cx="77571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Прошу тебя, пиши мне письма!</a:t>
            </a:r>
          </a:p>
          <a:p>
            <a:pPr algn="r"/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наш громкий век им нет цены … </a:t>
            </a:r>
          </a:p>
          <a:p>
            <a:pPr algn="r"/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Н. Кузовлёва</a:t>
            </a:r>
          </a:p>
        </p:txBody>
      </p:sp>
    </p:spTree>
    <p:extLst>
      <p:ext uri="{BB962C8B-B14F-4D97-AF65-F5344CB8AC3E}">
        <p14:creationId xmlns:p14="http://schemas.microsoft.com/office/powerpoint/2010/main" val="1958559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2" r="5052"/>
          <a:stretch/>
        </p:blipFill>
        <p:spPr>
          <a:xfrm rot="16200000">
            <a:off x="2692829" y="-2641174"/>
            <a:ext cx="6806346" cy="1219200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871" y="477726"/>
            <a:ext cx="5812857" cy="58631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1458" y="479685"/>
            <a:ext cx="5593215" cy="58611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552680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2" r="5052"/>
          <a:stretch/>
        </p:blipFill>
        <p:spPr>
          <a:xfrm rot="16200000">
            <a:off x="2667002" y="-2667001"/>
            <a:ext cx="6858001" cy="1219200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601" y="225349"/>
            <a:ext cx="4378322" cy="64073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1842" y="225349"/>
            <a:ext cx="6628241" cy="64073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430376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2" r="5052"/>
          <a:stretch/>
        </p:blipFill>
        <p:spPr>
          <a:xfrm rot="16200000">
            <a:off x="2692828" y="-2692827"/>
            <a:ext cx="6806346" cy="1219200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413163" y="670542"/>
            <a:ext cx="98367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Виды занятий по составлению писем дошкольниками</a:t>
            </a:r>
            <a:endParaRPr lang="ru-RU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115984" y="3782290"/>
            <a:ext cx="792361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и приёмы обучения, </a:t>
            </a:r>
          </a:p>
          <a:p>
            <a:pPr algn="ctr"/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занятия по </a:t>
            </a:r>
          </a:p>
          <a:p>
            <a:pPr algn="ctr"/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составлению писем детьми </a:t>
            </a:r>
          </a:p>
          <a:p>
            <a:pPr algn="ctr"/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дошкольного возраста</a:t>
            </a:r>
            <a:endParaRPr lang="ru-RU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Шеврон 5"/>
          <p:cNvSpPr/>
          <p:nvPr/>
        </p:nvSpPr>
        <p:spPr>
          <a:xfrm rot="7461991">
            <a:off x="4182929" y="1648565"/>
            <a:ext cx="566833" cy="461271"/>
          </a:xfrm>
          <a:prstGeom prst="chevron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Шеврон 6"/>
          <p:cNvSpPr/>
          <p:nvPr/>
        </p:nvSpPr>
        <p:spPr>
          <a:xfrm rot="2979082">
            <a:off x="7842569" y="1651292"/>
            <a:ext cx="568037" cy="502381"/>
          </a:xfrm>
          <a:prstGeom prst="chevron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99855" y="2243336"/>
            <a:ext cx="3810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индивидуальное</a:t>
            </a: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788727" y="2235007"/>
            <a:ext cx="50153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коллективное</a:t>
            </a: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2491" y="202085"/>
            <a:ext cx="936914" cy="93691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4855" y="3400832"/>
            <a:ext cx="831621" cy="83162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86571">
            <a:off x="3654052" y="6128209"/>
            <a:ext cx="3245511" cy="254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1948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89" t="5346" r="7448" b="12903"/>
          <a:stretch/>
        </p:blipFill>
        <p:spPr>
          <a:xfrm>
            <a:off x="0" y="10167"/>
            <a:ext cx="12192000" cy="684783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78968" y="185980"/>
            <a:ext cx="11205276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00050" lvl="0" indent="-400050">
              <a:buFont typeface="+mj-lt"/>
              <a:buAutoNum type="romanUcPeriod"/>
            </a:pPr>
            <a:r>
              <a:rPr lang="ru-RU" sz="3200" b="1" i="1" dirty="0">
                <a:solidFill>
                  <a:srgbClr val="32170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Вводная часть</a:t>
            </a:r>
            <a:r>
              <a:rPr lang="ru-RU" sz="3200" b="1" i="1" dirty="0" smtClean="0">
                <a:solidFill>
                  <a:srgbClr val="32170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0" algn="just"/>
            <a:r>
              <a:rPr lang="ru-RU" sz="2800" b="1" i="1" dirty="0" smtClean="0">
                <a:solidFill>
                  <a:srgbClr val="32170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1.1. </a:t>
            </a:r>
            <a:r>
              <a:rPr lang="ru-RU" sz="2800" b="1" i="1" dirty="0">
                <a:solidFill>
                  <a:srgbClr val="32170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800" b="1" i="1" dirty="0" smtClean="0">
                <a:solidFill>
                  <a:srgbClr val="32170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юрпризный момент </a:t>
            </a:r>
            <a:r>
              <a:rPr lang="ru-RU" sz="2800" i="1" dirty="0" smtClean="0">
                <a:solidFill>
                  <a:srgbClr val="32170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(чтение воспитателем или ребёнком стихотворения/ отрывка из рассказа; загадывание загадок о почтовых принадлежностях; рассматривание игрушек/ предметов на почтовую тематику, сюжетной картины, например, картина «Почтальон» из серии «Кем быть»; прослушивание аудиозаписи музыкальной заставки из любимой телепередачи; вводная беседа или </a:t>
            </a:r>
            <a:r>
              <a:rPr lang="ru-RU" sz="2800" i="1" dirty="0">
                <a:solidFill>
                  <a:srgbClr val="32170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вводный вопрос; создание проблемной ситуации - приём мотивации</a:t>
            </a:r>
            <a:r>
              <a:rPr lang="ru-RU" sz="2800" i="1" dirty="0" smtClean="0">
                <a:solidFill>
                  <a:srgbClr val="32170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algn="just"/>
            <a:r>
              <a:rPr lang="ru-RU" sz="2800" i="1" dirty="0" smtClean="0">
                <a:solidFill>
                  <a:srgbClr val="32170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1.2. Тематическая пальчиковая гимнастика.</a:t>
            </a:r>
          </a:p>
          <a:p>
            <a:pPr lvl="0" algn="just"/>
            <a:r>
              <a:rPr lang="ru-RU" sz="2800" b="1" i="1" dirty="0" smtClean="0">
                <a:solidFill>
                  <a:srgbClr val="32170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b="1" i="1" dirty="0">
              <a:solidFill>
                <a:srgbClr val="32170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975624">
            <a:off x="9576130" y="4674897"/>
            <a:ext cx="3816227" cy="29931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78968" y="4076054"/>
            <a:ext cx="1073970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en-US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Основная часть:</a:t>
            </a:r>
          </a:p>
          <a:p>
            <a:pPr algn="just"/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2.1. Сообщение темы занятия.</a:t>
            </a:r>
          </a:p>
          <a:p>
            <a:pPr algn="just"/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2.2. Беседа воспитателя с детьми о чём можно написать письмо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(обговаривание микротем письма/ плана письма  из 3- 4 пунктов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8750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89" t="5346" r="7448" b="12903"/>
          <a:stretch/>
        </p:blipFill>
        <p:spPr>
          <a:xfrm>
            <a:off x="0" y="10167"/>
            <a:ext cx="12192000" cy="684783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32475" y="170481"/>
            <a:ext cx="6873544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2.3. Беседа воспитателя о том какие речевые фразы нужно будет использовать в каждой части письма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2.4. Составление детьми вводной части письма:</a:t>
            </a:r>
          </a:p>
          <a:p>
            <a:pPr lvl="0" algn="just"/>
            <a:r>
              <a:rPr lang="ru-RU" sz="28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вопросы к детям</a:t>
            </a:r>
            <a:r>
              <a:rPr lang="ru-RU" sz="28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(воспитатель на каждый вопрос спрашивает 2-3 детей, задаёт наводящие вопросы; обобщает ответы детей; </a:t>
            </a:r>
          </a:p>
          <a:p>
            <a:pPr marL="457200" lvl="0" indent="-457200" algn="just">
              <a:buFontTx/>
              <a:buChar char="-"/>
            </a:pPr>
            <a:r>
              <a:rPr lang="ru-RU" sz="28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запись и зачитывание детям конечного результата предложения</a:t>
            </a:r>
            <a:r>
              <a:rPr lang="ru-RU" sz="28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457200" lvl="0" indent="-457200" algn="just">
              <a:buFontTx/>
              <a:buChar char="-"/>
            </a:pPr>
            <a:r>
              <a:rPr lang="ru-RU" sz="28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словарная работа </a:t>
            </a:r>
            <a:r>
              <a:rPr lang="ru-RU" sz="28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(привлечение детей к объяснению слов; хоровое и индивидуальное проговаривание; использование приёма «закончи фразу</a:t>
            </a:r>
            <a:endPara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14"/>
          <a:stretch/>
        </p:blipFill>
        <p:spPr>
          <a:xfrm>
            <a:off x="7230264" y="1424066"/>
            <a:ext cx="4791848" cy="41268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735630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89" t="5346" r="7448" b="12903"/>
          <a:stretch/>
        </p:blipFill>
        <p:spPr>
          <a:xfrm>
            <a:off x="0" y="10167"/>
            <a:ext cx="12192000" cy="684783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85980" y="170481"/>
            <a:ext cx="1176332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 algn="just">
              <a:buFontTx/>
              <a:buChar char="-"/>
            </a:pPr>
            <a:r>
              <a:rPr lang="ru-RU" sz="28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нужным словом» во время </a:t>
            </a:r>
            <a:r>
              <a:rPr lang="ru-RU" sz="28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проговаривания </a:t>
            </a:r>
            <a:r>
              <a:rPr lang="ru-RU" sz="28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записи воспитателем очередной фразы);</a:t>
            </a:r>
          </a:p>
          <a:p>
            <a:pPr marL="457200" indent="-457200" algn="just">
              <a:buFontTx/>
              <a:buChar char="-"/>
            </a:pPr>
            <a:r>
              <a:rPr lang="ru-RU" sz="28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зачитывание воспитателем вводной части письма.</a:t>
            </a:r>
          </a:p>
          <a:p>
            <a:pPr marL="457200" lvl="0" indent="-457200" algn="just">
              <a:buFontTx/>
              <a:buChar char="-"/>
            </a:pPr>
            <a:endParaRPr lang="ru-RU" sz="2800" i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5980" y="1658320"/>
            <a:ext cx="7382438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2.5. Составление детьми основной части письма «Как </a:t>
            </a:r>
            <a:r>
              <a:rPr lang="ru-RU" sz="28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готовимся к Новому году» </a:t>
            </a:r>
          </a:p>
          <a:p>
            <a:pPr lvl="0" algn="just"/>
            <a:r>
              <a:rPr lang="ru-RU" sz="28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микротемам:</a:t>
            </a:r>
          </a:p>
          <a:p>
            <a:pPr lvl="0" algn="just"/>
            <a:r>
              <a:rPr lang="ru-RU" sz="28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8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8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например, </a:t>
            </a:r>
            <a:r>
              <a:rPr lang="ru-RU" sz="28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«Оформление ДОО к празднику»</a:t>
            </a:r>
          </a:p>
          <a:p>
            <a:pPr marL="457200" lvl="0" indent="-457200" algn="just">
              <a:buFontTx/>
              <a:buChar char="-"/>
            </a:pPr>
            <a:r>
              <a:rPr lang="ru-RU" sz="28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 к детям </a:t>
            </a:r>
            <a:r>
              <a:rPr lang="ru-RU" sz="28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8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8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спомните, как взрослые и дети оформляли группу, музыкальный зал, участок);</a:t>
            </a:r>
          </a:p>
          <a:p>
            <a:pPr marL="457200" lvl="0" indent="-457200" algn="just">
              <a:buFontTx/>
              <a:buChar char="-"/>
            </a:pPr>
            <a:r>
              <a:rPr lang="ru-RU" sz="28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8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оставление рассказов 2 – 3 детей;</a:t>
            </a:r>
          </a:p>
          <a:p>
            <a:pPr marL="457200" lvl="0" indent="-457200" algn="just">
              <a:buFontTx/>
              <a:buChar char="-"/>
            </a:pPr>
            <a:r>
              <a:rPr lang="ru-RU" sz="28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8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ндивидуальная работа </a:t>
            </a:r>
            <a:r>
              <a:rPr lang="ru-RU" sz="28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(воспитатель добивается полных, развёрнутых предложений; активизирует словарь);</a:t>
            </a:r>
            <a:endParaRPr lang="ru-RU" sz="2800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3840" y="1550241"/>
            <a:ext cx="4552950" cy="5048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3548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89" t="5346" r="7448" b="12903"/>
          <a:stretch/>
        </p:blipFill>
        <p:spPr>
          <a:xfrm>
            <a:off x="0" y="10167"/>
            <a:ext cx="12192000" cy="6847833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7694" y="3208149"/>
            <a:ext cx="3378990" cy="348711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63470" y="201478"/>
            <a:ext cx="11763213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8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например, </a:t>
            </a:r>
            <a:r>
              <a:rPr lang="ru-RU" sz="28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одготовка к празднику на занятиях в ДОО»</a:t>
            </a:r>
          </a:p>
          <a:p>
            <a:pPr marL="457200" lvl="0" indent="-457200" algn="just">
              <a:buFontTx/>
              <a:buChar char="-"/>
            </a:pPr>
            <a:r>
              <a:rPr lang="ru-RU" sz="28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 к детям </a:t>
            </a:r>
            <a:r>
              <a:rPr lang="ru-RU" sz="28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(… … … );</a:t>
            </a:r>
            <a:endParaRPr lang="ru-RU" sz="2800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 algn="just">
              <a:buFontTx/>
              <a:buChar char="-"/>
            </a:pPr>
            <a:r>
              <a:rPr lang="ru-RU" sz="28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рассказов 2 </a:t>
            </a:r>
            <a:r>
              <a:rPr lang="ru-RU" sz="28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8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детей;</a:t>
            </a:r>
          </a:p>
          <a:p>
            <a:pPr marL="457200" lvl="0" indent="-457200" algn="just">
              <a:buFontTx/>
              <a:buChar char="-"/>
            </a:pPr>
            <a:r>
              <a:rPr lang="ru-RU" sz="28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индивидуальная работа </a:t>
            </a:r>
            <a:r>
              <a:rPr lang="ru-RU" sz="28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(воспитатель добивается полных, развёрнутых предложений; </a:t>
            </a:r>
            <a:r>
              <a:rPr lang="ru-RU" sz="28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выслушивает речевые дополнения других детей; активизирует словарь – припоминает с детьми формы речевого этикета для составления письма );</a:t>
            </a:r>
          </a:p>
          <a:p>
            <a:pPr lvl="0" algn="just"/>
            <a:endParaRPr lang="ru-RU" sz="2800" i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endParaRPr lang="ru-RU" sz="2800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3468" y="3208148"/>
            <a:ext cx="8214105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в) </a:t>
            </a:r>
            <a:r>
              <a:rPr lang="ru-RU" sz="28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например, </a:t>
            </a:r>
            <a:r>
              <a:rPr lang="ru-RU" sz="28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детей 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празднику  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дома»</a:t>
            </a: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 algn="just">
              <a:buFontTx/>
              <a:buChar char="-"/>
            </a:pPr>
            <a:r>
              <a:rPr lang="ru-RU" sz="28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 к детям </a:t>
            </a:r>
            <a:r>
              <a:rPr lang="ru-RU" sz="28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(… … … );</a:t>
            </a:r>
          </a:p>
          <a:p>
            <a:pPr marL="457200" lvl="0" indent="-457200" algn="just">
              <a:buFontTx/>
              <a:buChar char="-"/>
            </a:pPr>
            <a:r>
              <a:rPr lang="ru-RU" sz="28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рассказов 2 – 3 детей;</a:t>
            </a:r>
          </a:p>
          <a:p>
            <a:pPr marL="457200" lvl="0" indent="-457200" algn="just">
              <a:buFontTx/>
              <a:buChar char="-"/>
            </a:pPr>
            <a:r>
              <a:rPr lang="ru-RU" sz="28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индивидуальная работа </a:t>
            </a:r>
            <a:r>
              <a:rPr lang="ru-RU" sz="28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(воспитатель добивается полных, развёрнутых предложений; выслушивает речевые дополнения других детей; активизирует словарь);</a:t>
            </a:r>
          </a:p>
        </p:txBody>
      </p:sp>
    </p:spTree>
    <p:extLst>
      <p:ext uri="{BB962C8B-B14F-4D97-AF65-F5344CB8AC3E}">
        <p14:creationId xmlns:p14="http://schemas.microsoft.com/office/powerpoint/2010/main" val="972723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89" t="5346" r="7448" b="12903"/>
          <a:stretch/>
        </p:blipFill>
        <p:spPr>
          <a:xfrm>
            <a:off x="0" y="10167"/>
            <a:ext cx="12192000" cy="684783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95946" y="185980"/>
            <a:ext cx="11375756" cy="7417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составление остальных подразделов основной части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(вопросы к адресату; высказывание благодарности; просьба писать письма):</a:t>
            </a:r>
          </a:p>
          <a:p>
            <a:pPr lvl="0" algn="just"/>
            <a:r>
              <a:rPr lang="ru-RU" sz="28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8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вопросы </a:t>
            </a:r>
            <a:r>
              <a:rPr lang="ru-RU" sz="28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детям</a:t>
            </a:r>
            <a:r>
              <a:rPr lang="ru-RU" sz="28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(воспитатель на каждый вопрос спрашивает 2-3 детей, задаёт наводящие вопросы; обобщает ответы </a:t>
            </a:r>
            <a:r>
              <a:rPr lang="ru-RU" sz="28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детей); </a:t>
            </a:r>
            <a:endParaRPr lang="ru-RU" sz="2800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 algn="just">
              <a:buFontTx/>
              <a:buChar char="-"/>
            </a:pPr>
            <a:r>
              <a:rPr lang="ru-RU" sz="28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запись и зачитывание детям конечного результата предложения</a:t>
            </a:r>
            <a:r>
              <a:rPr lang="ru-RU" sz="28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457200" lvl="0" indent="-457200" algn="just">
              <a:buFontTx/>
              <a:buChar char="-"/>
            </a:pPr>
            <a:r>
              <a:rPr lang="ru-RU" sz="28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словарная работа </a:t>
            </a:r>
            <a:r>
              <a:rPr lang="ru-RU" sz="28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(привлечение детей к объяснению слов; хоровое и индивидуальное проговаривание; использование приёма «закончи фразу нужным словом» во время проговаривания и записи воспитателем очередной фразы);</a:t>
            </a:r>
          </a:p>
          <a:p>
            <a:pPr marL="457200" lvl="0" indent="-457200" algn="just">
              <a:buFontTx/>
              <a:buChar char="-"/>
            </a:pPr>
            <a:r>
              <a:rPr lang="ru-RU" sz="28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зачитывание воспитателем </a:t>
            </a:r>
            <a:r>
              <a:rPr lang="ru-RU" sz="28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 </a:t>
            </a:r>
            <a:r>
              <a:rPr lang="ru-RU" sz="28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части письма</a:t>
            </a:r>
            <a:r>
              <a:rPr lang="ru-RU" sz="28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 algn="just"/>
            <a:r>
              <a:rPr lang="ru-RU" sz="28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2.6. </a:t>
            </a:r>
            <a:r>
              <a:rPr lang="ru-RU" sz="28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детьми </a:t>
            </a:r>
            <a:r>
              <a:rPr lang="ru-RU" sz="28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заключительной части </a:t>
            </a:r>
            <a:r>
              <a:rPr lang="ru-RU" sz="28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письма </a:t>
            </a:r>
            <a:r>
              <a:rPr lang="ru-RU" sz="28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(передача привета; прощание; концовка и подпись; дата и место написания, если их нет в начале письма):</a:t>
            </a:r>
          </a:p>
          <a:p>
            <a:pPr marL="457200" lvl="0" indent="-457200" algn="just">
              <a:buFontTx/>
              <a:buChar char="-"/>
            </a:pPr>
            <a:r>
              <a:rPr lang="ru-RU" sz="28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 </a:t>
            </a:r>
            <a:r>
              <a:rPr lang="ru-RU" sz="28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sz="28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детям;</a:t>
            </a:r>
          </a:p>
          <a:p>
            <a:pPr marL="457200" lvl="0" indent="-457200" algn="just">
              <a:buFontTx/>
              <a:buChar char="-"/>
            </a:pPr>
            <a:r>
              <a:rPr lang="ru-RU" sz="28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словарная </a:t>
            </a:r>
            <a:r>
              <a:rPr lang="ru-RU" sz="28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работа; </a:t>
            </a:r>
            <a:endParaRPr lang="ru-RU" sz="2800" b="1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 algn="just">
              <a:buFontTx/>
              <a:buChar char="-"/>
            </a:pP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8871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89" t="5346" r="7448" b="12903"/>
          <a:stretch/>
        </p:blipFill>
        <p:spPr>
          <a:xfrm>
            <a:off x="0" y="10167"/>
            <a:ext cx="12192000" cy="684783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19725" y="232532"/>
            <a:ext cx="569626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 algn="just">
              <a:buFontTx/>
              <a:buChar char="-"/>
            </a:pPr>
            <a:r>
              <a:rPr lang="ru-RU" sz="28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зачитывание </a:t>
            </a:r>
            <a:r>
              <a:rPr lang="ru-RU" sz="28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воспитателем </a:t>
            </a:r>
            <a:r>
              <a:rPr lang="ru-RU" sz="28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всего письма</a:t>
            </a:r>
            <a:r>
              <a:rPr lang="ru-RU" sz="28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9725" y="1317356"/>
            <a:ext cx="5696261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32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Заключительная </a:t>
            </a:r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часть</a:t>
            </a: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/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3.1. 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Продуктивная деятельность детей: лепка, рисование, аппликация;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(повторение ранее разученных стихов, пословиц; драматизация отрывка художественного произведения; отгадывание загадок; дидактические игры и упражнения по разным направлениям речевого развития дошкольников).</a:t>
            </a:r>
          </a:p>
          <a:p>
            <a:pPr algn="just"/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3.2. Рефлексия.</a:t>
            </a: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8082" y="464694"/>
            <a:ext cx="5386122" cy="62387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045631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89" t="5346" r="7448" b="12903"/>
          <a:stretch/>
        </p:blipFill>
        <p:spPr>
          <a:xfrm>
            <a:off x="0" y="10167"/>
            <a:ext cx="12192000" cy="684783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85980" y="294468"/>
            <a:ext cx="713438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воспитателя  с детьми после окончания занятия:</a:t>
            </a: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5464" y="1487836"/>
            <a:ext cx="6994903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Tx/>
              <a:buChar char="-"/>
            </a:pP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вместе с детьми отбирает рисунки и комплектует   письмо; </a:t>
            </a:r>
          </a:p>
          <a:p>
            <a:pPr marL="457200" indent="-457200" algn="just">
              <a:buFontTx/>
              <a:buChar char="-"/>
            </a:pP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оформляют конверт;</a:t>
            </a:r>
          </a:p>
          <a:p>
            <a:pPr marL="457200" indent="-457200" algn="just">
              <a:buFontTx/>
              <a:buChar char="-"/>
            </a:pP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опускают письмо в почтовый ящик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процессе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 целевой прогулки;</a:t>
            </a:r>
          </a:p>
          <a:p>
            <a:pPr marL="457200" indent="-457200" algn="just">
              <a:buFontTx/>
              <a:buChar char="-"/>
            </a:pP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можно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показать родителям детские письма, которые дети сочиняли в группе, например, письмо в сказку «Теремок» зверям, жителям сказочного домика, или письмо Колобку с детскими рисунками.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5831" y="421036"/>
            <a:ext cx="4331310" cy="60638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737631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2" r="5052"/>
          <a:stretch/>
        </p:blipFill>
        <p:spPr>
          <a:xfrm rot="16200000">
            <a:off x="2692829" y="-2641174"/>
            <a:ext cx="6806346" cy="1219200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15635" y="429491"/>
            <a:ext cx="115787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600" b="1" i="1" dirty="0">
                <a:solidFill>
                  <a:srgbClr val="2B100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Методика эпистолярного жанра </a:t>
            </a:r>
            <a:r>
              <a:rPr lang="ru-RU" sz="3600" b="1" i="1" dirty="0" smtClean="0">
                <a:solidFill>
                  <a:srgbClr val="2B100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3600" b="1" i="1" dirty="0">
                <a:solidFill>
                  <a:srgbClr val="2B100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письмах </a:t>
            </a:r>
            <a:endParaRPr lang="ru-RU" sz="3600" b="1" i="1" dirty="0" smtClean="0">
              <a:solidFill>
                <a:srgbClr val="2B100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3600" b="1" i="1" dirty="0" smtClean="0">
                <a:solidFill>
                  <a:srgbClr val="2B100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великих </a:t>
            </a:r>
            <a:r>
              <a:rPr lang="ru-RU" sz="3600" b="1" i="1" dirty="0">
                <a:solidFill>
                  <a:srgbClr val="2B100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людей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546" y="9551"/>
            <a:ext cx="993101" cy="99310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73948">
            <a:off x="366691" y="1739169"/>
            <a:ext cx="3480919" cy="46412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8937" y="1862316"/>
            <a:ext cx="3429432" cy="44538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5807" y="2227452"/>
            <a:ext cx="2793926" cy="40886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3148">
            <a:off x="8831173" y="1708124"/>
            <a:ext cx="2977756" cy="470172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096269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2" r="5052"/>
          <a:stretch/>
        </p:blipFill>
        <p:spPr>
          <a:xfrm rot="16200000">
            <a:off x="2692828" y="-2692827"/>
            <a:ext cx="6806346" cy="1219200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6171" y="446318"/>
            <a:ext cx="606377" cy="60637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06" r="19263"/>
          <a:stretch/>
        </p:blipFill>
        <p:spPr>
          <a:xfrm>
            <a:off x="6851473" y="869430"/>
            <a:ext cx="5024851" cy="43808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15274" y="4542283"/>
            <a:ext cx="2322777" cy="191431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51336">
            <a:off x="8185242" y="4948796"/>
            <a:ext cx="1663407" cy="105071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50577">
            <a:off x="6491176" y="5024057"/>
            <a:ext cx="1748874" cy="116008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5897" y="4697219"/>
            <a:ext cx="2259943" cy="15538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TextBox 13"/>
          <p:cNvSpPr txBox="1"/>
          <p:nvPr/>
        </p:nvSpPr>
        <p:spPr>
          <a:xfrm>
            <a:off x="2023672" y="659567"/>
            <a:ext cx="482780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2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Можно ли </a:t>
            </a:r>
            <a:endParaRPr lang="ru-RU" sz="3200" b="1" i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32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предлагать </a:t>
            </a:r>
            <a:r>
              <a:rPr lang="ru-RU" sz="32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дошкольнику, владеющему навыками </a:t>
            </a:r>
            <a:r>
              <a:rPr lang="ru-RU" sz="32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письма, одновременно сочинять и писать письмо</a:t>
            </a:r>
            <a:r>
              <a:rPr lang="ru-RU" sz="32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557757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2" r="5052"/>
          <a:stretch/>
        </p:blipFill>
        <p:spPr>
          <a:xfrm rot="16200000">
            <a:off x="2692828" y="-2692827"/>
            <a:ext cx="6806346" cy="1219200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105891" y="706582"/>
            <a:ext cx="90885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</a:t>
            </a: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24816">
            <a:off x="3624812" y="6113355"/>
            <a:ext cx="3405541" cy="26710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660072" y="1291357"/>
            <a:ext cx="839585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 algn="just">
              <a:buFont typeface="Wingdings" panose="05000000000000000000" pitchFamily="2" charset="2"/>
              <a:buChar char="ü"/>
            </a:pPr>
            <a:r>
              <a:rPr lang="ru-RU" sz="2800" b="1" i="1" dirty="0">
                <a:solidFill>
                  <a:srgbClr val="32170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Смоделировать  и оформить </a:t>
            </a:r>
            <a:r>
              <a:rPr lang="ru-RU" sz="2800" b="1" i="1" dirty="0" smtClean="0">
                <a:solidFill>
                  <a:srgbClr val="32170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образец </a:t>
            </a:r>
            <a:r>
              <a:rPr lang="ru-RU" sz="2800" b="1" i="1" dirty="0">
                <a:solidFill>
                  <a:srgbClr val="32170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письма по теме:</a:t>
            </a: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</a:rPr>
              <a:t> </a:t>
            </a:r>
            <a:r>
              <a:rPr lang="ru-RU" sz="2800" b="1" i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«Составление письма детям … … …» </a:t>
            </a:r>
            <a:r>
              <a:rPr lang="ru-RU" sz="2800" i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(на выбор </a:t>
            </a:r>
            <a:r>
              <a:rPr lang="ru-RU" sz="2800" i="1" dirty="0">
                <a:solidFill>
                  <a:srgbClr val="32170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студентов из предложенных тем: составление письма детям из соседнего детского сада; письмо заболевшему другу или Деду Морозу; в любимую телепередачу)</a:t>
            </a:r>
            <a:r>
              <a:rPr lang="ru-RU" sz="2800" i="1" dirty="0">
                <a:solidFill>
                  <a:srgbClr val="32170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>
                <a:solidFill>
                  <a:srgbClr val="32170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портфолио по ТМРР</a:t>
            </a:r>
            <a:r>
              <a:rPr lang="ru-RU" sz="2800" b="1" i="1" dirty="0" smtClean="0">
                <a:solidFill>
                  <a:srgbClr val="32170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ru-RU" dirty="0">
              <a:solidFill>
                <a:srgbClr val="321704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73236" y="3865418"/>
            <a:ext cx="698269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i="1" dirty="0">
                <a:solidFill>
                  <a:srgbClr val="32170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используя методическую  литературу и учебники, электронный образовательный контент, слайд лекций, слайд тьюторинга</a:t>
            </a:r>
            <a:r>
              <a:rPr lang="ru-RU" sz="2800" b="1" i="1" dirty="0" smtClean="0">
                <a:solidFill>
                  <a:srgbClr val="32170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*.</a:t>
            </a:r>
            <a:endParaRPr lang="ru-RU" dirty="0">
              <a:solidFill>
                <a:srgbClr val="321704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3098" y="429491"/>
            <a:ext cx="749011" cy="749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0746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2" r="5052"/>
          <a:stretch/>
        </p:blipFill>
        <p:spPr>
          <a:xfrm rot="16200000">
            <a:off x="2692828" y="-2692827"/>
            <a:ext cx="6806346" cy="1219200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172691" y="554183"/>
            <a:ext cx="78001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32170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Источники:</a:t>
            </a:r>
            <a:endParaRPr lang="ru-RU" sz="3600" b="1" i="1" dirty="0">
              <a:solidFill>
                <a:srgbClr val="32170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72201">
            <a:off x="3504147" y="5895321"/>
            <a:ext cx="3575423" cy="2804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327564" y="1200513"/>
            <a:ext cx="881149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>
              <a:buFont typeface="+mj-lt"/>
              <a:buAutoNum type="arabicPeriod"/>
              <a:tabLst>
                <a:tab pos="457200" algn="l"/>
                <a:tab pos="685800" algn="l"/>
              </a:tabLst>
            </a:pPr>
            <a:r>
              <a:rPr lang="ru-RU" sz="2400" i="1" dirty="0">
                <a:solidFill>
                  <a:srgbClr val="32170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Алексеева, М.М. Методика развития речи и обучения родному языку дошкольников [Текст] / М.М. Алексеева, В.И. Яшина. – М., 2013.</a:t>
            </a:r>
          </a:p>
          <a:p>
            <a:pPr marL="342900" lvl="0" indent="-342900" algn="just">
              <a:buFont typeface="+mj-lt"/>
              <a:buAutoNum type="arabicPeriod"/>
              <a:tabLst>
                <a:tab pos="457200" algn="l"/>
                <a:tab pos="685800" algn="l"/>
              </a:tabLst>
            </a:pPr>
            <a:r>
              <a:rPr lang="ru-RU" sz="2400" i="1" dirty="0">
                <a:solidFill>
                  <a:srgbClr val="32170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Стародубова, Н.А. Теория и методика развития речи дошкольников[Текст] / Н.А. Стародубова. – М., 2008.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3961" y="200892"/>
            <a:ext cx="798730" cy="79873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948545" y="3139505"/>
            <a:ext cx="719051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Семья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дети.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Каплан Л. Приобщайте к эпистолярному искусству с малых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лет.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// Дошкольное воспитание. —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1990.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№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11.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Эпистолярное искусство или умеем ли мы писать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письма?openclass.ru</a:t>
            </a:r>
          </a:p>
          <a:p>
            <a:pPr algn="just"/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Требования к составлению и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оформлению ... megaobuchalka.ru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6518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2" r="5052"/>
          <a:stretch/>
        </p:blipFill>
        <p:spPr>
          <a:xfrm rot="16200000">
            <a:off x="2692828" y="-2692827"/>
            <a:ext cx="6806346" cy="1219200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72201">
            <a:off x="3504147" y="5895321"/>
            <a:ext cx="3575423" cy="28042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180492" y="745588"/>
            <a:ext cx="89585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6. В</a:t>
            </a:r>
            <a:r>
              <a:rPr lang="ru-RU" sz="24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ru-RU" sz="24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Кондратова </a:t>
            </a:r>
            <a:r>
              <a:rPr lang="ru-RU" sz="24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«Патриотическое воспитание через игру</a:t>
            </a:r>
            <a:r>
              <a:rPr lang="ru-RU" sz="24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»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// Дошкольное воспитание. —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1979.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№ 9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4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642610" y="2788170"/>
            <a:ext cx="725523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2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 и работу на уроке!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61548" y="4272197"/>
            <a:ext cx="5741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b="1" i="1">
                <a:latin typeface="Times New Roman" pitchFamily="18" charset="0"/>
                <a:cs typeface="Times New Roman" pitchFamily="18" charset="0"/>
              </a:rPr>
              <a:t>Преподаватель методики развития речи: </a:t>
            </a:r>
          </a:p>
          <a:p>
            <a:pPr lvl="0" algn="r"/>
            <a:r>
              <a:rPr lang="ru-RU" i="1">
                <a:latin typeface="Times New Roman" pitchFamily="18" charset="0"/>
                <a:cs typeface="Times New Roman" pitchFamily="18" charset="0"/>
              </a:rPr>
              <a:t>Гольская Оксана Геннадьевна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3976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2" r="5052"/>
          <a:stretch/>
        </p:blipFill>
        <p:spPr>
          <a:xfrm rot="16200000">
            <a:off x="2667002" y="-2667001"/>
            <a:ext cx="6858001" cy="1219200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74618" y="748145"/>
            <a:ext cx="647351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Е.И.Тихеева о значении обучения составлению письму на развитие детей дошкольного возраста</a:t>
            </a:r>
            <a:endParaRPr lang="ru-RU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4618" y="107071"/>
            <a:ext cx="995739" cy="99573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22419">
            <a:off x="3683141" y="6150810"/>
            <a:ext cx="3063357" cy="24026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7807" y="977344"/>
            <a:ext cx="4134344" cy="561223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734334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89" t="5346" r="7448" b="12903"/>
          <a:stretch/>
        </p:blipFill>
        <p:spPr>
          <a:xfrm>
            <a:off x="0" y="10167"/>
            <a:ext cx="12192000" cy="677590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330036" y="122529"/>
            <a:ext cx="66809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600" b="1" i="1" dirty="0">
                <a:solidFill>
                  <a:srgbClr val="280F0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Предварительная работа:</a:t>
            </a:r>
            <a:endParaRPr lang="ru-RU" sz="3600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1055" y="665018"/>
            <a:ext cx="7817111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 algn="just">
              <a:buFont typeface="Wingdings" panose="05000000000000000000" pitchFamily="2" charset="2"/>
              <a:buChar char="ü"/>
            </a:pP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сюрпризного момента; </a:t>
            </a:r>
            <a:endParaRPr lang="ru-RU" sz="32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художественной литературы и просмотр мультфильмов, организация беседы по содержанию прочитанного;</a:t>
            </a:r>
          </a:p>
          <a:p>
            <a:pPr marL="457200" lvl="0" indent="-457200" algn="just">
              <a:buFont typeface="Wingdings" panose="05000000000000000000" pitchFamily="2" charset="2"/>
              <a:buChar char="ü"/>
            </a:pPr>
            <a:r>
              <a:rPr lang="ru-RU" sz="32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загадывание загадок</a:t>
            </a:r>
            <a:r>
              <a:rPr lang="ru-RU" sz="32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457200" lvl="0" indent="-457200" algn="just">
              <a:buFont typeface="Wingdings" panose="05000000000000000000" pitchFamily="2" charset="2"/>
              <a:buChar char="ü"/>
            </a:pPr>
            <a:r>
              <a:rPr lang="ru-RU" sz="32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32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рганизация экскурсий к почтовому ящику, в отделение связи и сюжетно – ролевых игр;</a:t>
            </a:r>
            <a:endParaRPr lang="ru-RU" sz="3200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организация продуктивной деятельности;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еседа о профессии почтальона;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ассказ воспитателя о почтовых … ….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ru-RU" sz="3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253" y="-59106"/>
            <a:ext cx="727104" cy="72710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4404" y="768860"/>
            <a:ext cx="3248719" cy="523987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38062" y="5658750"/>
            <a:ext cx="1079086" cy="1072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5762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89" t="5346" r="7448" b="12903"/>
          <a:stretch/>
        </p:blipFill>
        <p:spPr>
          <a:xfrm>
            <a:off x="0" y="10167"/>
            <a:ext cx="12192000" cy="684783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53143" y="188686"/>
            <a:ext cx="1079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бъяснение 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детям значений слов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497" y="951979"/>
            <a:ext cx="7491388" cy="56435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7172" y="599608"/>
            <a:ext cx="4064383" cy="5862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3452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89" t="5346" r="7448" b="12903"/>
          <a:stretch/>
        </p:blipFill>
        <p:spPr>
          <a:xfrm>
            <a:off x="0" y="10167"/>
            <a:ext cx="12192000" cy="677590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8748" y="172436"/>
            <a:ext cx="4613937" cy="64082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41869" y="5493163"/>
            <a:ext cx="1255885" cy="124978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919" y="4180492"/>
            <a:ext cx="2903455" cy="24001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9152" y="172436"/>
            <a:ext cx="3856782" cy="63225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430" y="172436"/>
            <a:ext cx="2798943" cy="37994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194918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89" t="5346" r="7448" b="12903"/>
          <a:stretch/>
        </p:blipFill>
        <p:spPr>
          <a:xfrm>
            <a:off x="0" y="10167"/>
            <a:ext cx="12192000" cy="684783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43919" y="185981"/>
            <a:ext cx="474248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равила </a:t>
            </a:r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оформления </a:t>
            </a: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адреса</a:t>
            </a:r>
            <a:endParaRPr lang="ru-RU" sz="3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309" y="10167"/>
            <a:ext cx="833519" cy="83351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687159" y="185981"/>
            <a:ext cx="430852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</a:t>
            </a:r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составления </a:t>
            </a:r>
            <a:endParaRPr lang="ru-RU" sz="32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писем</a:t>
            </a: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8009" y="24536"/>
            <a:ext cx="819150" cy="81915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309" y="1439013"/>
            <a:ext cx="6838073" cy="48322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1808" y="1439013"/>
            <a:ext cx="4683880" cy="48322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634837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2" r="5052"/>
          <a:stretch/>
        </p:blipFill>
        <p:spPr>
          <a:xfrm rot="16200000">
            <a:off x="2667002" y="-2667001"/>
            <a:ext cx="6857999" cy="1219200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078182" y="471056"/>
            <a:ext cx="90747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600" b="1" i="1" dirty="0" smtClean="0">
                <a:solidFill>
                  <a:srgbClr val="2B100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Виды композиции текста письма</a:t>
            </a:r>
            <a:endParaRPr lang="ru-RU" sz="3600" b="1" i="1" dirty="0">
              <a:solidFill>
                <a:srgbClr val="2B100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7286" y="187036"/>
            <a:ext cx="805295" cy="805295"/>
          </a:xfrm>
          <a:prstGeom prst="rect">
            <a:avLst/>
          </a:prstGeom>
        </p:spPr>
      </p:pic>
      <p:sp>
        <p:nvSpPr>
          <p:cNvPr id="3" name="Шеврон 2"/>
          <p:cNvSpPr/>
          <p:nvPr/>
        </p:nvSpPr>
        <p:spPr>
          <a:xfrm rot="7166072">
            <a:off x="3768126" y="1227041"/>
            <a:ext cx="526473" cy="421181"/>
          </a:xfrm>
          <a:prstGeom prst="chevron">
            <a:avLst/>
          </a:prstGeom>
          <a:solidFill>
            <a:srgbClr val="32170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Шеврон 5"/>
          <p:cNvSpPr/>
          <p:nvPr/>
        </p:nvSpPr>
        <p:spPr>
          <a:xfrm rot="3550757">
            <a:off x="8963891" y="1213720"/>
            <a:ext cx="540328" cy="448177"/>
          </a:xfrm>
          <a:prstGeom prst="chevron">
            <a:avLst/>
          </a:prstGeom>
          <a:solidFill>
            <a:srgbClr val="32170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10145" y="1626509"/>
            <a:ext cx="476596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i="1" dirty="0">
                <a:solidFill>
                  <a:srgbClr val="32170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Простые письма </a:t>
            </a:r>
            <a:r>
              <a:rPr lang="ru-RU" sz="2800" b="1" i="1" dirty="0" smtClean="0">
                <a:solidFill>
                  <a:srgbClr val="32170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sz="2800" i="1" dirty="0" smtClean="0">
                <a:solidFill>
                  <a:srgbClr val="32170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не </a:t>
            </a:r>
            <a:r>
              <a:rPr lang="ru-RU" sz="2800" i="1" dirty="0">
                <a:solidFill>
                  <a:srgbClr val="32170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требующих детального изложения событий, фактов, обстоятельств.  </a:t>
            </a:r>
            <a:r>
              <a:rPr lang="ru-RU" sz="2800" dirty="0" smtClean="0">
                <a:solidFill>
                  <a:srgbClr val="32170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2800" dirty="0">
              <a:solidFill>
                <a:srgbClr val="321704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53202" y="1737316"/>
            <a:ext cx="4475016" cy="28830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8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Сложные письма</a:t>
            </a:r>
            <a:r>
              <a:rPr lang="ru-RU" sz="28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это письма, состоящие из 3 и более частей. Текст таких писем состоит из вступления, основной части и заключения.</a:t>
            </a:r>
            <a:endParaRPr lang="ru-RU" sz="2800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50969" y="5068901"/>
            <a:ext cx="63019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к письмам.</a:t>
            </a:r>
          </a:p>
          <a:p>
            <a:pPr algn="ctr"/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Схема структуры письма</a:t>
            </a:r>
          </a:p>
          <a:p>
            <a:pPr algn="ctr"/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5063" y="4849463"/>
            <a:ext cx="769910" cy="769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8523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2" r="5052"/>
          <a:stretch/>
        </p:blipFill>
        <p:spPr>
          <a:xfrm rot="16200000">
            <a:off x="2667002" y="-2667001"/>
            <a:ext cx="6858001" cy="1219200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399309" y="346365"/>
            <a:ext cx="9919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600" b="1" i="1" dirty="0">
                <a:solidFill>
                  <a:srgbClr val="2B100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Тематика писем в ДОУ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177" y="0"/>
            <a:ext cx="846859" cy="84685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423" y="1141570"/>
            <a:ext cx="6463253" cy="528370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9167" y="1141570"/>
            <a:ext cx="5160422" cy="528370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249758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1124</TotalTime>
  <Words>3057</Words>
  <Application>Microsoft Office PowerPoint</Application>
  <PresentationFormat>Широкоэкранный</PresentationFormat>
  <Paragraphs>189</Paragraphs>
  <Slides>23</Slides>
  <Notes>13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9" baseType="lpstr">
      <vt:lpstr>Arial</vt:lpstr>
      <vt:lpstr>Calibri</vt:lpstr>
      <vt:lpstr>Calibri Light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Амурский педагогический колледж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Обучение детей дошкольного возраста составлению писем</dc:title>
  <dc:subject>методика развития речи</dc:subject>
  <dc:creator>преподаватель - О.Г. Гольская</dc:creator>
  <cp:lastModifiedBy>Admin</cp:lastModifiedBy>
  <cp:revision>155</cp:revision>
  <dcterms:created xsi:type="dcterms:W3CDTF">2017-11-12T08:24:03Z</dcterms:created>
  <dcterms:modified xsi:type="dcterms:W3CDTF">2019-05-15T09:36:39Z</dcterms:modified>
</cp:coreProperties>
</file>