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7" r:id="rId6"/>
    <p:sldId id="261" r:id="rId7"/>
    <p:sldId id="262" r:id="rId8"/>
    <p:sldId id="263" r:id="rId9"/>
    <p:sldId id="268" r:id="rId10"/>
    <p:sldId id="269" r:id="rId11"/>
    <p:sldId id="270" r:id="rId12"/>
    <p:sldId id="271" r:id="rId13"/>
    <p:sldId id="275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6288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06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71486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191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96327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025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480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24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701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543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96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259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16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118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40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893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2E70E-951D-4D56-9EC2-218AB0D06AA0}" type="datetimeFigureOut">
              <a:rPr lang="ru-RU" smtClean="0"/>
              <a:pPr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24E85E9-EB48-4C39-8E08-5423800B56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473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/>
          <p:cNvSpPr/>
          <p:nvPr/>
        </p:nvSpPr>
        <p:spPr>
          <a:xfrm>
            <a:off x="605928" y="1806767"/>
            <a:ext cx="7678756" cy="2368626"/>
          </a:xfrm>
          <a:prstGeom prst="snip1Rect">
            <a:avLst>
              <a:gd name="adj" fmla="val 10560"/>
            </a:avLst>
          </a:prstGeom>
          <a:solidFill>
            <a:schemeClr val="lt1">
              <a:alpha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53344" y="2416202"/>
            <a:ext cx="5671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9321" y="506099"/>
            <a:ext cx="2339244" cy="38202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1431">
            <a:off x="6382842" y="-118376"/>
            <a:ext cx="3330760" cy="5069153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031749"/>
              </p:ext>
            </p:extLst>
          </p:nvPr>
        </p:nvGraphicFramePr>
        <p:xfrm>
          <a:off x="960301" y="1940241"/>
          <a:ext cx="7102208" cy="2974555"/>
        </p:xfrm>
        <a:graphic>
          <a:graphicData uri="http://schemas.openxmlformats.org/drawingml/2006/table">
            <a:tbl>
              <a:tblPr/>
              <a:tblGrid>
                <a:gridCol w="7102208"/>
              </a:tblGrid>
              <a:tr h="29745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4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Урок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4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Окружающий мир</a:t>
                      </a:r>
                      <a:endParaRPr lang="ru-RU" sz="4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71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650" y="620617"/>
            <a:ext cx="7572375" cy="1320800"/>
          </a:xfrm>
        </p:spPr>
        <p:txBody>
          <a:bodyPr>
            <a:normAutofit/>
          </a:bodyPr>
          <a:lstStyle/>
          <a:p>
            <a:pPr algn="ctr"/>
            <a:r>
              <a:rPr lang="ru-RU" sz="4000" dirty="0"/>
              <a:t>На всех садится, никого не </a:t>
            </a:r>
            <a:r>
              <a:rPr lang="ru-RU" sz="4000" dirty="0" smtClean="0"/>
              <a:t>боится.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114" y="2127539"/>
            <a:ext cx="4465298" cy="35956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13514" y="5723237"/>
            <a:ext cx="25825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Снежинка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7606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4750" y="618502"/>
            <a:ext cx="75446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Кто меняет шубу 2 раза в год?</a:t>
            </a: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512" y="1664059"/>
            <a:ext cx="3849459" cy="42630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50" y="1664058"/>
            <a:ext cx="3931149" cy="42630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47241" y="5927073"/>
            <a:ext cx="2677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Заяц и белка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940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4919257"/>
              </p:ext>
            </p:extLst>
          </p:nvPr>
        </p:nvGraphicFramePr>
        <p:xfrm>
          <a:off x="609599" y="815240"/>
          <a:ext cx="6340688" cy="519198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  <a:gridCol w="396293"/>
              </a:tblGrid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>
                          <a:effectLst/>
                        </a:rPr>
                        <a:t>3</a:t>
                      </a:r>
                      <a:r>
                        <a:rPr lang="en-US" sz="2000" dirty="0">
                          <a:effectLst/>
                        </a:rPr>
                        <a:t>з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>
                          <a:effectLst/>
                        </a:rPr>
                        <a:t>6</a:t>
                      </a:r>
                      <a:r>
                        <a:rPr lang="en-US" sz="2000" dirty="0">
                          <a:effectLst/>
                        </a:rPr>
                        <a:t>ф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>
                          <a:effectLst/>
                        </a:rPr>
                        <a:t>1</a:t>
                      </a:r>
                      <a:r>
                        <a:rPr lang="en-US" sz="2000" dirty="0">
                          <a:effectLst/>
                        </a:rPr>
                        <a:t>г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и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е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м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>
                          <a:effectLst/>
                        </a:rPr>
                        <a:t>5</a:t>
                      </a:r>
                      <a:r>
                        <a:rPr lang="en-US" sz="2000" dirty="0">
                          <a:effectLst/>
                        </a:rPr>
                        <a:t>д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е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а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б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р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ь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а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п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>
                          <a:effectLst/>
                        </a:rPr>
                        <a:t>7</a:t>
                      </a:r>
                      <a:r>
                        <a:rPr lang="en-US" sz="2000" dirty="0">
                          <a:effectLst/>
                        </a:rPr>
                        <a:t>л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ю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т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е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н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ь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>
                          <a:effectLst/>
                        </a:rPr>
                        <a:t>2</a:t>
                      </a:r>
                      <a:r>
                        <a:rPr lang="en-US" sz="2000" dirty="0">
                          <a:effectLst/>
                        </a:rPr>
                        <a:t>я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н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а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р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и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у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с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ь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 baseline="30000" dirty="0">
                          <a:effectLst/>
                        </a:rPr>
                        <a:t>4</a:t>
                      </a:r>
                      <a:r>
                        <a:rPr lang="en-US" sz="2000" dirty="0">
                          <a:effectLst/>
                        </a:rPr>
                        <a:t>с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н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е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г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в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и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к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о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д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е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ц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24499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mbria" panose="020405030504060302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11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75298"/>
            <a:ext cx="7506791" cy="448798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4800" b="1" dirty="0" smtClean="0">
                <a:solidFill>
                  <a:srgbClr val="002060"/>
                </a:solidFill>
              </a:rPr>
              <a:t>Тема: Зимние месяцы.</a:t>
            </a:r>
            <a:endParaRPr lang="ru-RU" sz="39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</a:rPr>
              <a:t>    Цель: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1. </a:t>
            </a:r>
            <a:r>
              <a:rPr lang="ru-RU" sz="3200" dirty="0" smtClean="0">
                <a:solidFill>
                  <a:srgbClr val="002060"/>
                </a:solidFill>
              </a:rPr>
              <a:t>Узнать старинные названия зимних месяцев;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2. </a:t>
            </a:r>
            <a:r>
              <a:rPr lang="ru-RU" sz="3200" dirty="0" smtClean="0">
                <a:solidFill>
                  <a:srgbClr val="002060"/>
                </a:solidFill>
              </a:rPr>
              <a:t>Научиться находить признаки зимних явлений;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3. </a:t>
            </a:r>
            <a:r>
              <a:rPr lang="ru-RU" sz="3200" dirty="0" smtClean="0">
                <a:solidFill>
                  <a:srgbClr val="002060"/>
                </a:solidFill>
              </a:rPr>
              <a:t>Изучить особенности зимы родного края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489" y="-143219"/>
            <a:ext cx="2339244" cy="3820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1431">
            <a:off x="7029253" y="-347860"/>
            <a:ext cx="3330760" cy="506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2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с одним вырезанным углом 3"/>
          <p:cNvSpPr/>
          <p:nvPr/>
        </p:nvSpPr>
        <p:spPr>
          <a:xfrm>
            <a:off x="609599" y="946832"/>
            <a:ext cx="7151915" cy="5018317"/>
          </a:xfrm>
          <a:prstGeom prst="snip1Rect">
            <a:avLst>
              <a:gd name="adj" fmla="val 1056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245" y="2160590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Домашнее задание: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Учебник стр. 4-6;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Раб.тетрадь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стр. 5, задание №5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1431">
            <a:off x="6228323" y="-555451"/>
            <a:ext cx="3330760" cy="50691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484" y="946832"/>
            <a:ext cx="1649896" cy="216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31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одним вырезанным углом 3"/>
          <p:cNvSpPr/>
          <p:nvPr/>
        </p:nvSpPr>
        <p:spPr>
          <a:xfrm>
            <a:off x="905220" y="733866"/>
            <a:ext cx="7330886" cy="5018317"/>
          </a:xfrm>
          <a:prstGeom prst="snip1Rect">
            <a:avLst>
              <a:gd name="adj" fmla="val 1056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0574" y="2184833"/>
            <a:ext cx="7190343" cy="3880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Спасибо за урок!</a:t>
            </a:r>
            <a:endParaRPr lang="ru-RU" sz="6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02" y="261258"/>
            <a:ext cx="2588597" cy="61177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6484" y="-306751"/>
            <a:ext cx="2339244" cy="473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4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727448" y="1122174"/>
            <a:ext cx="7151915" cy="5018317"/>
          </a:xfrm>
          <a:prstGeom prst="snip1Rect">
            <a:avLst>
              <a:gd name="adj" fmla="val 1056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931" y="261257"/>
            <a:ext cx="2588597" cy="611777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54696" y="2126255"/>
            <a:ext cx="549741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Есть у моего батюшки сад…</a:t>
            </a:r>
          </a:p>
          <a:p>
            <a:pPr algn="ctr"/>
            <a:r>
              <a:rPr lang="ru-RU" sz="3200" dirty="0"/>
              <a:t>В саду двенадцать гряд.</a:t>
            </a:r>
          </a:p>
          <a:p>
            <a:pPr algn="ctr"/>
            <a:r>
              <a:rPr lang="ru-RU" sz="3200" dirty="0"/>
              <a:t>Гряды крест-накрест разгорожены,</a:t>
            </a:r>
          </a:p>
          <a:p>
            <a:pPr algn="ctr"/>
            <a:r>
              <a:rPr lang="ru-RU" sz="3200" dirty="0"/>
              <a:t>Сколько гряд в каждой клети положено?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497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239485" y="721296"/>
            <a:ext cx="8320621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декабрь2 lite"/>
          <p:cNvPicPr/>
          <p:nvPr/>
        </p:nvPicPr>
        <p:blipFill>
          <a:blip r:embed="rId2"/>
          <a:srcRect t="3656" r="3670"/>
          <a:stretch>
            <a:fillRect/>
          </a:stretch>
        </p:blipFill>
        <p:spPr bwMode="auto">
          <a:xfrm>
            <a:off x="3102445" y="911872"/>
            <a:ext cx="2141584" cy="2622015"/>
          </a:xfrm>
          <a:prstGeom prst="rect">
            <a:avLst/>
          </a:prstGeom>
          <a:noFill/>
        </p:spPr>
      </p:pic>
      <p:pic>
        <p:nvPicPr>
          <p:cNvPr id="8" name="Рисунок 7" descr="январь lit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2510" y="2602962"/>
            <a:ext cx="2501813" cy="2507078"/>
          </a:xfrm>
          <a:prstGeom prst="rect">
            <a:avLst/>
          </a:prstGeom>
          <a:noFill/>
        </p:spPr>
      </p:pic>
      <p:pic>
        <p:nvPicPr>
          <p:cNvPr id="9" name="Рисунок 8" descr="февраль lite"/>
          <p:cNvPicPr/>
          <p:nvPr/>
        </p:nvPicPr>
        <p:blipFill>
          <a:blip r:embed="rId4"/>
          <a:srcRect t="5000"/>
          <a:stretch>
            <a:fillRect/>
          </a:stretch>
        </p:blipFill>
        <p:spPr bwMode="auto">
          <a:xfrm>
            <a:off x="5771037" y="2272194"/>
            <a:ext cx="2054011" cy="283784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2510" y="1644403"/>
            <a:ext cx="829570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		</a:t>
            </a:r>
          </a:p>
          <a:p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</a:p>
          <a:p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sz="32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ru-RU" sz="3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  <a:r>
              <a:rPr lang="ru-RU" sz="3200" b="1" dirty="0" err="1" smtClean="0"/>
              <a:t>Децембер</a:t>
            </a:r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b="1" dirty="0" smtClean="0">
              <a:solidFill>
                <a:srgbClr val="002060"/>
              </a:solidFill>
            </a:endParaRPr>
          </a:p>
          <a:p>
            <a:endParaRPr lang="ru-RU" sz="3200" dirty="0"/>
          </a:p>
          <a:p>
            <a:r>
              <a:rPr lang="ru-RU" sz="3200" b="1" dirty="0" err="1" smtClean="0"/>
              <a:t>Януариус</a:t>
            </a:r>
            <a:r>
              <a:rPr lang="ru-RU" sz="3200" b="1" dirty="0" smtClean="0">
                <a:solidFill>
                  <a:srgbClr val="002060"/>
                </a:solidFill>
              </a:rPr>
              <a:t>			</a:t>
            </a:r>
            <a:r>
              <a:rPr lang="ru-RU" sz="3200" b="1" dirty="0" err="1" smtClean="0"/>
              <a:t>Фебраруариус</a:t>
            </a:r>
            <a:endParaRPr lang="ru-RU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0410" y="4986896"/>
            <a:ext cx="2428981" cy="536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Январь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133861" y="4985109"/>
            <a:ext cx="3106756" cy="536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Февраль</a:t>
            </a:r>
            <a:endParaRPr lang="ru-RU" sz="32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78552" y="3453610"/>
            <a:ext cx="2428981" cy="5361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Декабрь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3695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9" y="1675298"/>
            <a:ext cx="7506791" cy="448798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r>
              <a:rPr lang="ru-RU" sz="4800" b="1" dirty="0" smtClean="0">
                <a:solidFill>
                  <a:srgbClr val="002060"/>
                </a:solidFill>
              </a:rPr>
              <a:t>Тема: Зимние месяцы.</a:t>
            </a:r>
            <a:endParaRPr lang="ru-RU" sz="39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</a:rPr>
              <a:t>    Цель: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1. </a:t>
            </a:r>
            <a:r>
              <a:rPr lang="ru-RU" sz="3200" dirty="0" smtClean="0">
                <a:solidFill>
                  <a:srgbClr val="002060"/>
                </a:solidFill>
              </a:rPr>
              <a:t>Узнать старинные названия зимних месяцев;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2. </a:t>
            </a:r>
            <a:r>
              <a:rPr lang="ru-RU" sz="3200" dirty="0" smtClean="0">
                <a:solidFill>
                  <a:srgbClr val="002060"/>
                </a:solidFill>
              </a:rPr>
              <a:t>Научиться находить признаки зимних явлений;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3. </a:t>
            </a:r>
            <a:r>
              <a:rPr lang="ru-RU" sz="3200" dirty="0" smtClean="0">
                <a:solidFill>
                  <a:srgbClr val="002060"/>
                </a:solidFill>
              </a:rPr>
              <a:t>Изучить особенности зимы родного края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9489" y="-143219"/>
            <a:ext cx="2339244" cy="38202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1431">
            <a:off x="7029253" y="-347860"/>
            <a:ext cx="3330760" cy="50691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углом 4"/>
          <p:cNvSpPr/>
          <p:nvPr/>
        </p:nvSpPr>
        <p:spPr>
          <a:xfrm>
            <a:off x="239485" y="721296"/>
            <a:ext cx="8574906" cy="5464629"/>
          </a:xfrm>
          <a:prstGeom prst="snip1Rect">
            <a:avLst>
              <a:gd name="adj" fmla="val 664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7218" y="0"/>
            <a:ext cx="1649896" cy="2167676"/>
          </a:xfrm>
          <a:prstGeom prst="rect">
            <a:avLst/>
          </a:prstGeom>
        </p:spPr>
      </p:pic>
      <p:pic>
        <p:nvPicPr>
          <p:cNvPr id="7" name="Рисунок 6" descr="декабрь2 lite"/>
          <p:cNvPicPr/>
          <p:nvPr/>
        </p:nvPicPr>
        <p:blipFill>
          <a:blip r:embed="rId3"/>
          <a:srcRect t="3656" r="3670"/>
          <a:stretch>
            <a:fillRect/>
          </a:stretch>
        </p:blipFill>
        <p:spPr bwMode="auto">
          <a:xfrm>
            <a:off x="612311" y="2120999"/>
            <a:ext cx="2042284" cy="2971995"/>
          </a:xfrm>
          <a:prstGeom prst="rect">
            <a:avLst/>
          </a:prstGeom>
          <a:noFill/>
        </p:spPr>
      </p:pic>
      <p:pic>
        <p:nvPicPr>
          <p:cNvPr id="8" name="Рисунок 7" descr="январь lite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78843" y="3176187"/>
            <a:ext cx="1993624" cy="1765230"/>
          </a:xfrm>
          <a:prstGeom prst="rect">
            <a:avLst/>
          </a:prstGeom>
          <a:noFill/>
        </p:spPr>
      </p:pic>
      <p:pic>
        <p:nvPicPr>
          <p:cNvPr id="9" name="Рисунок 8" descr="февраль lite"/>
          <p:cNvPicPr/>
          <p:nvPr/>
        </p:nvPicPr>
        <p:blipFill>
          <a:blip r:embed="rId5"/>
          <a:srcRect t="5000"/>
          <a:stretch>
            <a:fillRect/>
          </a:stretch>
        </p:blipFill>
        <p:spPr bwMode="auto">
          <a:xfrm>
            <a:off x="6267025" y="2495149"/>
            <a:ext cx="1952211" cy="24462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2311" y="4941417"/>
            <a:ext cx="235328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Декабрь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338423" y="4964038"/>
            <a:ext cx="20353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Январь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65173" y="4946479"/>
            <a:ext cx="1956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Февраль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236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120810" cy="1320800"/>
          </a:xfrm>
        </p:spPr>
        <p:txBody>
          <a:bodyPr/>
          <a:lstStyle/>
          <a:p>
            <a:r>
              <a:rPr lang="ru-RU" dirty="0" smtClean="0"/>
              <a:t>Древнерусское название месяца - </a:t>
            </a:r>
            <a:r>
              <a:rPr lang="ru-RU" dirty="0" err="1" smtClean="0"/>
              <a:t>Годопроводец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09597" y="2256283"/>
            <a:ext cx="7798905" cy="38807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Студень,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холодень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ледостав,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годопроводец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ДЕКАБРЬ</a:t>
            </a:r>
          </a:p>
          <a:p>
            <a:pPr>
              <a:buNone/>
            </a:pPr>
            <a:endParaRPr lang="ru-RU" sz="2800" b="1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декабрь2 lite"/>
          <p:cNvPicPr/>
          <p:nvPr/>
        </p:nvPicPr>
        <p:blipFill>
          <a:blip r:embed="rId2"/>
          <a:srcRect t="3656" r="3670"/>
          <a:stretch>
            <a:fillRect/>
          </a:stretch>
        </p:blipFill>
        <p:spPr bwMode="auto">
          <a:xfrm>
            <a:off x="839815" y="3171031"/>
            <a:ext cx="2739813" cy="3495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Древнерусское название месяца - </a:t>
            </a:r>
            <a:r>
              <a:rPr lang="ru-RU" dirty="0" err="1" smtClean="0"/>
              <a:t>Сечень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7444" y="2160590"/>
            <a:ext cx="8726556" cy="3880773"/>
          </a:xfrm>
        </p:spPr>
        <p:txBody>
          <a:bodyPr/>
          <a:lstStyle/>
          <a:p>
            <a:pPr>
              <a:buNone/>
            </a:pP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Просинец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перелом зимы,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перезимье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сечень</a:t>
            </a: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ЯНВАРЬ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</a:t>
            </a:r>
            <a:endParaRPr lang="ru-RU" dirty="0"/>
          </a:p>
        </p:txBody>
      </p:sp>
      <p:pic>
        <p:nvPicPr>
          <p:cNvPr id="4" name="Рисунок 3" descr="январь lit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7444" y="3104707"/>
            <a:ext cx="2517142" cy="2936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Древнерусское название месяца </a:t>
            </a:r>
            <a:r>
              <a:rPr lang="ru-RU" dirty="0" smtClean="0"/>
              <a:t>- </a:t>
            </a:r>
            <a:r>
              <a:rPr lang="ru-RU" dirty="0" err="1" smtClean="0"/>
              <a:t>Лютень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598" y="2160590"/>
            <a:ext cx="7938053" cy="388077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Межень,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крутень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снежень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бокогрей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ФЕВРАЛЬ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февраль lite"/>
          <p:cNvPicPr/>
          <p:nvPr/>
        </p:nvPicPr>
        <p:blipFill>
          <a:blip r:embed="rId2"/>
          <a:srcRect t="5000"/>
          <a:stretch>
            <a:fillRect/>
          </a:stretch>
        </p:blipFill>
        <p:spPr bwMode="auto">
          <a:xfrm>
            <a:off x="609598" y="2913321"/>
            <a:ext cx="2112337" cy="31280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3755" y="584724"/>
            <a:ext cx="7229064" cy="891537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Шуба бела, весь свет одела.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65" y="1476261"/>
            <a:ext cx="8088044" cy="46491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58419" y="5982158"/>
            <a:ext cx="2268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Снег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57730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172</TotalTime>
  <Words>223</Words>
  <Application>Microsoft Office PowerPoint</Application>
  <PresentationFormat>Экран (4:3)</PresentationFormat>
  <Paragraphs>308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Cambria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Древнерусское название месяца - Годопроводец</vt:lpstr>
      <vt:lpstr>Древнерусское название месяца - Сечень</vt:lpstr>
      <vt:lpstr>Древнерусское название месяца - Лютень</vt:lpstr>
      <vt:lpstr>Презентация PowerPoint</vt:lpstr>
      <vt:lpstr>На всех садится, никого не боится.</vt:lpstr>
      <vt:lpstr>Презентация PowerPoint</vt:lpstr>
      <vt:lpstr>Презентация PowerPoint</vt:lpstr>
      <vt:lpstr>Презентация PowerPoint</vt:lpstr>
      <vt:lpstr>Домашнее задание:  Учебник стр. 4-6; Раб.тетрадь стр. 5, задание №5</vt:lpstr>
      <vt:lpstr>Презентация PowerPoint</vt:lpstr>
    </vt:vector>
  </TitlesOfParts>
  <Company>DNS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RePack by Diakov</cp:lastModifiedBy>
  <cp:revision>20</cp:revision>
  <dcterms:created xsi:type="dcterms:W3CDTF">2012-12-24T11:18:54Z</dcterms:created>
  <dcterms:modified xsi:type="dcterms:W3CDTF">2018-01-24T16:29:04Z</dcterms:modified>
</cp:coreProperties>
</file>