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9" r:id="rId10"/>
    <p:sldId id="263" r:id="rId11"/>
    <p:sldId id="271" r:id="rId12"/>
    <p:sldId id="266" r:id="rId13"/>
    <p:sldId id="262" r:id="rId14"/>
    <p:sldId id="272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1" autoAdjust="0"/>
    <p:restoredTop sz="86704" autoAdjust="0"/>
  </p:normalViewPr>
  <p:slideViewPr>
    <p:cSldViewPr>
      <p:cViewPr>
        <p:scale>
          <a:sx n="60" d="100"/>
          <a:sy n="60" d="100"/>
        </p:scale>
        <p:origin x="-17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5ED6A-A7B0-462C-ABD6-C269BBCDD4A6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CECACE-2BF0-4B7A-9838-C9A43CDA6B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CECACE-2BF0-4B7A-9838-C9A43CDA6B9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8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793F5BE-DFE2-43C1-9CD8-D03A2CFB485F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2848D87-E5CF-44E2-A6E4-2009BC54544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ssian-kenguru.ru/konkursy/russkii-medvezhono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876801"/>
          </a:xfrm>
        </p:spPr>
        <p:txBody>
          <a:bodyPr/>
          <a:lstStyle/>
          <a:p>
            <a:r>
              <a:rPr lang="ru-RU" sz="6600" b="1" dirty="0">
                <a:solidFill>
                  <a:schemeClr val="tx1"/>
                </a:solidFill>
              </a:rPr>
              <a:t>Олимпиады для обучающихся</a:t>
            </a:r>
            <a:br>
              <a:rPr lang="ru-RU" sz="6600" b="1" dirty="0">
                <a:solidFill>
                  <a:schemeClr val="tx1"/>
                </a:solidFill>
              </a:rPr>
            </a:br>
            <a:r>
              <a:rPr lang="ru-RU" sz="6600" b="1" dirty="0">
                <a:solidFill>
                  <a:schemeClr val="tx1"/>
                </a:solidFill>
              </a:rPr>
              <a:t>начальной школы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21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	</a:t>
            </a:r>
            <a:r>
              <a:rPr lang="ru-RU" sz="2800" b="1" dirty="0" smtClean="0"/>
              <a:t>Международный </a:t>
            </a:r>
            <a:r>
              <a:rPr lang="ru-RU" sz="2800" b="1" dirty="0"/>
              <a:t>конкурс по языкознанию (в основном русскому) среди школьников. Проводится с 2000 года</a:t>
            </a:r>
            <a:r>
              <a:rPr lang="ru-RU" sz="2800" b="1" dirty="0" smtClean="0"/>
              <a:t>.</a:t>
            </a:r>
            <a:endParaRPr lang="ru-RU" sz="2800" b="1" dirty="0"/>
          </a:p>
          <a:p>
            <a:pPr algn="just"/>
            <a:r>
              <a:rPr lang="ru-RU" sz="2800" b="1" dirty="0" smtClean="0"/>
              <a:t>	Организаторами </a:t>
            </a:r>
            <a:r>
              <a:rPr lang="ru-RU" sz="2800" b="1" dirty="0"/>
              <a:t>конкурса выступают Центр дополнительного образования одарённых школьников, ООО «Слово», ООО «Игра». </a:t>
            </a:r>
            <a:endParaRPr lang="ru-RU" sz="2800" b="1" dirty="0" smtClean="0"/>
          </a:p>
          <a:p>
            <a:pPr algn="just"/>
            <a:r>
              <a:rPr lang="ru-RU" sz="2800" b="1" dirty="0"/>
              <a:t>	</a:t>
            </a:r>
            <a:r>
              <a:rPr lang="ru-RU" sz="2800" b="1" dirty="0" smtClean="0"/>
              <a:t>Научное </a:t>
            </a:r>
            <a:r>
              <a:rPr lang="ru-RU" sz="2800" b="1" dirty="0"/>
              <a:t>руководство осуществляет Институт лингвистики РГГУ. Центральный оргкомитет расположен в городе Кирове</a:t>
            </a:r>
            <a:r>
              <a:rPr lang="ru-RU" sz="2800" b="1" dirty="0" smtClean="0"/>
              <a:t>.</a:t>
            </a:r>
          </a:p>
          <a:p>
            <a:pPr algn="just"/>
            <a:r>
              <a:rPr lang="ru-RU" sz="2800" b="1" dirty="0"/>
              <a:t>	Конкурс проводится среди учащихся 2—11-х классов средних школ, соответствующих им курсов средних профессиональных учебных заведений России и классов (курсов) иностранных государств.</a:t>
            </a:r>
          </a:p>
        </p:txBody>
      </p:sp>
    </p:spTree>
    <p:extLst>
      <p:ext uri="{BB962C8B-B14F-4D97-AF65-F5344CB8AC3E}">
        <p14:creationId xmlns:p14="http://schemas.microsoft.com/office/powerpoint/2010/main" val="350225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87" y="4725144"/>
            <a:ext cx="9123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Международный дистанционный конкурс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69812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hlinkClick r:id="rId3"/>
              </a:rPr>
              <a:t>http://emu.cerm.ru</a:t>
            </a:r>
            <a:r>
              <a:rPr lang="ru-RU" sz="3200" dirty="0">
                <a:hlinkClick r:id="rId3"/>
              </a:rPr>
              <a:t>/</a:t>
            </a:r>
            <a:endParaRPr lang="ru-RU" sz="3200" dirty="0"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820" y="188640"/>
            <a:ext cx="393208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77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Порядок проведения конкурса</a:t>
            </a:r>
          </a:p>
          <a:p>
            <a:pPr algn="just"/>
            <a:r>
              <a:rPr lang="ru-RU" sz="2400" b="1" dirty="0" smtClean="0"/>
              <a:t>	Конкурсные </a:t>
            </a:r>
            <a:r>
              <a:rPr lang="ru-RU" sz="2400" b="1" dirty="0"/>
              <a:t>задания размещаются в Личном Кабинете. В назначенное время школа загружает материалы конкурса из Личного кабинета. Время на выполнение заданий одного раунда - не более 30 минут. Отсчёт времени начинается после проведения инструктажа и подписания работ. Задания всех раундов конкурса выполняются каждым учащимся индивидуально в своей школе. После проведения конкурса учитель собирает работы учащихся и вносит их в компьютер. Файлы с ответами детей отправляются в оргкомитет через Личный Кабинет</a:t>
            </a:r>
            <a:r>
              <a:rPr lang="ru-RU" sz="2400" b="1" dirty="0" smtClean="0"/>
              <a:t>.</a:t>
            </a:r>
          </a:p>
          <a:p>
            <a:pPr algn="just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719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	</a:t>
            </a:r>
            <a:r>
              <a:rPr lang="ru-RU" sz="2400" b="1" dirty="0" smtClean="0"/>
              <a:t>Мониторинговый </a:t>
            </a:r>
            <a:r>
              <a:rPr lang="ru-RU" sz="2400" b="1" dirty="0"/>
              <a:t>дистанционный конкурс для учащихся 1-4 классов.</a:t>
            </a:r>
          </a:p>
          <a:p>
            <a:pPr algn="just"/>
            <a:r>
              <a:rPr lang="ru-RU" sz="2400" b="1" dirty="0"/>
              <a:t>Проводится с 2008 года.</a:t>
            </a:r>
          </a:p>
          <a:p>
            <a:pPr algn="just"/>
            <a:r>
              <a:rPr lang="ru-RU" sz="2400" b="1" dirty="0"/>
              <a:t>Включает четыре </a:t>
            </a:r>
            <a:r>
              <a:rPr lang="ru-RU" sz="2400" b="1" dirty="0" err="1"/>
              <a:t>метапредметных</a:t>
            </a:r>
            <a:r>
              <a:rPr lang="ru-RU" sz="2400" b="1" dirty="0"/>
              <a:t> раунда: БЫСТРЫЙ, УМНЫЙ, СМЕЛЫЙ, ЛОВКИЙ</a:t>
            </a:r>
            <a:r>
              <a:rPr lang="ru-RU" sz="2400" b="1" dirty="0" smtClean="0"/>
              <a:t>.</a:t>
            </a:r>
          </a:p>
          <a:p>
            <a:pPr algn="just"/>
            <a:r>
              <a:rPr lang="ru-RU" sz="2400" b="1" dirty="0"/>
              <a:t>	 </a:t>
            </a:r>
            <a:r>
              <a:rPr lang="ru-RU" sz="2400" b="1" dirty="0" smtClean="0"/>
              <a:t>БЫСТРЫЙ </a:t>
            </a:r>
            <a:r>
              <a:rPr lang="ru-RU" sz="2400" b="1" dirty="0"/>
              <a:t>раунд – задания на эрудицию и логику. Вопросы игрового развивающего характера. Задания на эрудицию не привязаны к учебным предметам.</a:t>
            </a:r>
          </a:p>
          <a:p>
            <a:pPr algn="just"/>
            <a:r>
              <a:rPr lang="ru-RU" sz="2400" b="1" dirty="0"/>
              <a:t> 	УМНЫЙ раунд – задания на умение решать проблемы. </a:t>
            </a:r>
            <a:endParaRPr lang="ru-RU" sz="2400" b="1" dirty="0" smtClean="0"/>
          </a:p>
          <a:p>
            <a:pPr algn="just"/>
            <a:r>
              <a:rPr lang="ru-RU" sz="2400" b="1" dirty="0"/>
              <a:t>	</a:t>
            </a:r>
            <a:r>
              <a:rPr lang="ru-RU" sz="2400" b="1" dirty="0" smtClean="0"/>
              <a:t>Школьнику </a:t>
            </a:r>
            <a:r>
              <a:rPr lang="ru-RU" sz="2400" b="1" dirty="0"/>
              <a:t>предлагается несколько проблемных ситуаций разной сложности. Участник должен справиться с проблемами, выбрав подходящий способ решения. Задания не привязаны к учебным предметам.</a:t>
            </a:r>
          </a:p>
          <a:p>
            <a:pPr algn="just"/>
            <a:r>
              <a:rPr lang="ru-RU" sz="2400" b="1" dirty="0"/>
              <a:t> 	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64647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	</a:t>
            </a:r>
            <a:r>
              <a:rPr lang="ru-RU" sz="2400" b="1" dirty="0" smtClean="0"/>
              <a:t> СМЕЛЫЙ </a:t>
            </a:r>
            <a:r>
              <a:rPr lang="ru-RU" sz="2400" b="1" dirty="0"/>
              <a:t>раунд – задания на работу с информацией. </a:t>
            </a:r>
            <a:endParaRPr lang="ru-RU" sz="2400" b="1" dirty="0" smtClean="0"/>
          </a:p>
          <a:p>
            <a:pPr algn="just"/>
            <a:r>
              <a:rPr lang="ru-RU" sz="2400" b="1" dirty="0"/>
              <a:t>	</a:t>
            </a:r>
            <a:r>
              <a:rPr lang="ru-RU" sz="2400" b="1" dirty="0" smtClean="0"/>
              <a:t>Ученик </a:t>
            </a:r>
            <a:r>
              <a:rPr lang="ru-RU" sz="2400" b="1" dirty="0"/>
              <a:t>должен изучить текст, рисунок или диаграмму и ответить на предложенные вопросы.</a:t>
            </a:r>
          </a:p>
          <a:p>
            <a:pPr algn="just"/>
            <a:r>
              <a:rPr lang="ru-RU" sz="2400" b="1" dirty="0"/>
              <a:t> 	ЛОВКИЙ раунд - задания проверяют </a:t>
            </a:r>
            <a:r>
              <a:rPr lang="ru-RU" sz="2400" b="1" dirty="0" err="1"/>
              <a:t>самоорганизационные</a:t>
            </a:r>
            <a:r>
              <a:rPr lang="ru-RU" sz="2400" b="1" dirty="0"/>
              <a:t> умения. </a:t>
            </a:r>
            <a:endParaRPr lang="ru-RU" sz="2400" b="1" dirty="0" smtClean="0"/>
          </a:p>
          <a:p>
            <a:pPr algn="just"/>
            <a:r>
              <a:rPr lang="ru-RU" sz="2400" b="1" dirty="0"/>
              <a:t>	</a:t>
            </a:r>
            <a:r>
              <a:rPr lang="ru-RU" sz="2400" b="1" dirty="0" smtClean="0"/>
              <a:t>В </a:t>
            </a:r>
            <a:r>
              <a:rPr lang="ru-RU" sz="2400" b="1" dirty="0"/>
              <a:t>тесте собраны </a:t>
            </a:r>
            <a:r>
              <a:rPr lang="ru-RU" sz="2400" b="1" dirty="0" err="1"/>
              <a:t>компетентностно</a:t>
            </a:r>
            <a:r>
              <a:rPr lang="ru-RU" sz="2400" b="1" dirty="0"/>
              <a:t>-ориентированные задания разной сложности. Задания не привязаны к учебным предметам. </a:t>
            </a:r>
            <a:endParaRPr lang="ru-RU" sz="2400" b="1" dirty="0" smtClean="0"/>
          </a:p>
          <a:p>
            <a:pPr algn="just"/>
            <a:r>
              <a:rPr lang="ru-RU" sz="2400" b="1" dirty="0"/>
              <a:t>	По итогам конкурса:</a:t>
            </a:r>
          </a:p>
          <a:p>
            <a:pPr algn="just"/>
            <a:r>
              <a:rPr lang="ru-RU" sz="2400" b="1" dirty="0"/>
              <a:t> 	Всем участникам вручаются сертификаты и наклейки. Школе предоставляется аналитическая информация об уровне </a:t>
            </a:r>
            <a:r>
              <a:rPr lang="ru-RU" sz="2400" b="1" dirty="0" err="1"/>
              <a:t>сформированности</a:t>
            </a:r>
            <a:r>
              <a:rPr lang="ru-RU" sz="2400" b="1" dirty="0"/>
              <a:t> ключевых компетентностей учащихся. Активные педагоги получат грамоты.</a:t>
            </a:r>
          </a:p>
          <a:p>
            <a:pPr algn="just"/>
            <a:endParaRPr lang="ru-RU" sz="2400" b="1" dirty="0"/>
          </a:p>
          <a:p>
            <a:pPr algn="just"/>
            <a:endParaRPr lang="ru-RU" sz="2800" b="1" dirty="0"/>
          </a:p>
          <a:p>
            <a:pPr algn="just"/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5495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9578" y="0"/>
            <a:ext cx="916357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/>
              <a:t>На выбор предлагаются 2 варианта тестирования:</a:t>
            </a:r>
          </a:p>
          <a:p>
            <a:pPr algn="just"/>
            <a:r>
              <a:rPr lang="ru-RU" sz="2800" b="1" dirty="0" smtClean="0"/>
              <a:t>	Электронный </a:t>
            </a:r>
            <a:r>
              <a:rPr lang="ru-RU" sz="2800" b="1" dirty="0"/>
              <a:t>(компьютерный). Участники решают задания на компьютерах. Рекомендуем при выборе электронного варианта тестирования предоставлять участникам задания, распечатанные на бумаге. </a:t>
            </a:r>
          </a:p>
          <a:p>
            <a:pPr algn="just"/>
            <a:r>
              <a:rPr lang="ru-RU" sz="2800" b="1" dirty="0"/>
              <a:t> 	Комбинированный (компьютерно-бумажный). Участники выполняют работы в классе на бумаге. Затем педагоги вносят ответы учащихся в компьютер.</a:t>
            </a:r>
          </a:p>
        </p:txBody>
      </p:sp>
    </p:spTree>
    <p:extLst>
      <p:ext uri="{BB962C8B-B14F-4D97-AF65-F5344CB8AC3E}">
        <p14:creationId xmlns:p14="http://schemas.microsoft.com/office/powerpoint/2010/main" val="211691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Кенгуру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chemeClr val="tx1"/>
                </a:solidFill>
              </a:rPr>
              <a:t>(международный конкурс по математике)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472608" cy="4514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20559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hlinkClick r:id="rId3"/>
              </a:rPr>
              <a:t>http://russian-kenguru.ru/konkursy/kenguru</a:t>
            </a:r>
            <a:endParaRPr lang="ru-RU" sz="2800" b="1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40265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sz="2800" b="1" dirty="0" smtClean="0">
                <a:solidFill>
                  <a:schemeClr val="tx1"/>
                </a:solidFill>
              </a:rPr>
              <a:t>Идея </a:t>
            </a:r>
            <a:r>
              <a:rPr lang="ru-RU" sz="2800" b="1" dirty="0">
                <a:solidFill>
                  <a:schemeClr val="tx1"/>
                </a:solidFill>
              </a:rPr>
              <a:t>конкурса принадлежит австралийскому математику и педагогу Питеру </a:t>
            </a:r>
            <a:r>
              <a:rPr lang="ru-RU" sz="2800" b="1" dirty="0" err="1">
                <a:solidFill>
                  <a:schemeClr val="tx1"/>
                </a:solidFill>
              </a:rPr>
              <a:t>Холлорану</a:t>
            </a:r>
            <a:r>
              <a:rPr lang="ru-RU" sz="2800" b="1" dirty="0">
                <a:solidFill>
                  <a:schemeClr val="tx1"/>
                </a:solidFill>
              </a:rPr>
              <a:t> (1931—1994). </a:t>
            </a:r>
            <a:r>
              <a:rPr lang="ru-RU" sz="2800" b="1" dirty="0" smtClean="0">
                <a:solidFill>
                  <a:schemeClr val="tx1"/>
                </a:solidFill>
              </a:rPr>
              <a:t>	Он </a:t>
            </a:r>
            <a:r>
              <a:rPr lang="ru-RU" sz="2800" b="1" dirty="0">
                <a:solidFill>
                  <a:schemeClr val="tx1"/>
                </a:solidFill>
              </a:rPr>
              <a:t>придумал разделить задания по категориям сложности и предложить их в форме теста с выбором ответов. Соревнования подобного типа проводились в Австралии с середины 1980-х; в 1991 году конкурс был проведён во Франции (где и получил название в честь страны происхождения), а вскоре стал международным. </a:t>
            </a:r>
            <a:r>
              <a:rPr lang="ru-RU" sz="2800" b="1" dirty="0" smtClean="0">
                <a:solidFill>
                  <a:schemeClr val="tx1"/>
                </a:solidFill>
              </a:rPr>
              <a:t>	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1"/>
                </a:solidFill>
              </a:rPr>
              <a:t>	</a:t>
            </a:r>
            <a:r>
              <a:rPr lang="ru-RU" sz="2800" b="1" dirty="0" smtClean="0">
                <a:solidFill>
                  <a:schemeClr val="tx1"/>
                </a:solidFill>
              </a:rPr>
              <a:t>С </a:t>
            </a:r>
            <a:r>
              <a:rPr lang="ru-RU" sz="2800" b="1" dirty="0">
                <a:solidFill>
                  <a:schemeClr val="tx1"/>
                </a:solidFill>
              </a:rPr>
              <a:t>1991 года была введена плата за участие, появились символические подарки победителям. После этого конкурсу перестали требоваться спонсоры. </a:t>
            </a:r>
            <a:r>
              <a:rPr lang="ru-RU" sz="2800" b="1" dirty="0" smtClean="0">
                <a:solidFill>
                  <a:schemeClr val="tx1"/>
                </a:solidFill>
              </a:rPr>
              <a:t>	Результаты </a:t>
            </a:r>
            <a:r>
              <a:rPr lang="ru-RU" sz="2800" b="1" dirty="0">
                <a:solidFill>
                  <a:schemeClr val="tx1"/>
                </a:solidFill>
              </a:rPr>
              <a:t>конкурса подсчитываются компьютером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89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r>
              <a:rPr lang="ru-RU" b="1" dirty="0" smtClean="0">
                <a:solidFill>
                  <a:schemeClr val="tx1"/>
                </a:solidFill>
              </a:rPr>
              <a:t>В </a:t>
            </a:r>
            <a:r>
              <a:rPr lang="ru-RU" b="1" dirty="0">
                <a:solidFill>
                  <a:schemeClr val="tx1"/>
                </a:solidFill>
              </a:rPr>
              <a:t>России конкурс впервые был проведен в 1994 году по инициативе Санкт-Петербургского Математического общества. Начиная с 1995 года проведением конкурса руководит Российский оргкомитет, созданный в Санкт-Петербурге при Институте продуктивного обучения Российской академии </a:t>
            </a:r>
            <a:r>
              <a:rPr lang="ru-RU" b="1" dirty="0" smtClean="0">
                <a:solidFill>
                  <a:schemeClr val="tx1"/>
                </a:solidFill>
              </a:rPr>
              <a:t>образования.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tx1"/>
                </a:solidFill>
              </a:rPr>
              <a:t>	На данный момент </a:t>
            </a:r>
            <a:r>
              <a:rPr lang="ru-RU" b="1" dirty="0">
                <a:solidFill>
                  <a:schemeClr val="tx1"/>
                </a:solidFill>
              </a:rPr>
              <a:t>к</a:t>
            </a:r>
            <a:r>
              <a:rPr lang="ru-RU" b="1" dirty="0" smtClean="0">
                <a:solidFill>
                  <a:schemeClr val="tx1"/>
                </a:solidFill>
              </a:rPr>
              <a:t>онкурс </a:t>
            </a:r>
            <a:r>
              <a:rPr lang="ru-RU" b="1" dirty="0">
                <a:solidFill>
                  <a:schemeClr val="tx1"/>
                </a:solidFill>
              </a:rPr>
              <a:t>проводится ежегодно (в России — обычно в марте). Соревнования проходят непосредственно в школах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3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99392"/>
            <a:ext cx="9505056" cy="6196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63588" y="6096794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hlinkClick r:id="rId3"/>
              </a:rPr>
              <a:t>http://runodog.ru/</a:t>
            </a:r>
            <a:endParaRPr lang="ru-RU" sz="4000" b="1" dirty="0">
              <a:hlinkClick r:id="rId3"/>
            </a:endParaRPr>
          </a:p>
        </p:txBody>
      </p:sp>
    </p:spTree>
    <p:extLst>
      <p:ext uri="{BB962C8B-B14F-4D97-AF65-F5344CB8AC3E}">
        <p14:creationId xmlns:p14="http://schemas.microsoft.com/office/powerpoint/2010/main" val="19243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1384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	Конкурс </a:t>
            </a:r>
            <a:r>
              <a:rPr lang="ru-RU" sz="3600" b="1" dirty="0"/>
              <a:t>«Золотое Руно» проводится с 2003 года и ориентирован на учащихся интересующихся вопросами истории мировой художественной культуры. </a:t>
            </a:r>
            <a:r>
              <a:rPr lang="ru-RU" sz="3600" b="1" dirty="0" smtClean="0"/>
              <a:t>	Ежегодно </a:t>
            </a:r>
            <a:r>
              <a:rPr lang="ru-RU" sz="3600" b="1" dirty="0"/>
              <a:t>выбирается новая тема конкурса, а семейный формат конкурса позволяет участникам и их родителям получить новые знания и сформировать свое собственное представление по предложенной теме.</a:t>
            </a:r>
          </a:p>
        </p:txBody>
      </p:sp>
    </p:spTree>
    <p:extLst>
      <p:ext uri="{BB962C8B-B14F-4D97-AF65-F5344CB8AC3E}">
        <p14:creationId xmlns:p14="http://schemas.microsoft.com/office/powerpoint/2010/main" val="1441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7" y="1268760"/>
            <a:ext cx="3408363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787" y="0"/>
            <a:ext cx="505526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/>
              <a:t>British </a:t>
            </a:r>
          </a:p>
          <a:p>
            <a:pPr algn="ctr"/>
            <a:r>
              <a:rPr lang="en-US" sz="6600" b="1" dirty="0"/>
              <a:t>Bulldog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787" y="4725144"/>
            <a:ext cx="9123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Всероссийский </a:t>
            </a:r>
            <a:r>
              <a:rPr lang="ru-RU" sz="2800" b="1" dirty="0"/>
              <a:t>конкурс по английскому языку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69812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latin typeface="Palatino Linotype" panose="02040502050505030304" pitchFamily="18" charset="0"/>
                <a:hlinkClick r:id="rId3"/>
              </a:rPr>
              <a:t>russian-kenguru.ru/</a:t>
            </a:r>
            <a:r>
              <a:rPr lang="en-US" sz="3200" dirty="0" err="1">
                <a:latin typeface="Palatino Linotype" panose="02040502050505030304" pitchFamily="18" charset="0"/>
                <a:hlinkClick r:id="rId3"/>
              </a:rPr>
              <a:t>konkursy</a:t>
            </a:r>
            <a:r>
              <a:rPr lang="en-US" sz="3200" dirty="0">
                <a:latin typeface="Palatino Linotype" panose="02040502050505030304" pitchFamily="18" charset="0"/>
                <a:hlinkClick r:id="rId3"/>
              </a:rPr>
              <a:t>/</a:t>
            </a:r>
            <a:r>
              <a:rPr lang="en-US" sz="3200" dirty="0" err="1">
                <a:latin typeface="Palatino Linotype" panose="02040502050505030304" pitchFamily="18" charset="0"/>
                <a:hlinkClick r:id="rId3"/>
              </a:rPr>
              <a:t>british</a:t>
            </a:r>
            <a:r>
              <a:rPr lang="en-US" sz="3200" dirty="0">
                <a:latin typeface="Palatino Linotype" panose="02040502050505030304" pitchFamily="18" charset="0"/>
                <a:hlinkClick r:id="rId3"/>
              </a:rPr>
              <a:t>-bulldog </a:t>
            </a:r>
            <a:r>
              <a:rPr lang="ru-RU" sz="3200" dirty="0">
                <a:latin typeface="Palatino Linotype" panose="02040502050505030304" pitchFamily="18" charset="0"/>
              </a:rPr>
              <a:t>	</a:t>
            </a:r>
            <a:endParaRPr lang="ru-RU" sz="3200" b="1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	Конкурс </a:t>
            </a:r>
            <a:r>
              <a:rPr lang="ru-RU" sz="3600" b="1" dirty="0"/>
              <a:t>проводится с 2007 года. Идея возникновения конкурса «Британский Бульдог» («</a:t>
            </a:r>
            <a:r>
              <a:rPr lang="ru-RU" sz="3600" b="1" dirty="0" err="1"/>
              <a:t>British</a:t>
            </a:r>
            <a:r>
              <a:rPr lang="ru-RU" sz="3600" b="1" dirty="0"/>
              <a:t> </a:t>
            </a:r>
            <a:r>
              <a:rPr lang="ru-RU" sz="3600" b="1" dirty="0" err="1"/>
              <a:t>Bulldog</a:t>
            </a:r>
            <a:r>
              <a:rPr lang="ru-RU" sz="3600" b="1" dirty="0"/>
              <a:t>») принадлежит английской организации </a:t>
            </a:r>
            <a:r>
              <a:rPr lang="ru-RU" sz="3600" b="1" dirty="0" err="1"/>
              <a:t>British</a:t>
            </a:r>
            <a:r>
              <a:rPr lang="ru-RU" sz="3600" b="1" dirty="0"/>
              <a:t> </a:t>
            </a:r>
            <a:r>
              <a:rPr lang="ru-RU" sz="3600" b="1" dirty="0" err="1"/>
              <a:t>Institutes</a:t>
            </a:r>
            <a:r>
              <a:rPr lang="ru-RU" sz="3600" b="1" dirty="0"/>
              <a:t>. </a:t>
            </a:r>
            <a:endParaRPr lang="ru-RU" sz="3600" b="1" dirty="0" smtClean="0"/>
          </a:p>
          <a:p>
            <a:pPr algn="just"/>
            <a:r>
              <a:rPr lang="ru-RU" sz="3600" b="1" dirty="0"/>
              <a:t>	</a:t>
            </a:r>
            <a:r>
              <a:rPr lang="ru-RU" sz="3600" b="1" dirty="0" smtClean="0"/>
              <a:t>Впервые </a:t>
            </a:r>
            <a:r>
              <a:rPr lang="ru-RU" sz="3600" b="1" dirty="0"/>
              <a:t>он проводился в Италии, где сразу же приобрел огромную популярность. </a:t>
            </a:r>
            <a:endParaRPr lang="ru-RU" sz="3600" b="1" dirty="0" smtClean="0"/>
          </a:p>
          <a:p>
            <a:pPr algn="just"/>
            <a:r>
              <a:rPr lang="ru-RU" sz="3600" b="1" dirty="0"/>
              <a:t>	</a:t>
            </a:r>
            <a:r>
              <a:rPr lang="ru-RU" sz="3600" b="1" dirty="0" smtClean="0"/>
              <a:t>Проведение </a:t>
            </a:r>
            <a:r>
              <a:rPr lang="ru-RU" sz="3600" b="1" dirty="0"/>
              <a:t>конкурса «</a:t>
            </a:r>
            <a:r>
              <a:rPr lang="ru-RU" sz="3600" b="1" dirty="0" err="1"/>
              <a:t>British</a:t>
            </a:r>
            <a:r>
              <a:rPr lang="ru-RU" sz="3600" b="1" dirty="0"/>
              <a:t> </a:t>
            </a:r>
            <a:r>
              <a:rPr lang="ru-RU" sz="3600" b="1" dirty="0" err="1"/>
              <a:t>Bulldog</a:t>
            </a:r>
            <a:r>
              <a:rPr lang="ru-RU" sz="3600" b="1" dirty="0"/>
              <a:t>» в России осуществляется </a:t>
            </a:r>
            <a:r>
              <a:rPr lang="ru-RU" sz="3600" b="1" dirty="0" smtClean="0"/>
              <a:t>Центром </a:t>
            </a:r>
            <a:r>
              <a:rPr lang="ru-RU" sz="3600" b="1" dirty="0"/>
              <a:t>продуктивного обучения (г</a:t>
            </a:r>
            <a:r>
              <a:rPr lang="ru-RU" sz="3600" b="1" dirty="0" smtClean="0"/>
              <a:t>. Санкт-Петербург</a:t>
            </a:r>
            <a:r>
              <a:rPr lang="ru-RU" sz="3600" b="1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5260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4675" y="0"/>
            <a:ext cx="555932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/>
              <a:t>Русский медвежонок</a:t>
            </a:r>
            <a:endParaRPr lang="en-US" sz="6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787" y="4725144"/>
            <a:ext cx="91232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Всероссийский </a:t>
            </a:r>
            <a:r>
              <a:rPr lang="ru-RU" sz="3200" b="1" dirty="0"/>
              <a:t>конкурс по </a:t>
            </a:r>
            <a:r>
              <a:rPr lang="ru-RU" sz="3200" b="1" dirty="0" smtClean="0"/>
              <a:t>русскому языку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69812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Georgia" pitchFamily="18" charset="0"/>
                <a:hlinkClick r:id="rId2"/>
              </a:rPr>
              <a:t>russian-kenguru.ru/</a:t>
            </a:r>
            <a:r>
              <a:rPr lang="en-US" sz="3200" dirty="0" err="1">
                <a:latin typeface="Georgia" pitchFamily="18" charset="0"/>
                <a:hlinkClick r:id="rId2"/>
              </a:rPr>
              <a:t>konkursy</a:t>
            </a:r>
            <a:r>
              <a:rPr lang="en-US" sz="3200" dirty="0">
                <a:latin typeface="Georgia" pitchFamily="18" charset="0"/>
                <a:hlinkClick r:id="rId2"/>
              </a:rPr>
              <a:t>/</a:t>
            </a:r>
            <a:r>
              <a:rPr lang="en-US" sz="3200" dirty="0" err="1">
                <a:latin typeface="Georgia" pitchFamily="18" charset="0"/>
                <a:hlinkClick r:id="rId2"/>
              </a:rPr>
              <a:t>russkii-medvezhonok</a:t>
            </a:r>
            <a:r>
              <a:rPr lang="ru-RU" sz="3200" dirty="0">
                <a:latin typeface="Georgia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4" y="332656"/>
            <a:ext cx="3249450" cy="418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99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</TotalTime>
  <Words>45</Words>
  <Application>Microsoft Office PowerPoint</Application>
  <PresentationFormat>Экран (4:3)</PresentationFormat>
  <Paragraphs>52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Олимпиады для обучающихся начальной школы</vt:lpstr>
      <vt:lpstr>Кенгуру (международный конкурс по математике)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АНТОН</dc:creator>
  <cp:lastModifiedBy>АНТОН</cp:lastModifiedBy>
  <cp:revision>5</cp:revision>
  <dcterms:created xsi:type="dcterms:W3CDTF">2019-05-15T16:52:59Z</dcterms:created>
  <dcterms:modified xsi:type="dcterms:W3CDTF">2019-05-15T17:43:28Z</dcterms:modified>
</cp:coreProperties>
</file>