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6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21E79C-0434-4D4B-A6A8-56B2DF3F0E32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A073B5-84B3-4E60-93A0-FC6F5F1C4A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229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0A87CBAE-3E77-4378-9160-8E999940CF67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3EE6DA01-BFE6-43C9-8A43-C9384C5CA71C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7590873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CBAE-3E77-4378-9160-8E999940CF67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DA01-BFE6-43C9-8A43-C9384C5CA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66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CBAE-3E77-4378-9160-8E999940CF67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DA01-BFE6-43C9-8A43-C9384C5CA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5605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CBAE-3E77-4378-9160-8E999940CF67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DA01-BFE6-43C9-8A43-C9384C5CA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010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A87CBAE-3E77-4378-9160-8E999940CF67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EE6DA01-BFE6-43C9-8A43-C9384C5CA71C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1465384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CBAE-3E77-4378-9160-8E999940CF67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DA01-BFE6-43C9-8A43-C9384C5CA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0273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CBAE-3E77-4378-9160-8E999940CF67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DA01-BFE6-43C9-8A43-C9384C5CA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800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CBAE-3E77-4378-9160-8E999940CF67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DA01-BFE6-43C9-8A43-C9384C5CA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8966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7CBAE-3E77-4378-9160-8E999940CF67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E6DA01-BFE6-43C9-8A43-C9384C5CA7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005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A87CBAE-3E77-4378-9160-8E999940CF67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EE6DA01-BFE6-43C9-8A43-C9384C5CA71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55590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A87CBAE-3E77-4378-9160-8E999940CF67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EE6DA01-BFE6-43C9-8A43-C9384C5CA71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26930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0A87CBAE-3E77-4378-9160-8E999940CF67}" type="datetimeFigureOut">
              <a:rPr lang="ru-RU" smtClean="0"/>
              <a:t>15.05.2019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3EE6DA01-BFE6-43C9-8A43-C9384C5CA71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13187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20801" y="2623127"/>
            <a:ext cx="9944363" cy="2482753"/>
          </a:xfrm>
        </p:spPr>
        <p:txBody>
          <a:bodyPr/>
          <a:lstStyle/>
          <a:p>
            <a:r>
              <a:rPr lang="ru-RU" sz="6600" dirty="0"/>
              <a:t>ПРЕДМЕТНО-РАЗВИВАЮЩАЯ СРЕДА В КАБИНЕТЕ НАЧАЛЬНОГО ОБУЧЕНИЯ</a:t>
            </a:r>
          </a:p>
        </p:txBody>
      </p:sp>
    </p:spTree>
    <p:extLst>
      <p:ext uri="{BB962C8B-B14F-4D97-AF65-F5344CB8AC3E}">
        <p14:creationId xmlns:p14="http://schemas.microsoft.com/office/powerpoint/2010/main" val="37933470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9529" y="556491"/>
            <a:ext cx="9906000" cy="198350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Необходимые зоны в кабинете начальных классов: </a:t>
            </a:r>
            <a:br>
              <a:rPr lang="ru-RU" b="1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- учебная зона;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информационная </a:t>
            </a:r>
            <a:r>
              <a:rPr lang="ru-RU" dirty="0"/>
              <a:t>зона;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зеленый </a:t>
            </a:r>
            <a:r>
              <a:rPr lang="ru-RU" dirty="0"/>
              <a:t>уголок;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игровая </a:t>
            </a:r>
            <a:r>
              <a:rPr lang="ru-RU" dirty="0"/>
              <a:t>зона;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бытовая зона.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03187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3347" y="316346"/>
            <a:ext cx="9906000" cy="1983509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/>
              <a:t>Правильно организованная предметно-пространственная </a:t>
            </a:r>
            <a:r>
              <a:rPr lang="ru-RU" sz="2800" b="1" dirty="0" smtClean="0"/>
              <a:t>среда:</a:t>
            </a:r>
            <a:br>
              <a:rPr lang="ru-RU" sz="2800" b="1" dirty="0" smtClean="0"/>
            </a:br>
            <a:r>
              <a:rPr lang="ru-RU" sz="2800" b="1" dirty="0" smtClean="0"/>
              <a:t> - </a:t>
            </a:r>
            <a:r>
              <a:rPr lang="ru-RU" sz="2800" dirty="0" smtClean="0"/>
              <a:t>позволяет </a:t>
            </a:r>
            <a:r>
              <a:rPr lang="ru-RU" sz="2800" dirty="0"/>
              <a:t>каждому ребенку найти занятие по душе, поверить в свои силы и способности, научиться взаимодействовать со взрослыми и сверстниками;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- вызывает </a:t>
            </a:r>
            <a:r>
              <a:rPr lang="ru-RU" sz="2800" dirty="0"/>
              <a:t>у детей чувство радости, эмоционально положительное отношение к школе, обогащает новыми впечатлениями и знаниями, побуждает к активной учебной деятельности;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- обеспечивает </a:t>
            </a:r>
            <a:r>
              <a:rPr lang="ru-RU" sz="2800" dirty="0"/>
              <a:t>целостность учебно-воспитательного процесса и создаёт окружающее пространство, удовлетворяющее потребности актуального, ближайшего и перспективного творческого развития каждого ребенка;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- позволяет </a:t>
            </a:r>
            <a:r>
              <a:rPr lang="ru-RU" sz="2800" dirty="0"/>
              <a:t>обеспечить качество образования в соответствии с требованиями новых Федеральных государственных образовательных стандартов.</a:t>
            </a:r>
            <a:endParaRPr lang="ru-RU" sz="1050" dirty="0"/>
          </a:p>
        </p:txBody>
      </p:sp>
    </p:spTree>
    <p:extLst>
      <p:ext uri="{BB962C8B-B14F-4D97-AF65-F5344CB8AC3E}">
        <p14:creationId xmlns:p14="http://schemas.microsoft.com/office/powerpoint/2010/main" val="14822004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3347" y="316346"/>
            <a:ext cx="9906000" cy="1983509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/>
              <a:t>Правильно организованная предметно-пространственная </a:t>
            </a:r>
            <a:r>
              <a:rPr lang="ru-RU" sz="2800" b="1" dirty="0" smtClean="0"/>
              <a:t>среда:</a:t>
            </a:r>
            <a:br>
              <a:rPr lang="ru-RU" sz="2800" b="1" dirty="0" smtClean="0"/>
            </a:br>
            <a:r>
              <a:rPr lang="ru-RU" sz="2800" b="1" dirty="0" smtClean="0"/>
              <a:t> - </a:t>
            </a:r>
            <a:r>
              <a:rPr lang="ru-RU" sz="2800" dirty="0" smtClean="0"/>
              <a:t>позволяет </a:t>
            </a:r>
            <a:r>
              <a:rPr lang="ru-RU" sz="2800" dirty="0"/>
              <a:t>каждому ребенку найти занятие по душе, поверить в свои силы и способности, научиться взаимодействовать со взрослыми и сверстниками;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- вызывает </a:t>
            </a:r>
            <a:r>
              <a:rPr lang="ru-RU" sz="2800" dirty="0"/>
              <a:t>у детей чувство радости, эмоционально положительное отношение к школе, обогащает новыми впечатлениями и знаниями, побуждает к активной учебной деятельности;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- обеспечивает </a:t>
            </a:r>
            <a:r>
              <a:rPr lang="ru-RU" sz="2800" dirty="0"/>
              <a:t>целостность учебно-воспитательного процесса и создаёт окружающее пространство, удовлетворяющее потребности актуального, ближайшего и перспективного творческого развития каждого ребенка;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- позволяет </a:t>
            </a:r>
            <a:r>
              <a:rPr lang="ru-RU" sz="2800" dirty="0"/>
              <a:t>обеспечить качество образования в соответствии с требованиями новых Федеральных государственных образовательных стандартов.</a:t>
            </a:r>
            <a:endParaRPr lang="ru-RU" sz="1050" dirty="0"/>
          </a:p>
        </p:txBody>
      </p:sp>
    </p:spTree>
    <p:extLst>
      <p:ext uri="{BB962C8B-B14F-4D97-AF65-F5344CB8AC3E}">
        <p14:creationId xmlns:p14="http://schemas.microsoft.com/office/powerpoint/2010/main" val="1664755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7636" y="473363"/>
            <a:ext cx="9601200" cy="1983509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/>
              <a:t>Учебный кабинет должен соответствовать новым требованиям предъявляемым к организации учебной деятельности.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8236" y="2660028"/>
            <a:ext cx="5467927" cy="3597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376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390236"/>
            <a:ext cx="9601200" cy="1983509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Как построить правильную предметно-развивающую среду в кабинете начальных классов?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7314" y="2650836"/>
            <a:ext cx="6059372" cy="3806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9433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1" y="1092200"/>
            <a:ext cx="9906000" cy="1983509"/>
          </a:xfrm>
        </p:spPr>
        <p:txBody>
          <a:bodyPr>
            <a:normAutofit fontScale="90000"/>
          </a:bodyPr>
          <a:lstStyle/>
          <a:p>
            <a:pPr algn="just"/>
            <a:r>
              <a:rPr lang="ru-RU" b="1" dirty="0" smtClean="0"/>
              <a:t>Предметно развивающая среда </a:t>
            </a:r>
            <a:r>
              <a:rPr lang="ru-RU" dirty="0" smtClean="0"/>
              <a:t>– это: </a:t>
            </a:r>
            <a:br>
              <a:rPr lang="ru-RU" dirty="0" smtClean="0"/>
            </a:br>
            <a:r>
              <a:rPr lang="ru-RU" dirty="0" smtClean="0"/>
              <a:t>система материальных объектов деятельности ребенка, функционально моделирующая содержание его духовного и физического развития.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703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6692" y="510309"/>
            <a:ext cx="11046690" cy="1983509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Образовательная среда начальной школы </a:t>
            </a:r>
            <a:r>
              <a:rPr lang="ru-RU" dirty="0" smtClean="0"/>
              <a:t>— это: </a:t>
            </a:r>
            <a:br>
              <a:rPr lang="ru-RU" dirty="0" smtClean="0"/>
            </a:br>
            <a:r>
              <a:rPr lang="ru-RU" dirty="0" smtClean="0"/>
              <a:t>- современная </a:t>
            </a:r>
            <a:r>
              <a:rPr lang="ru-RU" dirty="0"/>
              <a:t>удобная </a:t>
            </a:r>
            <a:r>
              <a:rPr lang="ru-RU" dirty="0" smtClean="0"/>
              <a:t>мебель; </a:t>
            </a:r>
            <a:br>
              <a:rPr lang="ru-RU" dirty="0" smtClean="0"/>
            </a:br>
            <a:r>
              <a:rPr lang="ru-RU" dirty="0" smtClean="0"/>
              <a:t>- </a:t>
            </a:r>
            <a:r>
              <a:rPr lang="ru-RU" dirty="0"/>
              <a:t>магнитные </a:t>
            </a:r>
            <a:r>
              <a:rPr lang="ru-RU" dirty="0" smtClean="0"/>
              <a:t>плакаты; </a:t>
            </a:r>
            <a:br>
              <a:rPr lang="ru-RU" dirty="0" smtClean="0"/>
            </a:br>
            <a:r>
              <a:rPr lang="ru-RU" dirty="0" smtClean="0"/>
              <a:t>- деревянные </a:t>
            </a:r>
            <a:r>
              <a:rPr lang="ru-RU" dirty="0"/>
              <a:t>раздаточные дидактические </a:t>
            </a:r>
            <a:r>
              <a:rPr lang="ru-RU" dirty="0" smtClean="0"/>
              <a:t>материалы; </a:t>
            </a:r>
            <a:br>
              <a:rPr lang="ru-RU" dirty="0" smtClean="0"/>
            </a:br>
            <a:r>
              <a:rPr lang="ru-RU" dirty="0" smtClean="0"/>
              <a:t>- </a:t>
            </a:r>
            <a:r>
              <a:rPr lang="ru-RU" dirty="0"/>
              <a:t>игровые </a:t>
            </a:r>
            <a:r>
              <a:rPr lang="ru-RU" dirty="0" smtClean="0"/>
              <a:t>пособия; 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- программные </a:t>
            </a:r>
            <a:r>
              <a:rPr lang="ru-RU" dirty="0"/>
              <a:t>продукты, конструкторы и многое другое.</a:t>
            </a:r>
          </a:p>
        </p:txBody>
      </p:sp>
    </p:spTree>
    <p:extLst>
      <p:ext uri="{BB962C8B-B14F-4D97-AF65-F5344CB8AC3E}">
        <p14:creationId xmlns:p14="http://schemas.microsoft.com/office/powerpoint/2010/main" val="2158316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9529" y="556491"/>
            <a:ext cx="9906000" cy="1983509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Принципы организации предметно-развивающей среды: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· принцип </a:t>
            </a:r>
            <a:r>
              <a:rPr lang="ru-RU" dirty="0"/>
              <a:t>безопасности и личного комфорта </a:t>
            </a:r>
            <a:r>
              <a:rPr lang="ru-RU" dirty="0" smtClean="0"/>
              <a:t>учащихся</a:t>
            </a:r>
            <a:br>
              <a:rPr lang="ru-RU" dirty="0" smtClean="0"/>
            </a:br>
            <a:r>
              <a:rPr lang="ru-RU" dirty="0" smtClean="0"/>
              <a:t>· принцип открытости</a:t>
            </a:r>
            <a:br>
              <a:rPr lang="ru-RU" dirty="0" smtClean="0"/>
            </a:br>
            <a:r>
              <a:rPr lang="ru-RU" dirty="0" smtClean="0"/>
              <a:t>· принцип </a:t>
            </a:r>
            <a:r>
              <a:rPr lang="ru-RU" dirty="0"/>
              <a:t>гибкого зонирования </a:t>
            </a:r>
            <a:br>
              <a:rPr lang="ru-RU" dirty="0"/>
            </a:br>
            <a:r>
              <a:rPr lang="ru-RU" dirty="0" smtClean="0"/>
              <a:t>· принцип </a:t>
            </a:r>
            <a:r>
              <a:rPr lang="ru-RU" dirty="0"/>
              <a:t>стабильности-динамичности развивающей среды </a:t>
            </a:r>
            <a:br>
              <a:rPr lang="ru-RU" dirty="0"/>
            </a:br>
            <a:r>
              <a:rPr lang="ru-RU" dirty="0" smtClean="0"/>
              <a:t>· принцип </a:t>
            </a:r>
            <a:r>
              <a:rPr lang="ru-RU" dirty="0" err="1"/>
              <a:t>полифункциональности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064039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9529" y="556491"/>
            <a:ext cx="9906000" cy="1983509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Учебный кабинет </a:t>
            </a:r>
            <a:r>
              <a:rPr lang="ru-RU" dirty="0" smtClean="0"/>
              <a:t>- это учебное </a:t>
            </a:r>
            <a:r>
              <a:rPr lang="ru-RU" dirty="0"/>
              <a:t>помещение школы, оснащенное наглядными пособиями, учебным оборудованием, мебелью и техническими средствами обучения, в которых проводится учебная, факультативная и внеклассная работа с учащимися и методическая работа по предмету</a:t>
            </a:r>
          </a:p>
        </p:txBody>
      </p:sp>
    </p:spTree>
    <p:extLst>
      <p:ext uri="{BB962C8B-B14F-4D97-AF65-F5344CB8AC3E}">
        <p14:creationId xmlns:p14="http://schemas.microsoft.com/office/powerpoint/2010/main" val="24569816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9529" y="556491"/>
            <a:ext cx="9906000" cy="198350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Правильно организованная </a:t>
            </a:r>
            <a:r>
              <a:rPr lang="ru-RU" dirty="0" smtClean="0"/>
              <a:t>предметно-развивающая </a:t>
            </a:r>
            <a:r>
              <a:rPr lang="ru-RU" dirty="0"/>
              <a:t>среда позволяет каждому ребенку найти занятие по душе, поверить в свои силы и способности, научиться взаимодействовать со взрослыми и сверстниками, понимать и оценивать их чувства и поступки, а именно это лежит в основе развивающего обучения.</a:t>
            </a:r>
          </a:p>
        </p:txBody>
      </p:sp>
    </p:spTree>
    <p:extLst>
      <p:ext uri="{BB962C8B-B14F-4D97-AF65-F5344CB8AC3E}">
        <p14:creationId xmlns:p14="http://schemas.microsoft.com/office/powerpoint/2010/main" val="33726600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9529" y="556491"/>
            <a:ext cx="9906000" cy="198350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Требования, предъявляемые к организации образовательной деятельности в кабинете начальных классов: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</a:t>
            </a:r>
            <a:r>
              <a:rPr lang="ru-RU" dirty="0"/>
              <a:t>санитарно-гигиенические требования;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</a:t>
            </a:r>
            <a:r>
              <a:rPr lang="ru-RU" dirty="0"/>
              <a:t>требования к воздушно-тепловому режиму;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</a:t>
            </a:r>
            <a:r>
              <a:rPr lang="ru-RU" dirty="0"/>
              <a:t>требования к естественному и искусственному освещению;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</a:t>
            </a:r>
            <a:r>
              <a:rPr lang="ru-RU" dirty="0"/>
              <a:t>требования к оформлению кабинета;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</a:t>
            </a:r>
            <a:r>
              <a:rPr lang="ru-RU" dirty="0"/>
              <a:t>требования к мебели и ее расстановки в кабинете.</a:t>
            </a:r>
          </a:p>
        </p:txBody>
      </p:sp>
    </p:spTree>
    <p:extLst>
      <p:ext uri="{BB962C8B-B14F-4D97-AF65-F5344CB8AC3E}">
        <p14:creationId xmlns:p14="http://schemas.microsoft.com/office/powerpoint/2010/main" val="830025777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Урожай</Template>
  <TotalTime>60</TotalTime>
  <Words>155</Words>
  <Application>Microsoft Office PowerPoint</Application>
  <PresentationFormat>Широкоэкранный</PresentationFormat>
  <Paragraphs>12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Calibri</vt:lpstr>
      <vt:lpstr>Franklin Gothic Book</vt:lpstr>
      <vt:lpstr>Crop</vt:lpstr>
      <vt:lpstr>ПРЕДМЕТНО-РАЗВИВАЮЩАЯ СРЕДА В КАБИНЕТЕ НАЧАЛЬНОГО ОБУЧЕНИЯ</vt:lpstr>
      <vt:lpstr>Учебный кабинет должен соответствовать новым требованиям предъявляемым к организации учебной деятельности. </vt:lpstr>
      <vt:lpstr>Как построить правильную предметно-развивающую среду в кабинете начальных классов?</vt:lpstr>
      <vt:lpstr>Предметно развивающая среда – это:  система материальных объектов деятельности ребенка, функционально моделирующая содержание его духовного и физического развития.</vt:lpstr>
      <vt:lpstr>Образовательная среда начальной школы — это:  - современная удобная мебель;  - магнитные плакаты;  - деревянные раздаточные дидактические материалы;  - игровые пособия;  - программные продукты, конструкторы и многое другое.</vt:lpstr>
      <vt:lpstr>Принципы организации предметно-развивающей среды:   · принцип безопасности и личного комфорта учащихся · принцип открытости · принцип гибкого зонирования  · принцип стабильности-динамичности развивающей среды  · принцип полифункциональности.</vt:lpstr>
      <vt:lpstr>Учебный кабинет - это учебное помещение школы, оснащенное наглядными пособиями, учебным оборудованием, мебелью и техническими средствами обучения, в которых проводится учебная, факультативная и внеклассная работа с учащимися и методическая работа по предмету</vt:lpstr>
      <vt:lpstr>Правильно организованная предметно-развивающая среда позволяет каждому ребенку найти занятие по душе, поверить в свои силы и способности, научиться взаимодействовать со взрослыми и сверстниками, понимать и оценивать их чувства и поступки, а именно это лежит в основе развивающего обучения.</vt:lpstr>
      <vt:lpstr>Требования, предъявляемые к организации образовательной деятельности в кабинете начальных классов:  - санитарно-гигиенические требования;  - требования к воздушно-тепловому режиму;  - требования к естественному и искусственному освещению;  - требования к оформлению кабинета;  - требования к мебели и ее расстановки в кабинете.</vt:lpstr>
      <vt:lpstr>Необходимые зоны в кабинете начальных классов:   - учебная зона;  - информационная зона;  - зеленый уголок;  - игровая зона;  - бытовая зона.</vt:lpstr>
      <vt:lpstr>Правильно организованная предметно-пространственная среда:  - позволяет каждому ребенку найти занятие по душе, поверить в свои силы и способности, научиться взаимодействовать со взрослыми и сверстниками;  - вызывает у детей чувство радости, эмоционально положительное отношение к школе, обогащает новыми впечатлениями и знаниями, побуждает к активной учебной деятельности;  - обеспечивает целостность учебно-воспитательного процесса и создаёт окружающее пространство, удовлетворяющее потребности актуального, ближайшего и перспективного творческого развития каждого ребенка;  - позволяет обеспечить качество образования в соответствии с требованиями новых Федеральных государственных образовательных стандартов.</vt:lpstr>
      <vt:lpstr>Правильно организованная предметно-пространственная среда:  - позволяет каждому ребенку найти занятие по душе, поверить в свои силы и способности, научиться взаимодействовать со взрослыми и сверстниками;  - вызывает у детей чувство радости, эмоционально положительное отношение к школе, обогащает новыми впечатлениями и знаниями, побуждает к активной учебной деятельности;  - обеспечивает целостность учебно-воспитательного процесса и создаёт окружающее пространство, удовлетворяющее потребности актуального, ближайшего и перспективного творческого развития каждого ребенка;  - позволяет обеспечить качество образования в соответствии с требованиями новых Федеральных государственных образовательных стандартов.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ПРЕДМЕТНО-РАЗВИВАЮЩАЯ СРЕДА В КАБИНЕТЕ НАЧАЛЬНОГО ОБУЧЕНИЯ</dc:title>
  <dc:creator>user1</dc:creator>
  <cp:lastModifiedBy>user1</cp:lastModifiedBy>
  <cp:revision>7</cp:revision>
  <dcterms:created xsi:type="dcterms:W3CDTF">2019-05-14T09:59:42Z</dcterms:created>
  <dcterms:modified xsi:type="dcterms:W3CDTF">2019-05-15T13:14:12Z</dcterms:modified>
</cp:coreProperties>
</file>