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91" r:id="rId2"/>
    <p:sldId id="256" r:id="rId3"/>
    <p:sldId id="274" r:id="rId4"/>
    <p:sldId id="275" r:id="rId5"/>
    <p:sldId id="270" r:id="rId6"/>
    <p:sldId id="271" r:id="rId7"/>
    <p:sldId id="284" r:id="rId8"/>
    <p:sldId id="292" r:id="rId9"/>
    <p:sldId id="293" r:id="rId10"/>
    <p:sldId id="294" r:id="rId11"/>
    <p:sldId id="290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5" autoAdjust="0"/>
    <p:restoredTop sz="94660"/>
  </p:normalViewPr>
  <p:slideViewPr>
    <p:cSldViewPr>
      <p:cViewPr varScale="1">
        <p:scale>
          <a:sx n="110" d="100"/>
          <a:sy n="110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C0AC-A8D0-4794-8AA6-D37CA166D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2A03-DD9C-4004-8377-337C4C40F5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9AC5C-B87A-4C7D-9A67-5898885FE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Дата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FEEA3-7052-4CD8-87D9-8F8433E191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2" descr="E:\Documents and Settings\Oksana\Мои документы\Мои статьи и общие документы\Школа№8\КАРТИНКИ И ФОНЫ ДЛЯ ПРЕЗЕНТАЦИЙ\Разное\413414-4a7054b9a7c7a9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226"/>
          <p:cNvSpPr txBox="1">
            <a:spLocks noChangeArrowheads="1"/>
          </p:cNvSpPr>
          <p:nvPr/>
        </p:nvSpPr>
        <p:spPr bwMode="auto">
          <a:xfrm>
            <a:off x="490538" y="919163"/>
            <a:ext cx="8054975" cy="280076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19.02.19 </a:t>
            </a:r>
            <a:r>
              <a:rPr lang="ru-RU" sz="4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  <a:p>
            <a:endParaRPr lang="ru-RU" sz="4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040399"/>
              </p:ext>
            </p:extLst>
          </p:nvPr>
        </p:nvGraphicFramePr>
        <p:xfrm>
          <a:off x="755576" y="980728"/>
          <a:ext cx="4968555" cy="807115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2495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7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755576" y="2204864"/>
          <a:ext cx="2016224" cy="864334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04056"/>
                <a:gridCol w="504056"/>
                <a:gridCol w="432048"/>
                <a:gridCol w="576064"/>
              </a:tblGrid>
              <a:tr h="443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55576" y="3501008"/>
          <a:ext cx="3816424" cy="88734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68052"/>
                <a:gridCol w="468052"/>
                <a:gridCol w="468052"/>
                <a:gridCol w="468052"/>
                <a:gridCol w="468052"/>
                <a:gridCol w="468052"/>
                <a:gridCol w="468052"/>
                <a:gridCol w="540060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 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755576" y="4869160"/>
          <a:ext cx="2232248" cy="82809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49621"/>
                <a:gridCol w="530499"/>
                <a:gridCol w="576064"/>
                <a:gridCol w="576064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23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Человек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67400" y="692150"/>
            <a:ext cx="2957513" cy="3133725"/>
          </a:xfrm>
        </p:spPr>
      </p:pic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827088" y="981075"/>
            <a:ext cx="5833144" cy="460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tabLst>
                <a:tab pos="968375" algn="l"/>
              </a:tabLst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Домашнее задание.</a:t>
            </a:r>
            <a:r>
              <a:rPr lang="ru-RU" sz="2400" b="1" dirty="0">
                <a:latin typeface="Times New Roman" pitchFamily="18" charset="0"/>
              </a:rPr>
              <a:t> </a:t>
            </a:r>
          </a:p>
          <a:p>
            <a:pPr>
              <a:tabLst>
                <a:tab pos="968375" algn="l"/>
              </a:tabLst>
            </a:pPr>
            <a:endParaRPr lang="ru-RU" sz="2800" b="1" dirty="0">
              <a:latin typeface="Times New Roman" pitchFamily="18" charset="0"/>
            </a:endParaRPr>
          </a:p>
          <a:p>
            <a:pPr marL="342900" indent="-342900">
              <a:buAutoNum type="arabicPeriod"/>
              <a:tabLst>
                <a:tab pos="968375" algn="l"/>
              </a:tabLst>
            </a:pPr>
            <a:r>
              <a:rPr lang="ru-RU" sz="2800" b="1" dirty="0" smtClean="0">
                <a:latin typeface="Times New Roman" pitchFamily="18" charset="0"/>
              </a:rPr>
              <a:t>§7.1 стр. 185 - 186 повторить правила.</a:t>
            </a:r>
          </a:p>
          <a:p>
            <a:pPr marL="342900" indent="-342900">
              <a:buAutoNum type="arabicPeriod"/>
              <a:tabLst>
                <a:tab pos="968375" algn="l"/>
              </a:tabLst>
            </a:pPr>
            <a:endParaRPr lang="ru-RU" sz="2800" b="1" dirty="0">
              <a:latin typeface="Times New Roman" pitchFamily="18" charset="0"/>
            </a:endParaRPr>
          </a:p>
          <a:p>
            <a:pPr marL="342900" indent="-342900">
              <a:buAutoNum type="arabicPeriod"/>
              <a:tabLst>
                <a:tab pos="968375" algn="l"/>
              </a:tabLst>
            </a:pPr>
            <a:r>
              <a:rPr lang="ru-RU" sz="2800" b="1" dirty="0" smtClean="0">
                <a:latin typeface="Times New Roman" pitchFamily="18" charset="0"/>
              </a:rPr>
              <a:t>№ 6 (5, 6) стр. 190 </a:t>
            </a:r>
          </a:p>
          <a:p>
            <a:pPr>
              <a:tabLst>
                <a:tab pos="968375" algn="l"/>
              </a:tabLst>
            </a:pPr>
            <a:r>
              <a:rPr lang="ru-RU" sz="2800" b="1" dirty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</a:rPr>
              <a:t>   № 13 (3, 5) стр. 190-191 </a:t>
            </a:r>
          </a:p>
          <a:p>
            <a:pPr>
              <a:tabLst>
                <a:tab pos="968375" algn="l"/>
              </a:tabLst>
            </a:pPr>
            <a:r>
              <a:rPr lang="ru-RU" sz="2800" b="1" dirty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</a:rPr>
              <a:t>   № 15 (3, 4) стр. 191</a:t>
            </a:r>
          </a:p>
          <a:p>
            <a:pPr>
              <a:tabLst>
                <a:tab pos="968375" algn="l"/>
              </a:tabLst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968375" algn="l"/>
              </a:tabLst>
            </a:pPr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338" name="Подзаголовок 2"/>
              <p:cNvSpPr>
                <a:spLocks noGrp="1"/>
              </p:cNvSpPr>
              <p:nvPr>
                <p:ph type="subTitle" idx="4294967295"/>
              </p:nvPr>
            </p:nvSpPr>
            <p:spPr>
              <a:xfrm>
                <a:off x="539750" y="981075"/>
                <a:ext cx="7993063" cy="5184775"/>
              </a:xfrm>
            </p:spPr>
            <p:txBody>
              <a:bodyPr/>
              <a:lstStyle/>
              <a:p>
                <a:pPr marL="136525" indent="0" algn="ctr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r>
                  <a:rPr lang="ru-RU" sz="3200" b="1" i="1" dirty="0" smtClean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Экзамен</a:t>
                </a:r>
              </a:p>
              <a:p>
                <a:pPr marL="136525" indent="0" algn="ctr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r>
                  <a:rPr lang="ru-RU" sz="2200" b="1" i="1" dirty="0" smtClean="0">
                    <a:latin typeface="Times New Roman" pitchFamily="18" charset="0"/>
                  </a:rPr>
                  <a:t>- Сократите дроби</a:t>
                </a: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0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b="1" i="0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𝟏𝟖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𝟑𝟔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𝟑𝟐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b="1" dirty="0" smtClean="0">
                    <a:latin typeface="Times New Roman" pitchFamily="18" charset="0"/>
                  </a:rPr>
                  <a:t> ;</a:t>
                </a: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b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r>
                  <a:rPr lang="ru-RU" sz="2200" b="1" i="1" dirty="0" smtClean="0">
                    <a:latin typeface="Times New Roman" pitchFamily="18" charset="0"/>
                  </a:rPr>
                  <a:t>- Выполнить действие </a:t>
                </a:r>
                <a:endParaRPr lang="ru-RU" sz="2400" b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400" b="1" i="0" smtClean="0">
                            <a:latin typeface="Cambria Math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=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=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𝟑𝟓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𝟒𝟔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𝟒𝟔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 = </a:t>
                </a: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ru-RU" sz="2400" b="1" i="1" dirty="0" smtClean="0">
                    <a:latin typeface="Times New Roman" pitchFamily="18" charset="0"/>
                  </a:rPr>
                  <a:t> +</a:t>
                </a:r>
                <a:r>
                  <a:rPr lang="ru-RU" sz="2400" b="1" dirty="0" smtClean="0">
                    <a:latin typeface="Times New Roman" pitchFamily="18" charset="0"/>
                  </a:rPr>
                  <a:t> 1 =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𝟐𝟕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𝟑𝟖</m:t>
                        </m:r>
                      </m:den>
                    </m:f>
                  </m:oMath>
                </a14:m>
                <a:r>
                  <a:rPr lang="ru-RU" sz="2400" b="1" dirty="0" smtClean="0">
                    <a:latin typeface="Times New Roman" pitchFamily="18" charset="0"/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𝟑𝟖</m:t>
                        </m:r>
                      </m:den>
                    </m:f>
                  </m:oMath>
                </a14:m>
                <a:r>
                  <a:rPr lang="ru-RU" sz="2400" b="1" dirty="0" smtClean="0">
                    <a:latin typeface="Times New Roman" pitchFamily="18" charset="0"/>
                  </a:rPr>
                  <a:t> =               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ru-RU" sz="2400" b="1" dirty="0" smtClean="0">
                    <a:latin typeface="Times New Roman" pitchFamily="18" charset="0"/>
                  </a:rPr>
                  <a:t> = </a:t>
                </a: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endParaRPr lang="ru-RU" sz="2400" b="1" i="1" dirty="0" smtClean="0">
                  <a:latin typeface="Times New Roman" pitchFamily="18" charset="0"/>
                </a:endParaRPr>
              </a:p>
              <a:p>
                <a:pPr marL="136525" indent="0" eaLnBrk="1" hangingPunct="1">
                  <a:lnSpc>
                    <a:spcPct val="90000"/>
                  </a:lnSpc>
                  <a:buFont typeface="Wingdings 2" pitchFamily="18" charset="2"/>
                  <a:buNone/>
                  <a:defRPr/>
                </a:pPr>
                <a:r>
                  <a:rPr lang="ru-RU" sz="2400" b="1" i="1" dirty="0" smtClean="0">
                    <a:latin typeface="Times New Roman" pitchFamily="18" charset="0"/>
                  </a:rPr>
                  <a:t>Задание №2</a:t>
                </a:r>
              </a:p>
            </p:txBody>
          </p:sp>
        </mc:Choice>
        <mc:Fallback xmlns="">
          <p:sp>
            <p:nvSpPr>
              <p:cNvPr id="14338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4294967295"/>
              </p:nvPr>
            </p:nvSpPr>
            <p:spPr>
              <a:xfrm>
                <a:off x="539750" y="981075"/>
                <a:ext cx="7993063" cy="5184775"/>
              </a:xfrm>
              <a:blipFill rotWithShape="1">
                <a:blip r:embed="rId2"/>
                <a:stretch>
                  <a:fillRect t="-2706" b="-26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4293096"/>
            <a:ext cx="229952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169" name="Содержимое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7544" y="1412776"/>
                <a:ext cx="5760640" cy="4248472"/>
              </a:xfrm>
            </p:spPr>
            <p:txBody>
              <a:bodyPr/>
              <a:lstStyle/>
              <a:p>
                <a:pPr eaLnBrk="1" hangingPunct="1">
                  <a:buFontTx/>
                  <a:buChar char="-"/>
                </a:pPr>
                <a:r>
                  <a:rPr lang="ru-RU" sz="3200" b="1" i="1" dirty="0" smtClean="0">
                    <a:latin typeface="Times New Roman" pitchFamily="18" charset="0"/>
                  </a:rPr>
                  <a:t>Представьте в виде неправильной дроби, смешанное число: </a:t>
                </a:r>
              </a:p>
              <a:p>
                <a:pPr eaLnBrk="1" hangingPunct="1">
                  <a:buFontTx/>
                  <a:buChar char="-"/>
                </a:pPr>
                <a:r>
                  <a:rPr lang="ru-RU" sz="3200" dirty="0" smtClean="0"/>
                  <a:t>1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0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200" b="1" i="0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 smtClean="0">
                    <a:latin typeface="Times New Roman" pitchFamily="18" charset="0"/>
                  </a:rPr>
                  <a:t> ; </a:t>
                </a:r>
                <a:r>
                  <a:rPr lang="ru-RU" sz="3200" dirty="0" smtClean="0"/>
                  <a:t>2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3200" b="1" i="0" smtClean="0"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</a:rPr>
                  <a:t> ; </a:t>
                </a:r>
                <a:r>
                  <a:rPr lang="ru-RU" sz="3200" dirty="0" smtClean="0"/>
                  <a:t>4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0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200" b="1" i="0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</a:rPr>
                  <a:t> ; </a:t>
                </a:r>
                <a:r>
                  <a:rPr lang="ru-RU" sz="3200" dirty="0" smtClean="0"/>
                  <a:t>8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2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</a:rPr>
                  <a:t> ; </a:t>
                </a:r>
                <a:r>
                  <a:rPr lang="ru-RU" sz="3200" dirty="0" smtClean="0"/>
                  <a:t>3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</a:rPr>
                  <a:t> ; </a:t>
                </a:r>
              </a:p>
              <a:p>
                <a:pPr eaLnBrk="1" hangingPunct="1">
                  <a:buFontTx/>
                  <a:buChar char="-"/>
                </a:pPr>
                <a:endParaRPr lang="ru-RU" sz="3200" b="1" dirty="0">
                  <a:latin typeface="Times New Roman" pitchFamily="18" charset="0"/>
                </a:endParaRPr>
              </a:p>
              <a:p>
                <a:pPr eaLnBrk="1" hangingPunct="1">
                  <a:buFontTx/>
                  <a:buChar char="-"/>
                </a:pPr>
                <a:endParaRPr lang="ru-RU" sz="2400" b="1" dirty="0">
                  <a:latin typeface="Times New Roman" pitchFamily="18" charset="0"/>
                </a:endParaRPr>
              </a:p>
              <a:p>
                <a:pPr eaLnBrk="1" hangingPunct="1">
                  <a:buFontTx/>
                  <a:buChar char="-"/>
                </a:pPr>
                <a:endParaRPr lang="ru-RU" sz="2400" b="1" dirty="0">
                  <a:latin typeface="Times New Roman" pitchFamily="18" charset="0"/>
                </a:endParaRPr>
              </a:p>
              <a:p>
                <a:pPr eaLnBrk="1" hangingPunct="1">
                  <a:buFontTx/>
                  <a:buChar char="-"/>
                </a:pPr>
                <a:endParaRPr lang="ru-RU" sz="2400" b="1" dirty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7169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7544" y="1412776"/>
                <a:ext cx="5760640" cy="4248472"/>
              </a:xfrm>
              <a:blipFill rotWithShape="0">
                <a:blip r:embed="rId2"/>
                <a:stretch>
                  <a:fillRect t="-20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2996952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913357"/>
              </p:ext>
            </p:extLst>
          </p:nvPr>
        </p:nvGraphicFramePr>
        <p:xfrm>
          <a:off x="755576" y="980728"/>
          <a:ext cx="7704138" cy="1188720"/>
        </p:xfrm>
        <a:graphic>
          <a:graphicData uri="http://schemas.openxmlformats.org/drawingml/2006/table">
            <a:tbl>
              <a:tblPr/>
              <a:tblGrid>
                <a:gridCol w="77041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Тема урока: </a:t>
                      </a: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Сложение и вычитание дробей с одинаковыми знаменателями.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70213" y="2204864"/>
            <a:ext cx="77041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</a:rPr>
              <a:t>Цель: </a:t>
            </a:r>
            <a:r>
              <a:rPr lang="ru-RU" sz="2400" i="1" dirty="0" smtClean="0">
                <a:latin typeface="Times New Roman" pitchFamily="18" charset="0"/>
              </a:rPr>
              <a:t>закрепить навыки сложения и вычитания дробей с одинаковыми знаменателями. </a:t>
            </a:r>
            <a:r>
              <a:rPr lang="ru-RU" sz="2400" dirty="0" smtClean="0">
                <a:latin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80729"/>
            <a:ext cx="6336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Улица «Сокращения дробей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800" dirty="0"/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Задание №1. Сократить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дроби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971600" y="2637387"/>
                <a:ext cx="2952328" cy="72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𝟏𝟓</m:t>
                        </m:r>
                        <m:r>
                          <a:rPr lang="ru-RU" sz="2800" b="1" i="1">
                            <a:latin typeface="Cambria Math"/>
                          </a:rPr>
                          <m:t> · </m:t>
                        </m:r>
                        <m:r>
                          <a:rPr lang="ru-RU" sz="2800" b="1" i="1">
                            <a:latin typeface="Cambria Math"/>
                          </a:rPr>
                          <m:t>𝟏𝟎</m:t>
                        </m:r>
                        <m:r>
                          <a:rPr lang="ru-RU" sz="2800" b="1" i="1">
                            <a:latin typeface="Cambria Math"/>
                          </a:rPr>
                          <m:t> − </m:t>
                        </m:r>
                        <m:r>
                          <a:rPr lang="ru-RU" sz="2800" b="1" i="1">
                            <a:latin typeface="Cambria Math"/>
                          </a:rPr>
                          <m:t>𝟏𝟓</m:t>
                        </m:r>
                        <m:r>
                          <a:rPr lang="ru-RU" sz="2800" b="1" i="1">
                            <a:latin typeface="Cambria Math"/>
                          </a:rPr>
                          <m:t> ∙ </m:t>
                        </m:r>
                        <m:r>
                          <a:rPr lang="ru-RU" sz="2800" b="1" i="1">
                            <a:latin typeface="Cambria Math"/>
                          </a:rPr>
                          <m:t>𝟔</m:t>
                        </m:r>
                        <m:r>
                          <a:rPr lang="ru-RU" sz="28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  <m:r>
                          <a:rPr lang="ru-RU" sz="2800" b="1" i="1">
                            <a:latin typeface="Cambria Math"/>
                          </a:rPr>
                          <m:t> ∙ </m:t>
                        </m:r>
                        <m:r>
                          <a:rPr lang="ru-RU" sz="2800" b="1" i="1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000" dirty="0" smtClean="0"/>
                  <a:t> =  </a:t>
                </a:r>
                <a:endParaRPr lang="ru-RU" sz="2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637387"/>
                <a:ext cx="2952328" cy="7210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230779" y="3713744"/>
                <a:ext cx="1854995" cy="7212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𝟒</m:t>
                        </m:r>
                        <m:r>
                          <a:rPr lang="ru-RU" sz="2800" b="1" i="1">
                            <a:latin typeface="Cambria Math"/>
                          </a:rPr>
                          <m:t> ∙ </m:t>
                        </m:r>
                        <m:r>
                          <a:rPr lang="en-US" sz="2800" b="1" i="1">
                            <a:latin typeface="Cambria Math"/>
                          </a:rPr>
                          <m:t>𝒂</m:t>
                        </m:r>
                        <m:r>
                          <a:rPr lang="en-US" sz="2800" b="1" i="1">
                            <a:latin typeface="Cambria Math"/>
                          </a:rPr>
                          <m:t> − </m:t>
                        </m:r>
                        <m:r>
                          <a:rPr lang="en-US" sz="2800" b="1" i="1">
                            <a:latin typeface="Cambria Math"/>
                          </a:rPr>
                          <m:t>𝟒</m:t>
                        </m:r>
                        <m:r>
                          <a:rPr lang="en-US" sz="2800" b="1" i="1">
                            <a:latin typeface="Cambria Math"/>
                          </a:rPr>
                          <m:t> ∙ </m:t>
                        </m:r>
                        <m:r>
                          <a:rPr lang="en-US" sz="2800" b="1" i="1">
                            <a:latin typeface="Cambria Math"/>
                          </a:rPr>
                          <m:t>𝒃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b="1" dirty="0" smtClean="0"/>
                  <a:t> </a:t>
                </a:r>
                <a:r>
                  <a:rPr lang="ru-RU" sz="2400" dirty="0" smtClean="0"/>
                  <a:t>= 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779" y="3713744"/>
                <a:ext cx="1854995" cy="721288"/>
              </a:xfrm>
              <a:prstGeom prst="rect">
                <a:avLst/>
              </a:prstGeom>
              <a:blipFill rotWithShape="1">
                <a:blip r:embed="rId3"/>
                <a:stretch>
                  <a:fillRect r="-3947" b="-2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143096" y="2613663"/>
                <a:ext cx="1872208" cy="722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𝟏𝟓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 (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𝟏𝟎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 − 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𝟔</m:t>
                        </m:r>
                        <m:r>
                          <a:rPr lang="ru-RU" sz="2800" b="1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 ∙</m:t>
                        </m:r>
                        <m:r>
                          <a:rPr lang="ru-RU" sz="2800" b="1" i="1" smtClean="0">
                            <a:latin typeface="Cambria Math"/>
                            <a:ea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000" b="1" i="1" dirty="0" smtClean="0"/>
                  <a:t> = </a:t>
                </a:r>
                <a:endParaRPr lang="ru-RU" sz="2000" b="1" i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096" y="2613663"/>
                <a:ext cx="1872208" cy="722827"/>
              </a:xfrm>
              <a:prstGeom prst="rect">
                <a:avLst/>
              </a:prstGeom>
              <a:blipFill rotWithShape="0">
                <a:blip r:embed="rId4"/>
                <a:stretch>
                  <a:fillRect r="-6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860032" y="2744243"/>
            <a:ext cx="721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012854" y="3712077"/>
                <a:ext cx="1574470" cy="7229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 (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  <m:r>
                          <a:rPr lang="en-US" sz="2800" b="1" i="1" smtClean="0">
                            <a:latin typeface="Cambria Math"/>
                          </a:rPr>
                          <m:t> − 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𝒃</m:t>
                        </m:r>
                        <m:r>
                          <a:rPr lang="ru-RU" sz="2800" b="1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sz="2400" dirty="0" smtClean="0"/>
                  <a:t>= </a:t>
                </a:r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854" y="3712077"/>
                <a:ext cx="1574470" cy="722955"/>
              </a:xfrm>
              <a:prstGeom prst="rect">
                <a:avLst/>
              </a:prstGeom>
              <a:blipFill rotWithShape="0">
                <a:blip r:embed="rId5"/>
                <a:stretch>
                  <a:fillRect r="-4633" b="-33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433151" y="3706133"/>
                <a:ext cx="902811" cy="719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𝒃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8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3151" y="3706133"/>
                <a:ext cx="902811" cy="719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39540" y="932945"/>
            <a:ext cx="3607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№2. Восстановить цепочку</a:t>
            </a:r>
          </a:p>
        </p:txBody>
      </p:sp>
      <p:pic>
        <p:nvPicPr>
          <p:cNvPr id="3" name="Рисунок 2" descr="C:\Users\User\Pictures\ControlCenter4\Scan\CCI18022019_000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9" t="-1" r="49217" b="41361"/>
          <a:stretch/>
        </p:blipFill>
        <p:spPr bwMode="auto">
          <a:xfrm>
            <a:off x="5292080" y="980728"/>
            <a:ext cx="2088232" cy="4896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Овал 3"/>
          <p:cNvSpPr/>
          <p:nvPr/>
        </p:nvSpPr>
        <p:spPr>
          <a:xfrm>
            <a:off x="1890778" y="2083148"/>
            <a:ext cx="898504" cy="822087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grpSp>
        <p:nvGrpSpPr>
          <p:cNvPr id="6" name="Группа 5"/>
          <p:cNvGrpSpPr/>
          <p:nvPr/>
        </p:nvGrpSpPr>
        <p:grpSpPr>
          <a:xfrm rot="4650144">
            <a:off x="2875586" y="2531274"/>
            <a:ext cx="435688" cy="308445"/>
            <a:chOff x="2767561" y="1736254"/>
            <a:chExt cx="435688" cy="30844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Стрелка вправо 6"/>
            <p:cNvSpPr/>
            <p:nvPr/>
          </p:nvSpPr>
          <p:spPr>
            <a:xfrm rot="19404981">
              <a:off x="2767561" y="1736254"/>
              <a:ext cx="435688" cy="3084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8" name="Стрелка вправо 4"/>
            <p:cNvSpPr/>
            <p:nvPr/>
          </p:nvSpPr>
          <p:spPr>
            <a:xfrm rot="19404981">
              <a:off x="2776676" y="1825518"/>
              <a:ext cx="343155" cy="185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001037" y="1310404"/>
            <a:ext cx="4408819" cy="2504151"/>
            <a:chOff x="2283996" y="2051469"/>
            <a:chExt cx="4262791" cy="2568049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0" name="Овал 9"/>
            <p:cNvSpPr/>
            <p:nvPr/>
          </p:nvSpPr>
          <p:spPr>
            <a:xfrm>
              <a:off x="2283996" y="3754791"/>
              <a:ext cx="837214" cy="864727"/>
            </a:xfrm>
            <a:prstGeom prst="ellipse">
              <a:avLst/>
            </a:prstGeom>
            <a:solidFill>
              <a:srgbClr val="EDFCA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5954787" y="2051469"/>
              <a:ext cx="592000" cy="6114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9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 rot="9050065">
            <a:off x="3243229" y="3963008"/>
            <a:ext cx="435688" cy="308445"/>
            <a:chOff x="2767561" y="1736254"/>
            <a:chExt cx="435688" cy="30844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Стрелка вправо 12"/>
            <p:cNvSpPr/>
            <p:nvPr/>
          </p:nvSpPr>
          <p:spPr>
            <a:xfrm rot="19404981">
              <a:off x="2767561" y="1736254"/>
              <a:ext cx="435688" cy="3084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Стрелка вправо 4"/>
            <p:cNvSpPr/>
            <p:nvPr/>
          </p:nvSpPr>
          <p:spPr>
            <a:xfrm rot="19404981">
              <a:off x="2776676" y="1825518"/>
              <a:ext cx="343155" cy="185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sp>
        <p:nvSpPr>
          <p:cNvPr id="15" name="Овал 14"/>
          <p:cNvSpPr/>
          <p:nvPr/>
        </p:nvSpPr>
        <p:spPr>
          <a:xfrm>
            <a:off x="2661840" y="4222157"/>
            <a:ext cx="833715" cy="834413"/>
          </a:xfrm>
          <a:prstGeom prst="ellipse">
            <a:avLst/>
          </a:prstGeom>
          <a:solidFill>
            <a:srgbClr val="FFDD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grpSp>
        <p:nvGrpSpPr>
          <p:cNvPr id="16" name="Группа 15"/>
          <p:cNvGrpSpPr/>
          <p:nvPr/>
        </p:nvGrpSpPr>
        <p:grpSpPr>
          <a:xfrm>
            <a:off x="1240110" y="4216297"/>
            <a:ext cx="909124" cy="833568"/>
            <a:chOff x="2364440" y="4366826"/>
            <a:chExt cx="909124" cy="833568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Овал 16"/>
            <p:cNvSpPr/>
            <p:nvPr/>
          </p:nvSpPr>
          <p:spPr>
            <a:xfrm>
              <a:off x="2364440" y="4366826"/>
              <a:ext cx="909124" cy="833568"/>
            </a:xfrm>
            <a:prstGeom prst="ellipse">
              <a:avLst/>
            </a:prstGeom>
            <a:solidFill>
              <a:srgbClr val="BAFEC5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8" name="Овал 4"/>
            <p:cNvSpPr/>
            <p:nvPr/>
          </p:nvSpPr>
          <p:spPr>
            <a:xfrm>
              <a:off x="2364440" y="4495182"/>
              <a:ext cx="642848" cy="58942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0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 rot="13027831">
            <a:off x="2179944" y="4647471"/>
            <a:ext cx="435688" cy="308445"/>
            <a:chOff x="2767561" y="1736254"/>
            <a:chExt cx="435688" cy="30844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трелка вправо 19"/>
            <p:cNvSpPr/>
            <p:nvPr/>
          </p:nvSpPr>
          <p:spPr>
            <a:xfrm rot="19404981">
              <a:off x="2767561" y="1736254"/>
              <a:ext cx="435688" cy="3084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1" name="Стрелка вправо 4"/>
            <p:cNvSpPr/>
            <p:nvPr/>
          </p:nvSpPr>
          <p:spPr>
            <a:xfrm rot="19404981">
              <a:off x="2776676" y="1825518"/>
              <a:ext cx="343155" cy="185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7001868">
            <a:off x="1022265" y="3942839"/>
            <a:ext cx="435688" cy="308445"/>
            <a:chOff x="2767561" y="1736254"/>
            <a:chExt cx="435688" cy="30844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трелка вправо 22"/>
            <p:cNvSpPr/>
            <p:nvPr/>
          </p:nvSpPr>
          <p:spPr>
            <a:xfrm rot="19404981">
              <a:off x="2767561" y="1736254"/>
              <a:ext cx="435688" cy="3084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4" name="Стрелка вправо 4"/>
            <p:cNvSpPr/>
            <p:nvPr/>
          </p:nvSpPr>
          <p:spPr>
            <a:xfrm rot="19404981">
              <a:off x="2776676" y="1825518"/>
              <a:ext cx="343155" cy="185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915922" y="2975050"/>
            <a:ext cx="860477" cy="861009"/>
            <a:chOff x="1340221" y="1852829"/>
            <a:chExt cx="1110425" cy="100873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" name="Овал 25"/>
            <p:cNvSpPr/>
            <p:nvPr/>
          </p:nvSpPr>
          <p:spPr>
            <a:xfrm>
              <a:off x="1340221" y="1852829"/>
              <a:ext cx="1110425" cy="1008735"/>
            </a:xfrm>
            <a:prstGeom prst="ellipse">
              <a:avLst/>
            </a:prstGeom>
            <a:solidFill>
              <a:srgbClr val="FDECB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7" name="Овал 4"/>
            <p:cNvSpPr/>
            <p:nvPr/>
          </p:nvSpPr>
          <p:spPr>
            <a:xfrm>
              <a:off x="1502839" y="2000555"/>
              <a:ext cx="785189" cy="7132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510" tIns="16510" rIns="16510" bIns="16510" spcCol="1270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300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359670" y="2557246"/>
            <a:ext cx="435688" cy="308445"/>
            <a:chOff x="2767561" y="1736254"/>
            <a:chExt cx="435688" cy="30844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9" name="Стрелка вправо 28"/>
            <p:cNvSpPr/>
            <p:nvPr/>
          </p:nvSpPr>
          <p:spPr>
            <a:xfrm rot="19404981">
              <a:off x="2767561" y="1736254"/>
              <a:ext cx="435688" cy="308445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Стрелка вправо 4"/>
            <p:cNvSpPr/>
            <p:nvPr/>
          </p:nvSpPr>
          <p:spPr>
            <a:xfrm rot="19404981">
              <a:off x="2776676" y="1825518"/>
              <a:ext cx="343155" cy="185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80728"/>
            <a:ext cx="4329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№3. Решить уравнение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8289643"/>
                  </p:ext>
                </p:extLst>
              </p:nvPr>
            </p:nvGraphicFramePr>
            <p:xfrm>
              <a:off x="1180606" y="2996952"/>
              <a:ext cx="6768752" cy="1656184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3384376"/>
                    <a:gridCol w="3384376"/>
                  </a:tblGrid>
                  <a:tr h="1656184">
                    <a:tc>
                      <a:txBody>
                        <a:bodyPr/>
                        <a:lstStyle/>
                        <a:p>
                          <a:pPr marL="41910"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en-US" sz="2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y</a:t>
                          </a:r>
                          <a:r>
                            <a:rPr lang="en-US" sz="24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i="1" baseline="0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endParaRPr lang="en-US" sz="24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4191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2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Ответ</a:t>
                          </a:r>
                          <a:r>
                            <a:rPr lang="ru-RU" sz="24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: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400" i="1" baseline="0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endParaRPr lang="ru-RU" sz="24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1910"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en-US" sz="2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x</a:t>
                          </a:r>
                          <a:r>
                            <a:rPr lang="en-US" sz="24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=</a:t>
                          </a:r>
                          <a:r>
                            <a:rPr lang="ru-RU" sz="24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1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baseline="0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1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 </a:t>
                          </a:r>
                          <a:endParaRPr lang="ru-RU" sz="2100" baseline="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  <a:p>
                          <a:pPr marL="0" algn="l">
                            <a:lnSpc>
                              <a:spcPct val="100000"/>
                            </a:lnSpc>
                            <a:spcAft>
                              <a:spcPts val="100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240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Ответ</a:t>
                          </a:r>
                          <a:r>
                            <a:rPr lang="ru-RU" sz="2400" baseline="0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: 1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baseline="0" smtClean="0">
                                      <a:effectLst/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400" b="0" i="1" baseline="0" smtClean="0">
                                      <a:effectLst/>
                                      <a:latin typeface="Cambria Math"/>
                                      <a:cs typeface="Times New Roman" pitchFamily="18" charset="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endParaRPr lang="ru-RU" sz="2400" baseline="0" dirty="0" smtClean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8289643"/>
                  </p:ext>
                </p:extLst>
              </p:nvPr>
            </p:nvGraphicFramePr>
            <p:xfrm>
              <a:off x="1180606" y="2996952"/>
              <a:ext cx="6768752" cy="1656184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3384376"/>
                    <a:gridCol w="3384376"/>
                  </a:tblGrid>
                  <a:tr h="165618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80" t="-369" r="-100180" b="-3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180" t="-369" r="-180" b="-36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187624" y="1861292"/>
                <a:ext cx="2952328" cy="6887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1910">
                  <a:lnSpc>
                    <a:spcPct val="115000"/>
                  </a:lnSpc>
                  <a:spcAft>
                    <a:spcPts val="0"/>
                  </a:spcAft>
                  <a:tabLst>
                    <a:tab pos="1238250" algn="l"/>
                    <a:tab pos="33813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latin typeface="Cambria Math"/>
                        </a:rPr>
                        <m:t>𝟐</m:t>
                      </m:r>
                      <m:r>
                        <a:rPr lang="ru-RU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ru-RU" b="1">
                          <a:latin typeface="Cambria Math"/>
                        </a:rPr>
                        <m:t>+</m:t>
                      </m:r>
                      <m:r>
                        <a:rPr lang="en-US" b="1" i="1">
                          <a:latin typeface="Cambria Math"/>
                        </a:rPr>
                        <m:t>𝐲</m:t>
                      </m:r>
                      <m:r>
                        <a:rPr lang="ru-RU" b="1">
                          <a:latin typeface="Cambria Math"/>
                        </a:rPr>
                        <m:t>=</m:t>
                      </m:r>
                      <m:r>
                        <a:rPr lang="ru-RU" b="1" i="1">
                          <a:latin typeface="Cambria Math"/>
                        </a:rPr>
                        <m:t>𝟏</m:t>
                      </m:r>
                      <m:r>
                        <a:rPr lang="ru-RU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ru-RU" b="1">
                          <a:latin typeface="Cambria Math"/>
                        </a:rPr>
                        <m:t>+</m:t>
                      </m:r>
                      <m:r>
                        <a:rPr lang="ru-RU" b="1" i="1">
                          <a:latin typeface="Cambria Math"/>
                        </a:rPr>
                        <m:t>𝟏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ru-RU" b="1" dirty="0"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861292"/>
                <a:ext cx="2952328" cy="6887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267522" y="1861292"/>
                <a:ext cx="2350965" cy="8174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1910" algn="ctr">
                  <a:lnSpc>
                    <a:spcPct val="115000"/>
                  </a:lnSpc>
                  <a:spcAft>
                    <a:spcPts val="1000"/>
                  </a:spcAft>
                  <a:tabLst>
                    <a:tab pos="1238250" algn="l"/>
                    <a:tab pos="33813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latin typeface="Cambria Math"/>
                        </a:rPr>
                        <m:t>𝟑</m:t>
                      </m:r>
                      <m:r>
                        <a:rPr lang="ru-RU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ru-RU" b="1">
                          <a:latin typeface="Cambria Math"/>
                        </a:rPr>
                        <m:t>−</m:t>
                      </m:r>
                      <m:r>
                        <a:rPr lang="ru-RU" b="1" i="1">
                          <a:latin typeface="Cambria Math"/>
                        </a:rPr>
                        <m:t>𝟐</m:t>
                      </m:r>
                      <m:r>
                        <a:rPr lang="ru-RU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b="1">
                          <a:latin typeface="Cambria Math"/>
                        </a:rPr>
                        <m:t>+</m:t>
                      </m:r>
                      <m:r>
                        <a:rPr lang="en-US" b="1" i="1">
                          <a:latin typeface="Cambria Math"/>
                        </a:rPr>
                        <m:t>𝐱</m:t>
                      </m:r>
                      <m:r>
                        <a:rPr lang="ru-RU" b="1">
                          <a:latin typeface="Cambria Math"/>
                        </a:rPr>
                        <m:t>=</m:t>
                      </m:r>
                      <m:r>
                        <a:rPr lang="ru-RU" b="1" i="1">
                          <a:latin typeface="Cambria Math"/>
                        </a:rPr>
                        <m:t>𝟐</m:t>
                      </m:r>
                      <m:r>
                        <a:rPr lang="ru-RU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522" y="1861292"/>
                <a:ext cx="2350965" cy="8174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3837761"/>
                  </p:ext>
                </p:extLst>
              </p:nvPr>
            </p:nvGraphicFramePr>
            <p:xfrm>
              <a:off x="645231" y="1844824"/>
              <a:ext cx="8136905" cy="3456384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1627381"/>
                    <a:gridCol w="1627381"/>
                    <a:gridCol w="1627381"/>
                    <a:gridCol w="1627381"/>
                    <a:gridCol w="1627381"/>
                  </a:tblGrid>
                  <a:tr h="8905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З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Е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С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О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18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36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smtClean="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27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30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smtClean="0">
                                        <a:effectLst/>
                                      </a:rPr>
                                      <m:t>27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Д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519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А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20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Р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30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smtClean="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К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</m:t>
                                    </m:r>
                                    <m:r>
                                      <a:rPr lang="ru-RU" sz="1400" smtClean="0">
                                        <a:effectLst/>
                                      </a:rPr>
                                      <m:t>1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12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М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850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10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В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smtClean="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smtClean="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9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Ш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У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П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Г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289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И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Т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45</m:t>
                                    </m:r>
                                  </m:den>
                                </m:f>
                                <m:r>
                                  <a:rPr lang="ru-RU" sz="1400">
                                    <a:effectLst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ru-RU" sz="1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>
                                        <a:effectLst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1400">
                                        <a:effectLst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3837761"/>
                  </p:ext>
                </p:extLst>
              </p:nvPr>
            </p:nvGraphicFramePr>
            <p:xfrm>
              <a:off x="645231" y="1844824"/>
              <a:ext cx="8136905" cy="3456384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1627381"/>
                    <a:gridCol w="1627381"/>
                    <a:gridCol w="1627381"/>
                    <a:gridCol w="1627381"/>
                    <a:gridCol w="1627381"/>
                  </a:tblGrid>
                  <a:tr h="89050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t="-685" r="-400749" b="-2897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000" t="-685" r="-300749" b="-2897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99254" t="-685" r="-199627" b="-2897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00375" t="-685" r="-100375" b="-2897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00375" t="-685" r="-375" b="-289726"/>
                          </a:stretch>
                        </a:blipFill>
                      </a:tcPr>
                    </a:tc>
                  </a:tr>
                  <a:tr h="85190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t="-105000" r="-400749" b="-20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000" t="-105000" r="-300749" b="-20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99254" t="-105000" r="-199627" b="-20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00375" t="-105000" r="-100375" b="-20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00375" t="-105000" r="-375" b="-202143"/>
                          </a:stretch>
                        </a:blipFill>
                      </a:tcPr>
                    </a:tc>
                  </a:tr>
                  <a:tr h="8850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t="-196575" r="-400749" b="-93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000" t="-196575" r="-300749" b="-93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99254" t="-196575" r="-199627" b="-93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00375" t="-196575" r="-100375" b="-93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00375" t="-196575" r="-375" b="-93836"/>
                          </a:stretch>
                        </a:blipFill>
                      </a:tcPr>
                    </a:tc>
                  </a:tr>
                  <a:tr h="82895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t="-318382" r="-400749" b="-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000" t="-318382" r="-300749" b="-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1238250" algn="l"/>
                              <a:tab pos="3381375" algn="l"/>
                            </a:tabLst>
                          </a:pPr>
                          <a:r>
                            <a:rPr lang="ru-RU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60" y="950821"/>
            <a:ext cx="770485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8250" algn="l"/>
                <a:tab pos="33813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Расшифруйте высказывание, используя свойство перекрестного умножения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555923"/>
              </p:ext>
            </p:extLst>
          </p:nvPr>
        </p:nvGraphicFramePr>
        <p:xfrm>
          <a:off x="755576" y="980728"/>
          <a:ext cx="4968555" cy="807115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1606"/>
                <a:gridCol w="452495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7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246639"/>
              </p:ext>
            </p:extLst>
          </p:nvPr>
        </p:nvGraphicFramePr>
        <p:xfrm>
          <a:off x="755576" y="2204864"/>
          <a:ext cx="2016224" cy="864096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04056"/>
                <a:gridCol w="504056"/>
                <a:gridCol w="432048"/>
                <a:gridCol w="576064"/>
              </a:tblGrid>
              <a:tr h="443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622684"/>
              </p:ext>
            </p:extLst>
          </p:nvPr>
        </p:nvGraphicFramePr>
        <p:xfrm>
          <a:off x="755576" y="3501008"/>
          <a:ext cx="3816424" cy="88734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68052"/>
                <a:gridCol w="468052"/>
                <a:gridCol w="468052"/>
                <a:gridCol w="468052"/>
                <a:gridCol w="468052"/>
                <a:gridCol w="468052"/>
                <a:gridCol w="468052"/>
                <a:gridCol w="540060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360687"/>
              </p:ext>
            </p:extLst>
          </p:nvPr>
        </p:nvGraphicFramePr>
        <p:xfrm>
          <a:off x="755576" y="4869160"/>
          <a:ext cx="2232248" cy="82809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49621"/>
                <a:gridCol w="530499"/>
                <a:gridCol w="576064"/>
                <a:gridCol w="576064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l"/>
                          <a:tab pos="3381375" algn="l"/>
                        </a:tabLs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470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fb03dfb3f9d320c8c21c938ca602f5e1e4c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2766</TotalTime>
  <Words>209</Words>
  <Application>Microsoft Office PowerPoint</Application>
  <PresentationFormat>Экран (4:3)</PresentationFormat>
  <Paragraphs>150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Среднее арифметическое</dc:title>
  <dc:creator>Admin</dc:creator>
  <cp:lastModifiedBy>User</cp:lastModifiedBy>
  <cp:revision>172</cp:revision>
  <dcterms:created xsi:type="dcterms:W3CDTF">2013-04-09T10:48:06Z</dcterms:created>
  <dcterms:modified xsi:type="dcterms:W3CDTF">2019-02-18T14:49:14Z</dcterms:modified>
</cp:coreProperties>
</file>