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3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90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4BD"/>
    <a:srgbClr val="EB6E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4619" autoAdjust="0"/>
  </p:normalViewPr>
  <p:slideViewPr>
    <p:cSldViewPr>
      <p:cViewPr varScale="1">
        <p:scale>
          <a:sx n="109" d="100"/>
          <a:sy n="109" d="100"/>
        </p:scale>
        <p:origin x="616" y="1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9F990EC-A8CA-4BEC-912B-463935F09BDD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ACC2F0C-2297-4A9F-A478-3E28BEF31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151AEE-AE5D-465D-8C26-2DE7C405F1F8}" type="slidenum">
              <a:rPr lang="ru-RU"/>
              <a:pPr/>
              <a:t>7</a:t>
            </a:fld>
            <a:endParaRPr lang="ru-R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4F2E2A-74DC-4239-8592-CB0DC54F84B2}" type="slidenum">
              <a:rPr lang="ru-RU"/>
              <a:pPr/>
              <a:t>31</a:t>
            </a:fld>
            <a:endParaRPr lang="ru-RU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Распространенное мнение, что в модели CMYK больше цветов, поскольку больше каналов, ошибочно. Черный цвет является избыточным для описания цветов, поэтому в модели оказываются одинаковые цвета, описывающиеся разным сочетанием базовых компонент. Например, цвета C0M10Y10K0 и C12M18Y17K10 одинаковы.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F87F89-3A26-4F86-8CA7-EC0A1E876887}" type="slidenum">
              <a:rPr lang="ru-RU"/>
              <a:pPr/>
              <a:t>32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Распространенное мнение, что в модели CMYK больше цветов, поскольку больше каналов, ошибочно. Черный цвет является избыточным для описания цветов, поэтому в модели оказываются одинаковые цвета, описывающиеся разным сочетанием базовых компонент. Например, цвета C0M10Y10K0 и C12M18Y17K10 одинаковы.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4441C3-BB8C-4CD3-87E4-0A09F8305B8E}" type="slidenum">
              <a:rPr lang="ru-RU"/>
              <a:pPr/>
              <a:t>33</a:t>
            </a:fld>
            <a:endParaRPr 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Распространенное мнение, что в модели CMYK больше цветов, поскольку больше каналов, ошибочно. Черный цвет является избыточным для описания цветов, поэтому в модели оказываются одинаковые цвета, описывающиеся разным сочетанием базовых компонент. Например, цвета C0M10Y10K0 и C12M18Y17K10 одинаковы.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052398-8A85-4682-833E-34018A57B69A}" type="slidenum">
              <a:rPr lang="ru-RU"/>
              <a:pPr/>
              <a:t>8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48CC73-2381-4630-A9AA-B441A0453902}" type="slidenum">
              <a:rPr lang="ru-RU"/>
              <a:pPr/>
              <a:t>9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9259EB-AA3C-4799-9508-5D408F02D2D0}" type="slidenum">
              <a:rPr lang="ru-RU"/>
              <a:pPr/>
              <a:t>11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43732A-1856-4C26-A815-2DD2475404F5}" type="slidenum">
              <a:rPr lang="ru-RU"/>
              <a:pPr/>
              <a:t>15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D7522C-BB56-4E32-AD0F-31B63A7D8B4B}" type="slidenum">
              <a:rPr lang="ru-RU"/>
              <a:pPr/>
              <a:t>16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CA057-6537-4F26-9C19-FB4F27BEC6D8}" type="slidenum">
              <a:rPr lang="ru-RU"/>
              <a:pPr/>
              <a:t>17</a:t>
            </a:fld>
            <a:endParaRPr lang="ru-RU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223C65-DDD5-4AAF-826C-70F2900D55D0}" type="slidenum">
              <a:rPr lang="ru-RU"/>
              <a:pPr/>
              <a:t>19</a:t>
            </a:fld>
            <a:endParaRPr lang="ru-RU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8DCC76-C712-4AC3-9A93-4AE1F6278E3B}" type="slidenum">
              <a:rPr lang="ru-RU"/>
              <a:pPr/>
              <a:t>30</a:t>
            </a:fld>
            <a:endParaRPr lang="ru-RU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Распространенное мнение, что в модели CMYK больше цветов, поскольку больше каналов, ошибочно. Черный цвет является избыточным для описания цветов, поэтому в модели оказываются одинаковые цвета, описывающиеся разным сочетанием базовых компонент. Например, цвета C0M10Y10K0 и C12M18Y17K10 одинаковы.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FCA51-9499-440A-9931-383D3094CA40}" type="datetimeFigureOut">
              <a:rPr lang="ru-RU" smtClean="0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A729BF-7F2B-4763-9984-585B6735C4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338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060B2A-BAF3-42AB-BE34-DFBC4657C940}" type="datetimeFigureOut">
              <a:rPr lang="ru-RU" smtClean="0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E52CF7-BF2E-4D14-B9CE-50C8C2134C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756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2BE860-D9AD-4CB7-B20D-EBA43DF99450}" type="datetimeFigureOut">
              <a:rPr lang="ru-RU" smtClean="0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B28252-9D3A-40FC-B5BD-F5EABEEF19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459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04C5852F-9B1F-4EB9-AF7E-4D78C56799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026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277813"/>
            <a:ext cx="10972800" cy="58483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65114B26-D966-49D5-8F99-E6E53D602C3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801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BF730D-9EF9-4617-BF06-18473837762A}" type="datetimeFigureOut">
              <a:rPr lang="ru-RU" smtClean="0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6BBA7-57D6-4980-A5B1-3C3268525D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416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AA120A-2AE6-4733-B471-1BF3DA4C6A0F}" type="datetimeFigureOut">
              <a:rPr lang="ru-RU" smtClean="0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DAA932-DE25-47D8-AA59-A46F50220A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63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7739B3-AC65-451E-9E26-F489109FE223}" type="datetimeFigureOut">
              <a:rPr lang="ru-RU" smtClean="0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58EF46-820D-4778-A315-F1751A71AF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876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51B658-F793-4F4F-896A-3B4368CE2EA0}" type="datetimeFigureOut">
              <a:rPr lang="ru-RU" smtClean="0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0C438E-AAFA-4C4C-AAB7-0E02A097AC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0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8A6BC6-683F-4EDB-8F69-D9E66475C953}" type="datetimeFigureOut">
              <a:rPr lang="ru-RU" smtClean="0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D65CB2-8CCE-4F6B-9BD1-4C2984C10E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133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890F13-BC42-4C4C-9765-C8F3B4A8DD74}" type="datetimeFigureOut">
              <a:rPr lang="ru-RU" smtClean="0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627562-1268-4948-8D13-C3C80831E7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02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AEC1A4-8369-41A6-A8A6-DA8FB71DAFC2}" type="datetimeFigureOut">
              <a:rPr lang="ru-RU" smtClean="0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ADACA0-F12E-45B7-B3E3-661C57C07D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519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ECD439-A747-43B6-B10F-DB5125BFECBF}" type="datetimeFigureOut">
              <a:rPr lang="ru-RU" smtClean="0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A4008B-E646-4D99-A82B-E3C3DE5C67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676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1FD0409-7C30-4C59-9344-4FA77333AFA9}" type="datetimeFigureOut">
              <a:rPr lang="ru-RU" smtClean="0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392A33F-810C-4041-A477-BC09A6F7F3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574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440" y="2924944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 dirty="0"/>
              <a:t>Применение компьютерной графики в обучении 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idx="1"/>
          </p:nvPr>
        </p:nvSpPr>
        <p:spPr>
          <a:xfrm>
            <a:off x="1809750" y="1600200"/>
            <a:ext cx="8358188" cy="685800"/>
          </a:xfrm>
        </p:spPr>
        <p:txBody>
          <a:bodyPr/>
          <a:lstStyle/>
          <a:p>
            <a:pPr algn="ctr">
              <a:buFontTx/>
              <a:buNone/>
            </a:pP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19359A-2CB2-4866-A4C0-398526912214}" type="slidenum">
              <a:rPr lang="ru-RU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1881158" y="214290"/>
            <a:ext cx="8458200" cy="1143000"/>
          </a:xfrm>
        </p:spPr>
        <p:txBody>
          <a:bodyPr/>
          <a:lstStyle/>
          <a:p>
            <a:r>
              <a:rPr lang="ru-RU" dirty="0"/>
              <a:t>Форматы Файлов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981200" y="1600200"/>
            <a:ext cx="4419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Компьютерному художнику необходимо очень высокое качество картинки, рядовому пользователю - хорошее качество, но не очень большой объём, веб-дизайнеру нужно при минимальном объёме получить более или менее приличное изображение…</a:t>
            </a:r>
          </a:p>
          <a:p>
            <a:endParaRPr lang="ru-R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934200" y="1676401"/>
            <a:ext cx="3352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Специфические особенности разных программ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981200" y="5730876"/>
            <a:ext cx="8153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/>
              <a:t>появление различных форматов файлов, </a:t>
            </a:r>
          </a:p>
          <a:p>
            <a:pPr algn="ctr"/>
            <a:r>
              <a:rPr lang="ru-RU"/>
              <a:t>хранящих изображения…</a:t>
            </a: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5867400" y="5257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Целевое назначение форматов</a:t>
            </a:r>
            <a:endParaRPr lang="ru-RU" sz="4000" b="1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000" dirty="0"/>
              <a:t>Для Интернета</a:t>
            </a:r>
            <a:br>
              <a:rPr lang="en-US" sz="2000" dirty="0"/>
            </a:br>
            <a:r>
              <a:rPr lang="ru-RU" sz="2000" dirty="0"/>
              <a:t>  фотография или рисунок с перетекающими</a:t>
            </a:r>
            <a:r>
              <a:rPr lang="en-US" sz="2000" dirty="0"/>
              <a:t> </a:t>
            </a:r>
            <a:r>
              <a:rPr lang="ru-RU" sz="2000" dirty="0"/>
              <a:t>тонами</a:t>
            </a:r>
            <a:r>
              <a:rPr lang="en-US" sz="2000" dirty="0"/>
              <a:t>-</a:t>
            </a:r>
            <a:r>
              <a:rPr lang="ru-RU" sz="2000" dirty="0"/>
              <a:t>JPEG</a:t>
            </a:r>
            <a:br>
              <a:rPr lang="en-US" sz="2000" dirty="0"/>
            </a:br>
            <a:r>
              <a:rPr lang="ru-RU" sz="2000" dirty="0"/>
              <a:t>  картинка с прямыми линиями, небольшой цветовой гаммой,</a:t>
            </a:r>
            <a:br>
              <a:rPr lang="ru-RU" sz="2000" dirty="0"/>
            </a:br>
            <a:r>
              <a:rPr lang="ru-RU" sz="2000" dirty="0"/>
              <a:t>  с ровной заливкой (без градиента)</a:t>
            </a:r>
            <a:r>
              <a:rPr lang="en-US" sz="2000" dirty="0"/>
              <a:t>-</a:t>
            </a:r>
            <a:r>
              <a:rPr lang="ru-RU" sz="2000" dirty="0"/>
              <a:t>GIF</a:t>
            </a:r>
            <a:r>
              <a:rPr lang="en-US" sz="2000" dirty="0"/>
              <a:t> </a:t>
            </a:r>
            <a:r>
              <a:rPr lang="ru-RU" sz="2000" dirty="0"/>
              <a:t>PNG 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 анимация SWF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 Пиктограммы (Иконки) ICO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 Для печати TIFF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  Для хранения PSD 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 Для логотипа EPS (CDR AI)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 Логотип для MS </a:t>
            </a:r>
            <a:r>
              <a:rPr lang="ru-RU" sz="2000" dirty="0" err="1"/>
              <a:t>Office</a:t>
            </a:r>
            <a:r>
              <a:rPr lang="ru-RU" sz="2000" dirty="0"/>
              <a:t> WMF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Для фотографии  JPEG 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 Для типографии и для оригинала самого лучшего качества</a:t>
            </a:r>
            <a:r>
              <a:rPr lang="en-US" sz="2000" dirty="0"/>
              <a:t> </a:t>
            </a:r>
            <a:r>
              <a:rPr lang="ru-RU" sz="2000" dirty="0"/>
              <a:t>RAW</a:t>
            </a:r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Лучшим форматом для хранения напр. логотипов является EPS. который поддерживает вектор и одинаково подходит как к векторным, так и растровым редакторам.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-762000" y="381000"/>
            <a:ext cx="7772400" cy="1143000"/>
          </a:xfrm>
          <a:noFill/>
        </p:spPr>
        <p:txBody>
          <a:bodyPr/>
          <a:lstStyle/>
          <a:p>
            <a:r>
              <a:rPr lang="ru-RU"/>
              <a:t>*.</a:t>
            </a:r>
            <a:r>
              <a:rPr lang="en-US"/>
              <a:t>bmp</a:t>
            </a:r>
            <a:endParaRPr lang="ru-RU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362200" y="1524001"/>
            <a:ext cx="79248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Официальный графический формат платформы </a:t>
            </a:r>
            <a:r>
              <a:rPr lang="en-US" dirty="0"/>
              <a:t>Microsoft</a:t>
            </a:r>
            <a:endParaRPr lang="ru-RU" dirty="0"/>
          </a:p>
          <a:p>
            <a:r>
              <a:rPr lang="ru-RU" dirty="0"/>
              <a:t>Используется внутри некоторых программ, так как легко считывается (иконки, обои, …), поддерживает только цветовую модель</a:t>
            </a:r>
            <a:r>
              <a:rPr lang="en-US" dirty="0"/>
              <a:t> RGB</a:t>
            </a:r>
            <a:endParaRPr lang="ru-RU" dirty="0"/>
          </a:p>
          <a:p>
            <a:endParaRPr lang="ru-RU" dirty="0"/>
          </a:p>
          <a:p>
            <a:r>
              <a:rPr lang="ru-RU" dirty="0"/>
              <a:t>Занимает очень много места.</a:t>
            </a:r>
            <a:endParaRPr lang="en-US" dirty="0"/>
          </a:p>
          <a:p>
            <a:endParaRPr lang="en-US" sz="2400" dirty="0">
              <a:latin typeface="Times New Roman" pitchFamily="18" charset="0"/>
            </a:endParaRPr>
          </a:p>
          <a:p>
            <a:endParaRPr lang="ru-RU" sz="2400" dirty="0">
              <a:latin typeface="Times New Roman" pitchFamily="18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-762000" y="3581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  <a:latin typeface="Times New Roman" pitchFamily="18" charset="0"/>
              </a:rPr>
              <a:t>*.</a:t>
            </a:r>
            <a:r>
              <a:rPr lang="en-US" sz="4400">
                <a:solidFill>
                  <a:schemeClr val="tx2"/>
                </a:solidFill>
                <a:latin typeface="Times New Roman" pitchFamily="18" charset="0"/>
              </a:rPr>
              <a:t>psd</a:t>
            </a:r>
            <a:endParaRPr lang="ru-RU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209800" y="4800601"/>
            <a:ext cx="79248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Внутренний формат </a:t>
            </a:r>
            <a:r>
              <a:rPr lang="en-US" dirty="0"/>
              <a:t> </a:t>
            </a:r>
            <a:r>
              <a:rPr lang="ru-RU" dirty="0"/>
              <a:t> в </a:t>
            </a:r>
            <a:r>
              <a:rPr lang="en-US" dirty="0"/>
              <a:t>Photoshop</a:t>
            </a:r>
            <a:r>
              <a:rPr lang="ru-RU" dirty="0"/>
              <a:t>. </a:t>
            </a:r>
          </a:p>
          <a:p>
            <a:r>
              <a:rPr lang="ru-RU" dirty="0"/>
              <a:t>Поддерживает все цветовые модели, любую глубину цвета, слои и контуры. </a:t>
            </a:r>
          </a:p>
          <a:p>
            <a:endParaRPr lang="ru-RU" dirty="0"/>
          </a:p>
          <a:p>
            <a:r>
              <a:rPr lang="ru-RU" dirty="0"/>
              <a:t>В нем хранят многослойные макеты</a:t>
            </a:r>
            <a:endParaRPr lang="en-US" dirty="0"/>
          </a:p>
          <a:p>
            <a:endParaRPr lang="en-US" sz="2400" dirty="0">
              <a:latin typeface="Times New Roman" pitchFamily="18" charset="0"/>
            </a:endParaRPr>
          </a:p>
          <a:p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0" y="1447800"/>
            <a:ext cx="57912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Режим индексированных цветов (не более 256),</a:t>
            </a:r>
          </a:p>
          <a:p>
            <a:r>
              <a:rPr lang="ru-RU" dirty="0"/>
              <a:t>имеет альфа-канал (прозрачность), возможна анимация из нескольких кадров.</a:t>
            </a:r>
          </a:p>
          <a:p>
            <a:endParaRPr lang="ru-RU" dirty="0"/>
          </a:p>
          <a:p>
            <a:r>
              <a:rPr lang="ru-RU" dirty="0"/>
              <a:t>При уменьшении количества цветов очень мало весит.</a:t>
            </a:r>
            <a:endParaRPr lang="en-US" dirty="0"/>
          </a:p>
          <a:p>
            <a:endParaRPr lang="en-US" sz="2400" dirty="0">
              <a:latin typeface="Times New Roman" pitchFamily="18" charset="0"/>
            </a:endParaRPr>
          </a:p>
          <a:p>
            <a:endParaRPr lang="ru-RU" sz="2400" dirty="0">
              <a:latin typeface="Times New Roman" pitchFamily="18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524100" y="14285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dirty="0">
                <a:solidFill>
                  <a:schemeClr val="tx2"/>
                </a:solidFill>
                <a:latin typeface="Times New Roman" pitchFamily="18" charset="0"/>
              </a:rPr>
              <a:t>*.</a:t>
            </a:r>
            <a:r>
              <a:rPr lang="en-US" sz="4400" dirty="0">
                <a:solidFill>
                  <a:schemeClr val="tx2"/>
                </a:solidFill>
                <a:latin typeface="Times New Roman" pitchFamily="18" charset="0"/>
              </a:rPr>
              <a:t>gif</a:t>
            </a:r>
            <a:endParaRPr lang="ru-RU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209800" y="4800601"/>
            <a:ext cx="79248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Сложный алгоритм сжатия, малая потеря качества при сжатии, поддерживает основные цветовые модели и любую глубину цвета </a:t>
            </a:r>
          </a:p>
          <a:p>
            <a:endParaRPr lang="ru-RU" dirty="0"/>
          </a:p>
          <a:p>
            <a:r>
              <a:rPr lang="ru-RU" dirty="0"/>
              <a:t>Предназначен для хранения </a:t>
            </a:r>
            <a:r>
              <a:rPr lang="ru-RU" dirty="0" err="1"/>
              <a:t>полноцветных</a:t>
            </a:r>
            <a:r>
              <a:rPr lang="ru-RU" dirty="0"/>
              <a:t> фотографий. Для полиграфии не рекомендуется.</a:t>
            </a:r>
            <a:endParaRPr lang="en-US" dirty="0"/>
          </a:p>
          <a:p>
            <a:endParaRPr lang="en-US" sz="2400" dirty="0">
              <a:latin typeface="Times New Roman" pitchFamily="18" charset="0"/>
            </a:endParaRPr>
          </a:p>
          <a:p>
            <a:endParaRPr lang="ru-RU" sz="2400" dirty="0">
              <a:latin typeface="Times New Roman" pitchFamily="18" charset="0"/>
            </a:endParaRP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title"/>
          </p:nvPr>
        </p:nvSpPr>
        <p:spPr>
          <a:xfrm>
            <a:off x="2095472" y="3571876"/>
            <a:ext cx="7772400" cy="1143000"/>
          </a:xfrm>
          <a:noFill/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</a:rPr>
              <a:t>*.</a:t>
            </a:r>
            <a:r>
              <a:rPr lang="en-US" dirty="0">
                <a:solidFill>
                  <a:schemeClr val="tx2"/>
                </a:solidFill>
              </a:rPr>
              <a:t>jpg   *.jpeg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48" name="Picture 8" descr="messag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1676401"/>
            <a:ext cx="1600200" cy="1292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1600201"/>
            <a:ext cx="79248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dirty="0">
              <a:sym typeface="Wingdings" pitchFamily="2" charset="2"/>
            </a:endParaRPr>
          </a:p>
          <a:p>
            <a:r>
              <a:rPr lang="ru-RU" dirty="0"/>
              <a:t>Универсальный формат, легко переносится между платформами (РС и </a:t>
            </a:r>
            <a:r>
              <a:rPr lang="ru-RU" dirty="0" err="1"/>
              <a:t>Macintosh</a:t>
            </a:r>
            <a:r>
              <a:rPr lang="ru-RU" dirty="0"/>
              <a:t>), использует компрессию без потерь</a:t>
            </a:r>
          </a:p>
          <a:p>
            <a:endParaRPr lang="en-US" sz="2400" b="1" dirty="0">
              <a:latin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  <a:p>
            <a:endParaRPr lang="ru-RU" sz="2400" dirty="0">
              <a:latin typeface="Times New Roman" pitchFamily="18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166910" y="21429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dirty="0">
                <a:solidFill>
                  <a:schemeClr val="tx2"/>
                </a:solidFill>
                <a:latin typeface="Times New Roman" pitchFamily="18" charset="0"/>
              </a:rPr>
              <a:t>*.</a:t>
            </a:r>
            <a:r>
              <a:rPr lang="en-US" sz="4400" dirty="0" err="1">
                <a:solidFill>
                  <a:schemeClr val="tx2"/>
                </a:solidFill>
                <a:latin typeface="Times New Roman" pitchFamily="18" charset="0"/>
              </a:rPr>
              <a:t>tif</a:t>
            </a:r>
            <a:endParaRPr lang="ru-RU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1269" name="Picture 5" descr="00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0050" y="3143249"/>
            <a:ext cx="2057400" cy="1446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057400" y="5867401"/>
            <a:ext cx="822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Если вы собираетесь хранить высококачественные изображения, которые могут пригодиться для полиграфии, храните их в формате </a:t>
            </a:r>
            <a:r>
              <a:rPr lang="en-US" dirty="0" err="1"/>
              <a:t>tif</a:t>
            </a:r>
            <a:r>
              <a:rPr lang="ru-RU" dirty="0"/>
              <a:t> 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TIFF</a:t>
            </a:r>
            <a:r>
              <a:rPr lang="ru-RU" sz="4000" dirty="0"/>
              <a:t> — формат хранения растровых графических изображений.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400" dirty="0"/>
              <a:t>Формат является весьма гибким. Позволяет сохранять фотографии в режиме цветов с палитрой, а также в различных цветовых пространствах: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Черно-белого </a:t>
            </a:r>
            <a:r>
              <a:rPr lang="ru-RU" sz="2400" dirty="0" err="1"/>
              <a:t>двухбитного</a:t>
            </a:r>
            <a:r>
              <a:rPr lang="ru-RU" sz="2400" dirty="0"/>
              <a:t> 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Черно-белого в градациях серого 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С </a:t>
            </a:r>
            <a:r>
              <a:rPr lang="ru-RU" sz="2400" dirty="0" err="1"/>
              <a:t>индексированой</a:t>
            </a:r>
            <a:r>
              <a:rPr lang="ru-RU" sz="2400" dirty="0"/>
              <a:t> палитрой 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RGB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CMYK</a:t>
            </a:r>
          </a:p>
          <a:p>
            <a:pPr>
              <a:lnSpc>
                <a:spcPct val="90000"/>
              </a:lnSpc>
            </a:pPr>
            <a:r>
              <a:rPr lang="ru-RU" sz="2400" dirty="0" err="1"/>
              <a:t>YCbCr</a:t>
            </a:r>
            <a:endParaRPr lang="ru-RU" sz="2400" dirty="0"/>
          </a:p>
          <a:p>
            <a:pPr>
              <a:lnSpc>
                <a:spcPct val="90000"/>
              </a:lnSpc>
            </a:pPr>
            <a:r>
              <a:rPr lang="ru-RU" sz="2400" dirty="0"/>
              <a:t>CIE </a:t>
            </a:r>
            <a:r>
              <a:rPr lang="ru-RU" sz="2400" dirty="0" err="1"/>
              <a:t>Lab</a:t>
            </a:r>
            <a:endParaRPr lang="ru-RU" sz="2400" dirty="0"/>
          </a:p>
          <a:p>
            <a:pPr>
              <a:lnSpc>
                <a:spcPct val="90000"/>
              </a:lnSpc>
            </a:pPr>
            <a:r>
              <a:rPr lang="ru-RU" sz="2400" dirty="0"/>
              <a:t>Поддерживаются режимы 8, 16, 32 и 64 бит на канал при целочисленном, а также 32 и 64 бит на канал при представлении цвета числом с плавающей запятой.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PNG</a:t>
            </a:r>
            <a:r>
              <a:rPr lang="ru-RU" sz="4000" dirty="0"/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dirty="0"/>
              <a:t>Область применения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Формат PNG хранит графическую информацию в сжатом виде. Причём это сжатие производится без потерь, в отличие, например, от JPEG.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Формат PNG спроектирован для замены устаревшего и более простого формата GIF, а также, в некоторой степени, для замены значительно более сложного формата TIFF Формат PNG позиционируется прежде всего для использования в сети Интернет и редактирования графики.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RAW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/>
              <a:t>RAW</a:t>
            </a:r>
            <a:r>
              <a:rPr lang="ru-RU" sz="2400"/>
              <a:t> (RAW Image Data)</a:t>
            </a:r>
            <a:br>
              <a:rPr lang="ru-RU" sz="2400"/>
            </a:br>
            <a:r>
              <a:rPr lang="ru-RU" sz="2400"/>
              <a:t>Формат разработан для цифровых фотоаппаратов. Это точная копия картинки, запечатленной на матрице во время съемки, представляет из себя три фотографии, снятые в красных, синих и зеленых цветах.</a:t>
            </a:r>
            <a:br>
              <a:rPr lang="ru-RU" sz="2400"/>
            </a:br>
            <a:r>
              <a:rPr lang="ru-RU" sz="2400"/>
              <a:t>Расширения RAW-файлов у разных производителей могут отличаться, и их далеко не всегда получается открыть с помощью программ для обработки изображений.</a:t>
            </a:r>
            <a:br>
              <a:rPr lang="ru-RU" sz="2400"/>
            </a:br>
            <a:r>
              <a:rPr lang="ru-RU" sz="2400"/>
              <a:t>Хотя если камера поддерживает сохранение RAW, то, как правило, к ней в комплекте прилагается какая-нибудь программа для обработки файлов этого формата.</a:t>
            </a:r>
            <a:br>
              <a:rPr lang="ru-RU" sz="2400"/>
            </a:br>
            <a:endParaRPr lang="ru-RU"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2209800" y="404813"/>
            <a:ext cx="7772400" cy="1143000"/>
          </a:xfrm>
        </p:spPr>
        <p:txBody>
          <a:bodyPr>
            <a:normAutofit/>
          </a:bodyPr>
          <a:lstStyle/>
          <a:p>
            <a:r>
              <a:rPr lang="ru-RU" dirty="0"/>
              <a:t>Качество изображения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33600" y="2414589"/>
            <a:ext cx="8077200" cy="942975"/>
            <a:chOff x="0" y="0"/>
            <a:chExt cx="5760" cy="365"/>
          </a:xfrm>
        </p:grpSpPr>
        <p:sp>
          <p:nvSpPr>
            <p:cNvPr id="1229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94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457200" indent="-457200">
                <a:buFontTx/>
                <a:buAutoNum type="arabicPeriod"/>
              </a:pPr>
              <a:r>
                <a:rPr lang="ru-RU"/>
                <a:t>Чем меньше размер точки и, соответственно, больше разрешение картинки, тем картинка качественнее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135188" y="3638551"/>
            <a:ext cx="8077200" cy="942975"/>
            <a:chOff x="0" y="0"/>
            <a:chExt cx="5760" cy="365"/>
          </a:xfrm>
        </p:grpSpPr>
        <p:sp>
          <p:nvSpPr>
            <p:cNvPr id="12296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457200" indent="-457200">
                <a:buFontTx/>
                <a:buAutoNum type="arabicPeriod" startAt="2"/>
              </a:pPr>
              <a:r>
                <a:rPr lang="ru-RU" dirty="0"/>
                <a:t>Чем большее количество цветов используется в картинке, тем картинка качественнее</a:t>
              </a:r>
            </a:p>
            <a:p>
              <a:pPr marL="457200" indent="-457200" eaLnBrk="0" hangingPunct="0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Цветовое разрешение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/>
              <a:t>Цветовое разрешение определяет метод кодирования цветовой информации, и от него зависит то, сколько цветов на экране может отображаться одновременно. Для кодирования двухцветного (черно-белого) изображения достаточно выделить по одному биту на представление цвета каждого </a:t>
            </a:r>
            <a:r>
              <a:rPr lang="ru-RU" sz="2400" dirty="0" err="1"/>
              <a:t>пиксела</a:t>
            </a:r>
            <a:r>
              <a:rPr lang="ru-RU" sz="2400" dirty="0"/>
              <a:t>. Выделение одного байта позволяет закодировать 256 различных цветовых оттенков. Два байта (16 битов) позволяют определить 65536 различных цветов. Этот режим называется </a:t>
            </a:r>
            <a:r>
              <a:rPr lang="ru-RU" sz="2400" dirty="0" err="1"/>
              <a:t>High</a:t>
            </a:r>
            <a:r>
              <a:rPr lang="ru-RU" sz="2400" dirty="0"/>
              <a:t> </a:t>
            </a:r>
            <a:r>
              <a:rPr lang="ru-RU" sz="2400" dirty="0" err="1"/>
              <a:t>Color</a:t>
            </a:r>
            <a:r>
              <a:rPr lang="ru-RU" sz="2400" dirty="0"/>
              <a:t>. Если для кодирования цвета используются три байта (24 бита), возможно одновременное ото­бражение 16,5 </a:t>
            </a:r>
            <a:r>
              <a:rPr lang="ru-RU" sz="2400" dirty="0" err="1"/>
              <a:t>млн</a:t>
            </a:r>
            <a:r>
              <a:rPr lang="ru-RU" sz="2400" dirty="0"/>
              <a:t> цветов. Этот режим называется </a:t>
            </a:r>
            <a:r>
              <a:rPr lang="ru-RU" sz="2400" dirty="0" err="1"/>
              <a:t>True</a:t>
            </a:r>
            <a:r>
              <a:rPr lang="ru-RU" sz="2400" dirty="0"/>
              <a:t> </a:t>
            </a:r>
            <a:r>
              <a:rPr lang="ru-RU" sz="2400" dirty="0" err="1"/>
              <a:t>Color</a:t>
            </a:r>
            <a:r>
              <a:rPr lang="ru-RU" sz="2400" dirty="0"/>
              <a:t>. 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00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6014" y="822326"/>
            <a:ext cx="7418387" cy="5211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1143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sz="6000" b="1">
                <a:solidFill>
                  <a:srgbClr val="FFFFE9"/>
                </a:solidFill>
              </a:rPr>
              <a:t>Цифровые</a:t>
            </a:r>
            <a:br>
              <a:rPr lang="ru-RU" sz="6000" b="1">
                <a:solidFill>
                  <a:srgbClr val="FFFFE9"/>
                </a:solidFill>
              </a:rPr>
            </a:br>
            <a:r>
              <a:rPr lang="ru-RU" sz="6000" b="1">
                <a:solidFill>
                  <a:srgbClr val="FFFFE9"/>
                </a:solidFill>
              </a:rPr>
              <a:t>изображения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2438400"/>
            <a:ext cx="7467600" cy="838200"/>
          </a:xfrm>
        </p:spPr>
        <p:txBody>
          <a:bodyPr/>
          <a:lstStyle/>
          <a:p>
            <a:r>
              <a:rPr lang="ru-RU"/>
              <a:t>что такое «картинка» в компьютере?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2209800" y="404813"/>
            <a:ext cx="7772400" cy="1143000"/>
          </a:xfrm>
        </p:spPr>
        <p:txBody>
          <a:bodyPr/>
          <a:lstStyle/>
          <a:p>
            <a:r>
              <a:rPr lang="ru-RU"/>
              <a:t>Цветовые Модели</a:t>
            </a:r>
          </a:p>
        </p:txBody>
      </p:sp>
      <p:pic>
        <p:nvPicPr>
          <p:cNvPr id="13322" name="Picture 10" descr="image03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46338" y="3033713"/>
            <a:ext cx="2582862" cy="1865312"/>
          </a:xfrm>
          <a:noFill/>
          <a:ln>
            <a:solidFill>
              <a:schemeClr val="tx1"/>
            </a:solidFill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33600" y="1981200"/>
            <a:ext cx="8077200" cy="1219200"/>
            <a:chOff x="0" y="0"/>
            <a:chExt cx="5760" cy="365"/>
          </a:xfrm>
        </p:grpSpPr>
        <p:sp>
          <p:nvSpPr>
            <p:cNvPr id="1331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1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/>
                <a:t>С физической точки зрения цвет — это набор определённых длин волн, отражённых от предмета или пропущенных сквозь прозрачный предмет</a:t>
              </a:r>
            </a:p>
            <a:p>
              <a:pPr eaLnBrk="0" hangingPunct="0"/>
              <a:r>
                <a:rPr lang="ru-RU"/>
                <a:t>Каким образом он воспроизводится на экране монитора и на бумаге?</a:t>
              </a:r>
            </a:p>
            <a:p>
              <a:pPr eaLnBrk="0" hangingPunct="0"/>
              <a:endParaRPr lang="ru-RU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665789" y="3265488"/>
            <a:ext cx="3959225" cy="1676400"/>
            <a:chOff x="0" y="0"/>
            <a:chExt cx="5760" cy="365"/>
          </a:xfrm>
        </p:grpSpPr>
        <p:sp>
          <p:nvSpPr>
            <p:cNvPr id="13320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1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/>
                <a:t>Человеческий глаз воспринимает больше оттенков, чем может воспроизвести на экране или при печати компьютер. </a:t>
              </a:r>
            </a:p>
          </p:txBody>
        </p:sp>
      </p:grp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2135189" y="5145089"/>
            <a:ext cx="7775575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Цветовая  модель  —  способ представления большого количества цветов посредством разложения его на простые составляющие.</a:t>
            </a:r>
          </a:p>
          <a:p>
            <a:pPr eaLnBrk="0" hangingPunct="0"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2133600" y="457200"/>
            <a:ext cx="7772400" cy="1143000"/>
          </a:xfrm>
        </p:spPr>
        <p:txBody>
          <a:bodyPr/>
          <a:lstStyle/>
          <a:p>
            <a:r>
              <a:rPr lang="ru-RU" b="1">
                <a:solidFill>
                  <a:srgbClr val="FF9933"/>
                </a:solidFill>
              </a:rPr>
              <a:t>Г</a:t>
            </a:r>
            <a:r>
              <a:rPr lang="ru-RU"/>
              <a:t>лубина </a:t>
            </a:r>
            <a:r>
              <a:rPr lang="ru-RU" b="1">
                <a:solidFill>
                  <a:srgbClr val="FF9933"/>
                </a:solidFill>
              </a:rPr>
              <a:t>Ц</a:t>
            </a:r>
            <a:r>
              <a:rPr lang="ru-RU"/>
              <a:t>вета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424113" y="2354263"/>
            <a:ext cx="7643812" cy="1219200"/>
            <a:chOff x="0" y="0"/>
            <a:chExt cx="5760" cy="365"/>
          </a:xfrm>
        </p:grpSpPr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dirty="0"/>
                <a:t>Глубина цвета характеризует количество оттенков, которые может воспроизводить отдельный пиксель изображения. </a:t>
              </a:r>
            </a:p>
            <a:p>
              <a:endParaRPr lang="ru-RU" dirty="0"/>
            </a:p>
            <a:p>
              <a:r>
                <a:rPr lang="ru-RU" dirty="0"/>
                <a:t>Глубина цвета влияет на качество воспроизведения изображений и на объем компьютерной памяти, требуемой для его хранения. 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9933"/>
                </a:solidFill>
              </a:rPr>
              <a:t>Р</a:t>
            </a:r>
            <a:r>
              <a:rPr lang="ru-RU"/>
              <a:t>ежимы </a:t>
            </a:r>
            <a:r>
              <a:rPr lang="ru-RU" b="1">
                <a:solidFill>
                  <a:srgbClr val="FF9933"/>
                </a:solidFill>
              </a:rPr>
              <a:t>Х</a:t>
            </a:r>
            <a:r>
              <a:rPr lang="ru-RU"/>
              <a:t>ранения </a:t>
            </a:r>
            <a:r>
              <a:rPr lang="ru-RU" b="1">
                <a:solidFill>
                  <a:srgbClr val="FF9933"/>
                </a:solidFill>
              </a:rPr>
              <a:t>Ц</a:t>
            </a:r>
            <a:r>
              <a:rPr lang="ru-RU"/>
              <a:t>вета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847851" y="1981200"/>
            <a:ext cx="8640763" cy="1219200"/>
            <a:chOff x="0" y="0"/>
            <a:chExt cx="5760" cy="365"/>
          </a:xfrm>
        </p:grpSpPr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dirty="0"/>
                <a:t>Растровое изображение может быть сохранено в одной </a:t>
              </a:r>
              <a:br>
                <a:rPr lang="ru-RU" dirty="0"/>
              </a:br>
              <a:r>
                <a:rPr lang="ru-RU" dirty="0"/>
                <a:t>из следующих моделей:</a:t>
              </a:r>
            </a:p>
            <a:p>
              <a:endParaRPr lang="ru-RU" dirty="0"/>
            </a:p>
            <a:p>
              <a:r>
                <a:rPr lang="ru-RU" dirty="0"/>
                <a:t>	Черно-белое без полутонов (битовое) — </a:t>
              </a:r>
              <a:r>
                <a:rPr lang="en-US" dirty="0"/>
                <a:t>b</a:t>
              </a:r>
              <a:r>
                <a:rPr lang="ru-RU" dirty="0" err="1"/>
                <a:t>itmap</a:t>
              </a:r>
              <a:r>
                <a:rPr lang="ru-RU" dirty="0"/>
                <a:t>; </a:t>
              </a:r>
            </a:p>
            <a:p>
              <a:pPr>
                <a:buClr>
                  <a:srgbClr val="FF9933"/>
                </a:buClr>
                <a:buFont typeface="Wingdings" pitchFamily="2" charset="2"/>
                <a:buNone/>
              </a:pPr>
              <a:r>
                <a:rPr lang="ru-RU" dirty="0"/>
                <a:t>	Черно-белое с полутонами (градациями серого) —	</a:t>
              </a:r>
              <a:r>
                <a:rPr lang="ru-RU" dirty="0" err="1"/>
                <a:t>Grayscale</a:t>
              </a:r>
              <a:r>
                <a:rPr lang="ru-RU" dirty="0"/>
                <a:t>;</a:t>
              </a:r>
            </a:p>
            <a:p>
              <a:pPr>
                <a:buClr>
                  <a:srgbClr val="FF9933"/>
                </a:buClr>
                <a:buFont typeface="Wingdings" pitchFamily="2" charset="2"/>
                <a:buNone/>
              </a:pPr>
              <a:r>
                <a:rPr lang="ru-RU" dirty="0"/>
                <a:t>	Дуплекс — </a:t>
              </a:r>
              <a:r>
                <a:rPr lang="ru-RU" dirty="0" err="1"/>
                <a:t>Duotone</a:t>
              </a:r>
              <a:r>
                <a:rPr lang="ru-RU" dirty="0"/>
                <a:t>; </a:t>
              </a:r>
            </a:p>
            <a:p>
              <a:pPr>
                <a:buClr>
                  <a:srgbClr val="FF9933"/>
                </a:buClr>
                <a:buFont typeface="Wingdings" pitchFamily="2" charset="2"/>
                <a:buNone/>
              </a:pPr>
              <a:r>
                <a:rPr lang="ru-RU" dirty="0"/>
                <a:t>	Индексированные цвета (</a:t>
              </a:r>
              <a:r>
                <a:rPr lang="ru-RU" dirty="0" err="1"/>
                <a:t>Indexed</a:t>
              </a:r>
              <a:r>
                <a:rPr lang="ru-RU" dirty="0"/>
                <a:t> </a:t>
              </a:r>
              <a:r>
                <a:rPr lang="ru-RU" dirty="0" err="1"/>
                <a:t>Color</a:t>
              </a:r>
              <a:r>
                <a:rPr lang="ru-RU" dirty="0"/>
                <a:t>); </a:t>
              </a:r>
            </a:p>
            <a:p>
              <a:pPr>
                <a:buClr>
                  <a:srgbClr val="FF9933"/>
                </a:buClr>
                <a:buFont typeface="Wingdings" pitchFamily="2" charset="2"/>
                <a:buNone/>
              </a:pPr>
              <a:r>
                <a:rPr lang="ru-RU" dirty="0"/>
                <a:t>	RGB (RGB </a:t>
              </a:r>
              <a:r>
                <a:rPr lang="ru-RU" dirty="0" err="1"/>
                <a:t>Color</a:t>
              </a:r>
              <a:r>
                <a:rPr lang="ru-RU" dirty="0"/>
                <a:t>); </a:t>
              </a:r>
            </a:p>
            <a:p>
              <a:pPr>
                <a:buClr>
                  <a:srgbClr val="FF9933"/>
                </a:buClr>
                <a:buFont typeface="Wingdings" pitchFamily="2" charset="2"/>
                <a:buNone/>
              </a:pPr>
              <a:r>
                <a:rPr lang="ru-RU" dirty="0"/>
                <a:t>	CMYK (CMYK </a:t>
              </a:r>
              <a:r>
                <a:rPr lang="ru-RU" dirty="0" err="1"/>
                <a:t>Color</a:t>
              </a:r>
              <a:r>
                <a:rPr lang="ru-RU" dirty="0"/>
                <a:t>); </a:t>
              </a:r>
            </a:p>
            <a:p>
              <a:pPr>
                <a:buClr>
                  <a:srgbClr val="FF9933"/>
                </a:buClr>
                <a:buFont typeface="Wingdings" pitchFamily="2" charset="2"/>
                <a:buNone/>
              </a:pPr>
              <a:r>
                <a:rPr lang="ru-RU" dirty="0"/>
                <a:t>	</a:t>
              </a:r>
              <a:r>
                <a:rPr lang="ru-RU" dirty="0" err="1"/>
                <a:t>Lab</a:t>
              </a:r>
              <a:r>
                <a:rPr lang="ru-RU" dirty="0"/>
                <a:t> (</a:t>
              </a:r>
              <a:r>
                <a:rPr lang="ru-RU" dirty="0" err="1"/>
                <a:t>Lab</a:t>
              </a:r>
              <a:r>
                <a:rPr lang="ru-RU" dirty="0"/>
                <a:t> </a:t>
              </a:r>
              <a:r>
                <a:rPr lang="ru-RU" dirty="0" err="1"/>
                <a:t>Color</a:t>
              </a:r>
              <a:r>
                <a:rPr lang="ru-RU" dirty="0"/>
                <a:t>); </a:t>
              </a:r>
            </a:p>
            <a:p>
              <a:pPr>
                <a:buClr>
                  <a:srgbClr val="FF9933"/>
                </a:buClr>
                <a:buFont typeface="Wingdings" pitchFamily="2" charset="2"/>
                <a:buNone/>
              </a:pPr>
              <a:r>
                <a:rPr lang="ru-RU" dirty="0"/>
                <a:t>	</a:t>
              </a:r>
              <a:r>
                <a:rPr lang="en-US" dirty="0"/>
                <a:t>HSB</a:t>
              </a:r>
              <a:endParaRPr lang="ru-RU" dirty="0"/>
            </a:p>
            <a:p>
              <a:pPr algn="ctr">
                <a:buClr>
                  <a:srgbClr val="FF9933"/>
                </a:buClr>
                <a:buFont typeface="Wingdings" pitchFamily="2" charset="2"/>
                <a:buNone/>
              </a:pPr>
              <a:endParaRPr lang="ru-RU" dirty="0"/>
            </a:p>
            <a:p>
              <a:pPr eaLnBrk="0" hangingPunct="0"/>
              <a:endParaRPr lang="ru-RU" dirty="0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2209800" y="4445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/>
              <a:t>Черно-белое без полутонов (Bitmap)</a:t>
            </a:r>
          </a:p>
        </p:txBody>
      </p:sp>
      <p:pic>
        <p:nvPicPr>
          <p:cNvPr id="16416" name="Picture 32" descr="image03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97788" y="2243139"/>
            <a:ext cx="2430462" cy="1665287"/>
          </a:xfrm>
          <a:noFill/>
          <a:ln>
            <a:solidFill>
              <a:schemeClr val="tx1"/>
            </a:solidFill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847851" y="1341438"/>
            <a:ext cx="5472113" cy="3167062"/>
            <a:chOff x="0" y="0"/>
            <a:chExt cx="5760" cy="365"/>
          </a:xfrm>
        </p:grpSpPr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/>
                <a:t>Черно-белый тип изображения называется Bitmap (Битовый). </a:t>
              </a:r>
            </a:p>
            <a:p>
              <a:r>
                <a:rPr lang="ru-RU"/>
                <a:t>Подходит для штриховых иллюстраций, чертежей, гравюр, простых логотипов и т.д. </a:t>
              </a:r>
            </a:p>
            <a:p>
              <a:r>
                <a:rPr lang="ru-RU"/>
                <a:t>Глубина цвета такого изображения — один бит: каждая точка изображения имеет только один из двух цветов (скажем, черный или белый). 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688388" y="1125539"/>
            <a:ext cx="1744662" cy="1836737"/>
            <a:chOff x="4059" y="2205"/>
            <a:chExt cx="1099" cy="1157"/>
          </a:xfrm>
        </p:grpSpPr>
        <p:sp>
          <p:nvSpPr>
            <p:cNvPr id="16392" name="AutoShape 8"/>
            <p:cNvSpPr>
              <a:spLocks noChangeAspect="1" noChangeArrowheads="1" noTextEdit="1"/>
            </p:cNvSpPr>
            <p:nvPr/>
          </p:nvSpPr>
          <p:spPr bwMode="auto">
            <a:xfrm>
              <a:off x="4059" y="2205"/>
              <a:ext cx="1099" cy="1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3" name="Freeform 9"/>
            <p:cNvSpPr>
              <a:spLocks/>
            </p:cNvSpPr>
            <p:nvPr/>
          </p:nvSpPr>
          <p:spPr bwMode="auto">
            <a:xfrm>
              <a:off x="4633" y="2757"/>
              <a:ext cx="254" cy="120"/>
            </a:xfrm>
            <a:custGeom>
              <a:avLst/>
              <a:gdLst/>
              <a:ahLst/>
              <a:cxnLst>
                <a:cxn ang="0">
                  <a:pos x="504" y="91"/>
                </a:cxn>
                <a:cxn ang="0">
                  <a:pos x="487" y="128"/>
                </a:cxn>
                <a:cxn ang="0">
                  <a:pos x="463" y="161"/>
                </a:cxn>
                <a:cxn ang="0">
                  <a:pos x="434" y="189"/>
                </a:cxn>
                <a:cxn ang="0">
                  <a:pos x="398" y="212"/>
                </a:cxn>
                <a:cxn ang="0">
                  <a:pos x="358" y="228"/>
                </a:cxn>
                <a:cxn ang="0">
                  <a:pos x="314" y="239"/>
                </a:cxn>
                <a:cxn ang="0">
                  <a:pos x="266" y="241"/>
                </a:cxn>
                <a:cxn ang="0">
                  <a:pos x="217" y="235"/>
                </a:cxn>
                <a:cxn ang="0">
                  <a:pos x="170" y="221"/>
                </a:cxn>
                <a:cxn ang="0">
                  <a:pos x="126" y="201"/>
                </a:cxn>
                <a:cxn ang="0">
                  <a:pos x="88" y="173"/>
                </a:cxn>
                <a:cxn ang="0">
                  <a:pos x="55" y="141"/>
                </a:cxn>
                <a:cxn ang="0">
                  <a:pos x="29" y="105"/>
                </a:cxn>
                <a:cxn ang="0">
                  <a:pos x="11" y="65"/>
                </a:cxn>
                <a:cxn ang="0">
                  <a:pos x="2" y="22"/>
                </a:cxn>
                <a:cxn ang="0">
                  <a:pos x="11" y="13"/>
                </a:cxn>
                <a:cxn ang="0">
                  <a:pos x="34" y="36"/>
                </a:cxn>
                <a:cxn ang="0">
                  <a:pos x="60" y="58"/>
                </a:cxn>
                <a:cxn ang="0">
                  <a:pos x="90" y="76"/>
                </a:cxn>
                <a:cxn ang="0">
                  <a:pos x="124" y="93"/>
                </a:cxn>
                <a:cxn ang="0">
                  <a:pos x="158" y="108"/>
                </a:cxn>
                <a:cxn ang="0">
                  <a:pos x="196" y="119"/>
                </a:cxn>
                <a:cxn ang="0">
                  <a:pos x="235" y="128"/>
                </a:cxn>
                <a:cxn ang="0">
                  <a:pos x="275" y="133"/>
                </a:cxn>
                <a:cxn ang="0">
                  <a:pos x="311" y="133"/>
                </a:cxn>
                <a:cxn ang="0">
                  <a:pos x="347" y="131"/>
                </a:cxn>
                <a:cxn ang="0">
                  <a:pos x="381" y="126"/>
                </a:cxn>
                <a:cxn ang="0">
                  <a:pos x="413" y="119"/>
                </a:cxn>
                <a:cxn ang="0">
                  <a:pos x="444" y="108"/>
                </a:cxn>
                <a:cxn ang="0">
                  <a:pos x="472" y="94"/>
                </a:cxn>
                <a:cxn ang="0">
                  <a:pos x="497" y="80"/>
                </a:cxn>
              </a:cxnLst>
              <a:rect l="0" t="0" r="r" b="b"/>
              <a:pathLst>
                <a:path w="508" h="241">
                  <a:moveTo>
                    <a:pt x="508" y="71"/>
                  </a:moveTo>
                  <a:lnTo>
                    <a:pt x="504" y="91"/>
                  </a:lnTo>
                  <a:lnTo>
                    <a:pt x="496" y="111"/>
                  </a:lnTo>
                  <a:lnTo>
                    <a:pt x="487" y="128"/>
                  </a:lnTo>
                  <a:lnTo>
                    <a:pt x="476" y="145"/>
                  </a:lnTo>
                  <a:lnTo>
                    <a:pt x="463" y="161"/>
                  </a:lnTo>
                  <a:lnTo>
                    <a:pt x="450" y="176"/>
                  </a:lnTo>
                  <a:lnTo>
                    <a:pt x="434" y="189"/>
                  </a:lnTo>
                  <a:lnTo>
                    <a:pt x="416" y="202"/>
                  </a:lnTo>
                  <a:lnTo>
                    <a:pt x="398" y="212"/>
                  </a:lnTo>
                  <a:lnTo>
                    <a:pt x="378" y="221"/>
                  </a:lnTo>
                  <a:lnTo>
                    <a:pt x="358" y="228"/>
                  </a:lnTo>
                  <a:lnTo>
                    <a:pt x="337" y="234"/>
                  </a:lnTo>
                  <a:lnTo>
                    <a:pt x="314" y="239"/>
                  </a:lnTo>
                  <a:lnTo>
                    <a:pt x="291" y="240"/>
                  </a:lnTo>
                  <a:lnTo>
                    <a:pt x="266" y="241"/>
                  </a:lnTo>
                  <a:lnTo>
                    <a:pt x="242" y="239"/>
                  </a:lnTo>
                  <a:lnTo>
                    <a:pt x="217" y="235"/>
                  </a:lnTo>
                  <a:lnTo>
                    <a:pt x="193" y="229"/>
                  </a:lnTo>
                  <a:lnTo>
                    <a:pt x="170" y="221"/>
                  </a:lnTo>
                  <a:lnTo>
                    <a:pt x="147" y="212"/>
                  </a:lnTo>
                  <a:lnTo>
                    <a:pt x="126" y="201"/>
                  </a:lnTo>
                  <a:lnTo>
                    <a:pt x="106" y="188"/>
                  </a:lnTo>
                  <a:lnTo>
                    <a:pt x="88" y="173"/>
                  </a:lnTo>
                  <a:lnTo>
                    <a:pt x="71" y="158"/>
                  </a:lnTo>
                  <a:lnTo>
                    <a:pt x="55" y="141"/>
                  </a:lnTo>
                  <a:lnTo>
                    <a:pt x="41" y="123"/>
                  </a:lnTo>
                  <a:lnTo>
                    <a:pt x="29" y="105"/>
                  </a:lnTo>
                  <a:lnTo>
                    <a:pt x="19" y="85"/>
                  </a:lnTo>
                  <a:lnTo>
                    <a:pt x="11" y="65"/>
                  </a:lnTo>
                  <a:lnTo>
                    <a:pt x="5" y="44"/>
                  </a:lnTo>
                  <a:lnTo>
                    <a:pt x="2" y="22"/>
                  </a:lnTo>
                  <a:lnTo>
                    <a:pt x="0" y="0"/>
                  </a:lnTo>
                  <a:lnTo>
                    <a:pt x="11" y="13"/>
                  </a:lnTo>
                  <a:lnTo>
                    <a:pt x="22" y="24"/>
                  </a:lnTo>
                  <a:lnTo>
                    <a:pt x="34" y="36"/>
                  </a:lnTo>
                  <a:lnTo>
                    <a:pt x="46" y="47"/>
                  </a:lnTo>
                  <a:lnTo>
                    <a:pt x="60" y="58"/>
                  </a:lnTo>
                  <a:lnTo>
                    <a:pt x="75" y="67"/>
                  </a:lnTo>
                  <a:lnTo>
                    <a:pt x="90" y="76"/>
                  </a:lnTo>
                  <a:lnTo>
                    <a:pt x="106" y="85"/>
                  </a:lnTo>
                  <a:lnTo>
                    <a:pt x="124" y="93"/>
                  </a:lnTo>
                  <a:lnTo>
                    <a:pt x="141" y="101"/>
                  </a:lnTo>
                  <a:lnTo>
                    <a:pt x="158" y="108"/>
                  </a:lnTo>
                  <a:lnTo>
                    <a:pt x="178" y="114"/>
                  </a:lnTo>
                  <a:lnTo>
                    <a:pt x="196" y="119"/>
                  </a:lnTo>
                  <a:lnTo>
                    <a:pt x="216" y="123"/>
                  </a:lnTo>
                  <a:lnTo>
                    <a:pt x="235" y="128"/>
                  </a:lnTo>
                  <a:lnTo>
                    <a:pt x="256" y="130"/>
                  </a:lnTo>
                  <a:lnTo>
                    <a:pt x="275" y="133"/>
                  </a:lnTo>
                  <a:lnTo>
                    <a:pt x="293" y="133"/>
                  </a:lnTo>
                  <a:lnTo>
                    <a:pt x="311" y="133"/>
                  </a:lnTo>
                  <a:lnTo>
                    <a:pt x="330" y="133"/>
                  </a:lnTo>
                  <a:lnTo>
                    <a:pt x="347" y="131"/>
                  </a:lnTo>
                  <a:lnTo>
                    <a:pt x="364" y="129"/>
                  </a:lnTo>
                  <a:lnTo>
                    <a:pt x="381" y="126"/>
                  </a:lnTo>
                  <a:lnTo>
                    <a:pt x="398" y="122"/>
                  </a:lnTo>
                  <a:lnTo>
                    <a:pt x="413" y="119"/>
                  </a:lnTo>
                  <a:lnTo>
                    <a:pt x="429" y="113"/>
                  </a:lnTo>
                  <a:lnTo>
                    <a:pt x="444" y="108"/>
                  </a:lnTo>
                  <a:lnTo>
                    <a:pt x="458" y="101"/>
                  </a:lnTo>
                  <a:lnTo>
                    <a:pt x="472" y="94"/>
                  </a:lnTo>
                  <a:lnTo>
                    <a:pt x="484" y="88"/>
                  </a:lnTo>
                  <a:lnTo>
                    <a:pt x="497" y="80"/>
                  </a:lnTo>
                  <a:lnTo>
                    <a:pt x="508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4" name="Freeform 10"/>
            <p:cNvSpPr>
              <a:spLocks/>
            </p:cNvSpPr>
            <p:nvPr/>
          </p:nvSpPr>
          <p:spPr bwMode="auto">
            <a:xfrm>
              <a:off x="4644" y="2669"/>
              <a:ext cx="254" cy="120"/>
            </a:xfrm>
            <a:custGeom>
              <a:avLst/>
              <a:gdLst/>
              <a:ahLst/>
              <a:cxnLst>
                <a:cxn ang="0">
                  <a:pos x="504" y="91"/>
                </a:cxn>
                <a:cxn ang="0">
                  <a:pos x="488" y="128"/>
                </a:cxn>
                <a:cxn ang="0">
                  <a:pos x="463" y="161"/>
                </a:cxn>
                <a:cxn ang="0">
                  <a:pos x="433" y="189"/>
                </a:cxn>
                <a:cxn ang="0">
                  <a:pos x="398" y="212"/>
                </a:cxn>
                <a:cxn ang="0">
                  <a:pos x="359" y="228"/>
                </a:cxn>
                <a:cxn ang="0">
                  <a:pos x="315" y="238"/>
                </a:cxn>
                <a:cxn ang="0">
                  <a:pos x="268" y="241"/>
                </a:cxn>
                <a:cxn ang="0">
                  <a:pos x="218" y="235"/>
                </a:cxn>
                <a:cxn ang="0">
                  <a:pos x="170" y="221"/>
                </a:cxn>
                <a:cxn ang="0">
                  <a:pos x="127" y="200"/>
                </a:cxn>
                <a:cxn ang="0">
                  <a:pos x="88" y="173"/>
                </a:cxn>
                <a:cxn ang="0">
                  <a:pos x="56" y="140"/>
                </a:cxn>
                <a:cxn ang="0">
                  <a:pos x="29" y="105"/>
                </a:cxn>
                <a:cxn ang="0">
                  <a:pos x="12" y="64"/>
                </a:cxn>
                <a:cxn ang="0">
                  <a:pos x="1" y="22"/>
                </a:cxn>
                <a:cxn ang="0">
                  <a:pos x="11" y="12"/>
                </a:cxn>
                <a:cxn ang="0">
                  <a:pos x="34" y="35"/>
                </a:cxn>
                <a:cxn ang="0">
                  <a:pos x="61" y="57"/>
                </a:cxn>
                <a:cxn ang="0">
                  <a:pos x="91" y="76"/>
                </a:cxn>
                <a:cxn ang="0">
                  <a:pos x="124" y="93"/>
                </a:cxn>
                <a:cxn ang="0">
                  <a:pos x="159" y="108"/>
                </a:cxn>
                <a:cxn ang="0">
                  <a:pos x="196" y="118"/>
                </a:cxn>
                <a:cxn ang="0">
                  <a:pos x="235" y="128"/>
                </a:cxn>
                <a:cxn ang="0">
                  <a:pos x="274" y="132"/>
                </a:cxn>
                <a:cxn ang="0">
                  <a:pos x="311" y="132"/>
                </a:cxn>
                <a:cxn ang="0">
                  <a:pos x="347" y="131"/>
                </a:cxn>
                <a:cxn ang="0">
                  <a:pos x="380" y="125"/>
                </a:cxn>
                <a:cxn ang="0">
                  <a:pos x="414" y="118"/>
                </a:cxn>
                <a:cxn ang="0">
                  <a:pos x="444" y="108"/>
                </a:cxn>
                <a:cxn ang="0">
                  <a:pos x="471" y="94"/>
                </a:cxn>
                <a:cxn ang="0">
                  <a:pos x="498" y="79"/>
                </a:cxn>
              </a:cxnLst>
              <a:rect l="0" t="0" r="r" b="b"/>
              <a:pathLst>
                <a:path w="509" h="241">
                  <a:moveTo>
                    <a:pt x="509" y="71"/>
                  </a:moveTo>
                  <a:lnTo>
                    <a:pt x="504" y="91"/>
                  </a:lnTo>
                  <a:lnTo>
                    <a:pt x="497" y="110"/>
                  </a:lnTo>
                  <a:lnTo>
                    <a:pt x="488" y="128"/>
                  </a:lnTo>
                  <a:lnTo>
                    <a:pt x="476" y="145"/>
                  </a:lnTo>
                  <a:lnTo>
                    <a:pt x="463" y="161"/>
                  </a:lnTo>
                  <a:lnTo>
                    <a:pt x="450" y="176"/>
                  </a:lnTo>
                  <a:lnTo>
                    <a:pt x="433" y="189"/>
                  </a:lnTo>
                  <a:lnTo>
                    <a:pt x="416" y="201"/>
                  </a:lnTo>
                  <a:lnTo>
                    <a:pt x="398" y="212"/>
                  </a:lnTo>
                  <a:lnTo>
                    <a:pt x="378" y="221"/>
                  </a:lnTo>
                  <a:lnTo>
                    <a:pt x="359" y="228"/>
                  </a:lnTo>
                  <a:lnTo>
                    <a:pt x="337" y="234"/>
                  </a:lnTo>
                  <a:lnTo>
                    <a:pt x="315" y="238"/>
                  </a:lnTo>
                  <a:lnTo>
                    <a:pt x="292" y="239"/>
                  </a:lnTo>
                  <a:lnTo>
                    <a:pt x="268" y="241"/>
                  </a:lnTo>
                  <a:lnTo>
                    <a:pt x="243" y="238"/>
                  </a:lnTo>
                  <a:lnTo>
                    <a:pt x="218" y="235"/>
                  </a:lnTo>
                  <a:lnTo>
                    <a:pt x="194" y="229"/>
                  </a:lnTo>
                  <a:lnTo>
                    <a:pt x="170" y="221"/>
                  </a:lnTo>
                  <a:lnTo>
                    <a:pt x="148" y="212"/>
                  </a:lnTo>
                  <a:lnTo>
                    <a:pt x="127" y="200"/>
                  </a:lnTo>
                  <a:lnTo>
                    <a:pt x="106" y="188"/>
                  </a:lnTo>
                  <a:lnTo>
                    <a:pt x="88" y="173"/>
                  </a:lnTo>
                  <a:lnTo>
                    <a:pt x="71" y="158"/>
                  </a:lnTo>
                  <a:lnTo>
                    <a:pt x="56" y="140"/>
                  </a:lnTo>
                  <a:lnTo>
                    <a:pt x="42" y="123"/>
                  </a:lnTo>
                  <a:lnTo>
                    <a:pt x="29" y="105"/>
                  </a:lnTo>
                  <a:lnTo>
                    <a:pt x="20" y="85"/>
                  </a:lnTo>
                  <a:lnTo>
                    <a:pt x="12" y="64"/>
                  </a:lnTo>
                  <a:lnTo>
                    <a:pt x="5" y="43"/>
                  </a:lnTo>
                  <a:lnTo>
                    <a:pt x="1" y="22"/>
                  </a:lnTo>
                  <a:lnTo>
                    <a:pt x="0" y="0"/>
                  </a:lnTo>
                  <a:lnTo>
                    <a:pt x="11" y="12"/>
                  </a:lnTo>
                  <a:lnTo>
                    <a:pt x="22" y="24"/>
                  </a:lnTo>
                  <a:lnTo>
                    <a:pt x="34" y="35"/>
                  </a:lnTo>
                  <a:lnTo>
                    <a:pt x="48" y="47"/>
                  </a:lnTo>
                  <a:lnTo>
                    <a:pt x="61" y="57"/>
                  </a:lnTo>
                  <a:lnTo>
                    <a:pt x="75" y="67"/>
                  </a:lnTo>
                  <a:lnTo>
                    <a:pt x="91" y="76"/>
                  </a:lnTo>
                  <a:lnTo>
                    <a:pt x="107" y="85"/>
                  </a:lnTo>
                  <a:lnTo>
                    <a:pt x="124" y="93"/>
                  </a:lnTo>
                  <a:lnTo>
                    <a:pt x="141" y="101"/>
                  </a:lnTo>
                  <a:lnTo>
                    <a:pt x="159" y="108"/>
                  </a:lnTo>
                  <a:lnTo>
                    <a:pt x="178" y="114"/>
                  </a:lnTo>
                  <a:lnTo>
                    <a:pt x="196" y="118"/>
                  </a:lnTo>
                  <a:lnTo>
                    <a:pt x="216" y="123"/>
                  </a:lnTo>
                  <a:lnTo>
                    <a:pt x="235" y="128"/>
                  </a:lnTo>
                  <a:lnTo>
                    <a:pt x="256" y="130"/>
                  </a:lnTo>
                  <a:lnTo>
                    <a:pt x="274" y="132"/>
                  </a:lnTo>
                  <a:lnTo>
                    <a:pt x="293" y="132"/>
                  </a:lnTo>
                  <a:lnTo>
                    <a:pt x="311" y="132"/>
                  </a:lnTo>
                  <a:lnTo>
                    <a:pt x="330" y="132"/>
                  </a:lnTo>
                  <a:lnTo>
                    <a:pt x="347" y="131"/>
                  </a:lnTo>
                  <a:lnTo>
                    <a:pt x="364" y="129"/>
                  </a:lnTo>
                  <a:lnTo>
                    <a:pt x="380" y="125"/>
                  </a:lnTo>
                  <a:lnTo>
                    <a:pt x="398" y="122"/>
                  </a:lnTo>
                  <a:lnTo>
                    <a:pt x="414" y="118"/>
                  </a:lnTo>
                  <a:lnTo>
                    <a:pt x="429" y="113"/>
                  </a:lnTo>
                  <a:lnTo>
                    <a:pt x="444" y="108"/>
                  </a:lnTo>
                  <a:lnTo>
                    <a:pt x="459" y="101"/>
                  </a:lnTo>
                  <a:lnTo>
                    <a:pt x="471" y="94"/>
                  </a:lnTo>
                  <a:lnTo>
                    <a:pt x="485" y="87"/>
                  </a:lnTo>
                  <a:lnTo>
                    <a:pt x="498" y="79"/>
                  </a:lnTo>
                  <a:lnTo>
                    <a:pt x="509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5" name="Freeform 11"/>
            <p:cNvSpPr>
              <a:spLocks/>
            </p:cNvSpPr>
            <p:nvPr/>
          </p:nvSpPr>
          <p:spPr bwMode="auto">
            <a:xfrm>
              <a:off x="4853" y="2743"/>
              <a:ext cx="167" cy="79"/>
            </a:xfrm>
            <a:custGeom>
              <a:avLst/>
              <a:gdLst/>
              <a:ahLst/>
              <a:cxnLst>
                <a:cxn ang="0">
                  <a:pos x="335" y="46"/>
                </a:cxn>
                <a:cxn ang="0">
                  <a:pos x="326" y="72"/>
                </a:cxn>
                <a:cxn ang="0">
                  <a:pos x="313" y="95"/>
                </a:cxn>
                <a:cxn ang="0">
                  <a:pos x="295" y="115"/>
                </a:cxn>
                <a:cxn ang="0">
                  <a:pos x="273" y="132"/>
                </a:cxn>
                <a:cxn ang="0">
                  <a:pos x="248" y="144"/>
                </a:cxn>
                <a:cxn ang="0">
                  <a:pos x="220" y="153"/>
                </a:cxn>
                <a:cxn ang="0">
                  <a:pos x="191" y="158"/>
                </a:cxn>
                <a:cxn ang="0">
                  <a:pos x="159" y="157"/>
                </a:cxn>
                <a:cxn ang="0">
                  <a:pos x="127" y="150"/>
                </a:cxn>
                <a:cxn ang="0">
                  <a:pos x="97" y="138"/>
                </a:cxn>
                <a:cxn ang="0">
                  <a:pos x="70" y="123"/>
                </a:cxn>
                <a:cxn ang="0">
                  <a:pos x="47" y="104"/>
                </a:cxn>
                <a:cxn ang="0">
                  <a:pos x="27" y="81"/>
                </a:cxn>
                <a:cxn ang="0">
                  <a:pos x="13" y="55"/>
                </a:cxn>
                <a:cxn ang="0">
                  <a:pos x="4" y="29"/>
                </a:cxn>
                <a:cxn ang="0">
                  <a:pos x="0" y="0"/>
                </a:cxn>
                <a:cxn ang="0">
                  <a:pos x="14" y="16"/>
                </a:cxn>
                <a:cxn ang="0">
                  <a:pos x="30" y="31"/>
                </a:cxn>
                <a:cxn ang="0">
                  <a:pos x="49" y="44"/>
                </a:cxn>
                <a:cxn ang="0">
                  <a:pos x="70" y="57"/>
                </a:cxn>
                <a:cxn ang="0">
                  <a:pos x="93" y="67"/>
                </a:cxn>
                <a:cxn ang="0">
                  <a:pos x="116" y="75"/>
                </a:cxn>
                <a:cxn ang="0">
                  <a:pos x="141" y="81"/>
                </a:cxn>
                <a:cxn ang="0">
                  <a:pos x="167" y="85"/>
                </a:cxn>
                <a:cxn ang="0">
                  <a:pos x="192" y="87"/>
                </a:cxn>
                <a:cxn ang="0">
                  <a:pos x="216" y="87"/>
                </a:cxn>
                <a:cxn ang="0">
                  <a:pos x="239" y="84"/>
                </a:cxn>
                <a:cxn ang="0">
                  <a:pos x="261" y="80"/>
                </a:cxn>
                <a:cxn ang="0">
                  <a:pos x="282" y="74"/>
                </a:cxn>
                <a:cxn ang="0">
                  <a:pos x="301" y="67"/>
                </a:cxn>
                <a:cxn ang="0">
                  <a:pos x="318" y="57"/>
                </a:cxn>
                <a:cxn ang="0">
                  <a:pos x="335" y="46"/>
                </a:cxn>
              </a:cxnLst>
              <a:rect l="0" t="0" r="r" b="b"/>
              <a:pathLst>
                <a:path w="335" h="158">
                  <a:moveTo>
                    <a:pt x="335" y="46"/>
                  </a:moveTo>
                  <a:lnTo>
                    <a:pt x="326" y="72"/>
                  </a:lnTo>
                  <a:lnTo>
                    <a:pt x="313" y="95"/>
                  </a:lnTo>
                  <a:lnTo>
                    <a:pt x="295" y="115"/>
                  </a:lnTo>
                  <a:lnTo>
                    <a:pt x="273" y="132"/>
                  </a:lnTo>
                  <a:lnTo>
                    <a:pt x="248" y="144"/>
                  </a:lnTo>
                  <a:lnTo>
                    <a:pt x="220" y="153"/>
                  </a:lnTo>
                  <a:lnTo>
                    <a:pt x="191" y="158"/>
                  </a:lnTo>
                  <a:lnTo>
                    <a:pt x="159" y="157"/>
                  </a:lnTo>
                  <a:lnTo>
                    <a:pt x="127" y="150"/>
                  </a:lnTo>
                  <a:lnTo>
                    <a:pt x="97" y="138"/>
                  </a:lnTo>
                  <a:lnTo>
                    <a:pt x="70" y="123"/>
                  </a:lnTo>
                  <a:lnTo>
                    <a:pt x="47" y="104"/>
                  </a:lnTo>
                  <a:lnTo>
                    <a:pt x="27" y="81"/>
                  </a:lnTo>
                  <a:lnTo>
                    <a:pt x="13" y="55"/>
                  </a:lnTo>
                  <a:lnTo>
                    <a:pt x="4" y="29"/>
                  </a:lnTo>
                  <a:lnTo>
                    <a:pt x="0" y="0"/>
                  </a:lnTo>
                  <a:lnTo>
                    <a:pt x="14" y="16"/>
                  </a:lnTo>
                  <a:lnTo>
                    <a:pt x="30" y="31"/>
                  </a:lnTo>
                  <a:lnTo>
                    <a:pt x="49" y="44"/>
                  </a:lnTo>
                  <a:lnTo>
                    <a:pt x="70" y="57"/>
                  </a:lnTo>
                  <a:lnTo>
                    <a:pt x="93" y="67"/>
                  </a:lnTo>
                  <a:lnTo>
                    <a:pt x="116" y="75"/>
                  </a:lnTo>
                  <a:lnTo>
                    <a:pt x="141" y="81"/>
                  </a:lnTo>
                  <a:lnTo>
                    <a:pt x="167" y="85"/>
                  </a:lnTo>
                  <a:lnTo>
                    <a:pt x="192" y="87"/>
                  </a:lnTo>
                  <a:lnTo>
                    <a:pt x="216" y="87"/>
                  </a:lnTo>
                  <a:lnTo>
                    <a:pt x="239" y="84"/>
                  </a:lnTo>
                  <a:lnTo>
                    <a:pt x="261" y="80"/>
                  </a:lnTo>
                  <a:lnTo>
                    <a:pt x="282" y="74"/>
                  </a:lnTo>
                  <a:lnTo>
                    <a:pt x="301" y="67"/>
                  </a:lnTo>
                  <a:lnTo>
                    <a:pt x="318" y="57"/>
                  </a:lnTo>
                  <a:lnTo>
                    <a:pt x="335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auto">
            <a:xfrm>
              <a:off x="4535" y="2824"/>
              <a:ext cx="167" cy="78"/>
            </a:xfrm>
            <a:custGeom>
              <a:avLst/>
              <a:gdLst/>
              <a:ahLst/>
              <a:cxnLst>
                <a:cxn ang="0">
                  <a:pos x="334" y="46"/>
                </a:cxn>
                <a:cxn ang="0">
                  <a:pos x="326" y="71"/>
                </a:cxn>
                <a:cxn ang="0">
                  <a:pos x="312" y="94"/>
                </a:cxn>
                <a:cxn ang="0">
                  <a:pos x="294" y="115"/>
                </a:cxn>
                <a:cxn ang="0">
                  <a:pos x="273" y="131"/>
                </a:cxn>
                <a:cxn ang="0">
                  <a:pos x="247" y="144"/>
                </a:cxn>
                <a:cxn ang="0">
                  <a:pos x="220" y="153"/>
                </a:cxn>
                <a:cxn ang="0">
                  <a:pos x="190" y="156"/>
                </a:cxn>
                <a:cxn ang="0">
                  <a:pos x="159" y="155"/>
                </a:cxn>
                <a:cxn ang="0">
                  <a:pos x="126" y="149"/>
                </a:cxn>
                <a:cxn ang="0">
                  <a:pos x="96" y="138"/>
                </a:cxn>
                <a:cxn ang="0">
                  <a:pos x="69" y="122"/>
                </a:cxn>
                <a:cxn ang="0">
                  <a:pos x="46" y="103"/>
                </a:cxn>
                <a:cxn ang="0">
                  <a:pos x="26" y="80"/>
                </a:cxn>
                <a:cxn ang="0">
                  <a:pos x="12" y="55"/>
                </a:cxn>
                <a:cxn ang="0">
                  <a:pos x="3" y="28"/>
                </a:cxn>
                <a:cxn ang="0">
                  <a:pos x="0" y="0"/>
                </a:cxn>
                <a:cxn ang="0">
                  <a:pos x="13" y="16"/>
                </a:cxn>
                <a:cxn ang="0">
                  <a:pos x="29" y="30"/>
                </a:cxn>
                <a:cxn ang="0">
                  <a:pos x="48" y="43"/>
                </a:cxn>
                <a:cxn ang="0">
                  <a:pos x="69" y="55"/>
                </a:cxn>
                <a:cxn ang="0">
                  <a:pos x="92" y="65"/>
                </a:cxn>
                <a:cxn ang="0">
                  <a:pos x="115" y="73"/>
                </a:cxn>
                <a:cxn ang="0">
                  <a:pos x="140" y="80"/>
                </a:cxn>
                <a:cxn ang="0">
                  <a:pos x="167" y="85"/>
                </a:cxn>
                <a:cxn ang="0">
                  <a:pos x="191" y="86"/>
                </a:cxn>
                <a:cxn ang="0">
                  <a:pos x="215" y="86"/>
                </a:cxn>
                <a:cxn ang="0">
                  <a:pos x="238" y="84"/>
                </a:cxn>
                <a:cxn ang="0">
                  <a:pos x="260" y="79"/>
                </a:cxn>
                <a:cxn ang="0">
                  <a:pos x="281" y="73"/>
                </a:cxn>
                <a:cxn ang="0">
                  <a:pos x="300" y="65"/>
                </a:cxn>
                <a:cxn ang="0">
                  <a:pos x="317" y="56"/>
                </a:cxn>
                <a:cxn ang="0">
                  <a:pos x="334" y="46"/>
                </a:cxn>
              </a:cxnLst>
              <a:rect l="0" t="0" r="r" b="b"/>
              <a:pathLst>
                <a:path w="334" h="156">
                  <a:moveTo>
                    <a:pt x="334" y="46"/>
                  </a:moveTo>
                  <a:lnTo>
                    <a:pt x="326" y="71"/>
                  </a:lnTo>
                  <a:lnTo>
                    <a:pt x="312" y="94"/>
                  </a:lnTo>
                  <a:lnTo>
                    <a:pt x="294" y="115"/>
                  </a:lnTo>
                  <a:lnTo>
                    <a:pt x="273" y="131"/>
                  </a:lnTo>
                  <a:lnTo>
                    <a:pt x="247" y="144"/>
                  </a:lnTo>
                  <a:lnTo>
                    <a:pt x="220" y="153"/>
                  </a:lnTo>
                  <a:lnTo>
                    <a:pt x="190" y="156"/>
                  </a:lnTo>
                  <a:lnTo>
                    <a:pt x="159" y="155"/>
                  </a:lnTo>
                  <a:lnTo>
                    <a:pt x="126" y="149"/>
                  </a:lnTo>
                  <a:lnTo>
                    <a:pt x="96" y="138"/>
                  </a:lnTo>
                  <a:lnTo>
                    <a:pt x="69" y="122"/>
                  </a:lnTo>
                  <a:lnTo>
                    <a:pt x="46" y="103"/>
                  </a:lnTo>
                  <a:lnTo>
                    <a:pt x="26" y="80"/>
                  </a:lnTo>
                  <a:lnTo>
                    <a:pt x="12" y="55"/>
                  </a:lnTo>
                  <a:lnTo>
                    <a:pt x="3" y="28"/>
                  </a:lnTo>
                  <a:lnTo>
                    <a:pt x="0" y="0"/>
                  </a:lnTo>
                  <a:lnTo>
                    <a:pt x="13" y="16"/>
                  </a:lnTo>
                  <a:lnTo>
                    <a:pt x="29" y="30"/>
                  </a:lnTo>
                  <a:lnTo>
                    <a:pt x="48" y="43"/>
                  </a:lnTo>
                  <a:lnTo>
                    <a:pt x="69" y="55"/>
                  </a:lnTo>
                  <a:lnTo>
                    <a:pt x="92" y="65"/>
                  </a:lnTo>
                  <a:lnTo>
                    <a:pt x="115" y="73"/>
                  </a:lnTo>
                  <a:lnTo>
                    <a:pt x="140" y="80"/>
                  </a:lnTo>
                  <a:lnTo>
                    <a:pt x="167" y="85"/>
                  </a:lnTo>
                  <a:lnTo>
                    <a:pt x="191" y="86"/>
                  </a:lnTo>
                  <a:lnTo>
                    <a:pt x="215" y="86"/>
                  </a:lnTo>
                  <a:lnTo>
                    <a:pt x="238" y="84"/>
                  </a:lnTo>
                  <a:lnTo>
                    <a:pt x="260" y="79"/>
                  </a:lnTo>
                  <a:lnTo>
                    <a:pt x="281" y="73"/>
                  </a:lnTo>
                  <a:lnTo>
                    <a:pt x="300" y="65"/>
                  </a:lnTo>
                  <a:lnTo>
                    <a:pt x="317" y="56"/>
                  </a:lnTo>
                  <a:lnTo>
                    <a:pt x="334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7" name="Freeform 13"/>
            <p:cNvSpPr>
              <a:spLocks/>
            </p:cNvSpPr>
            <p:nvPr/>
          </p:nvSpPr>
          <p:spPr bwMode="auto">
            <a:xfrm>
              <a:off x="4921" y="2835"/>
              <a:ext cx="167" cy="79"/>
            </a:xfrm>
            <a:custGeom>
              <a:avLst/>
              <a:gdLst/>
              <a:ahLst/>
              <a:cxnLst>
                <a:cxn ang="0">
                  <a:pos x="336" y="46"/>
                </a:cxn>
                <a:cxn ang="0">
                  <a:pos x="328" y="71"/>
                </a:cxn>
                <a:cxn ang="0">
                  <a:pos x="314" y="94"/>
                </a:cxn>
                <a:cxn ang="0">
                  <a:pos x="296" y="115"/>
                </a:cxn>
                <a:cxn ang="0">
                  <a:pos x="275" y="131"/>
                </a:cxn>
                <a:cxn ang="0">
                  <a:pos x="249" y="144"/>
                </a:cxn>
                <a:cxn ang="0">
                  <a:pos x="222" y="153"/>
                </a:cxn>
                <a:cxn ang="0">
                  <a:pos x="192" y="157"/>
                </a:cxn>
                <a:cxn ang="0">
                  <a:pos x="161" y="156"/>
                </a:cxn>
                <a:cxn ang="0">
                  <a:pos x="128" y="149"/>
                </a:cxn>
                <a:cxn ang="0">
                  <a:pos x="98" y="138"/>
                </a:cxn>
                <a:cxn ang="0">
                  <a:pos x="71" y="123"/>
                </a:cxn>
                <a:cxn ang="0">
                  <a:pos x="48" y="103"/>
                </a:cxn>
                <a:cxn ang="0">
                  <a:pos x="28" y="80"/>
                </a:cxn>
                <a:cxn ang="0">
                  <a:pos x="13" y="55"/>
                </a:cxn>
                <a:cxn ang="0">
                  <a:pos x="4" y="28"/>
                </a:cxn>
                <a:cxn ang="0">
                  <a:pos x="0" y="0"/>
                </a:cxn>
                <a:cxn ang="0">
                  <a:pos x="14" y="16"/>
                </a:cxn>
                <a:cxn ang="0">
                  <a:pos x="31" y="31"/>
                </a:cxn>
                <a:cxn ang="0">
                  <a:pos x="50" y="43"/>
                </a:cxn>
                <a:cxn ang="0">
                  <a:pos x="71" y="56"/>
                </a:cxn>
                <a:cxn ang="0">
                  <a:pos x="93" y="66"/>
                </a:cxn>
                <a:cxn ang="0">
                  <a:pos x="117" y="74"/>
                </a:cxn>
                <a:cxn ang="0">
                  <a:pos x="142" y="80"/>
                </a:cxn>
                <a:cxn ang="0">
                  <a:pos x="169" y="85"/>
                </a:cxn>
                <a:cxn ang="0">
                  <a:pos x="193" y="86"/>
                </a:cxn>
                <a:cxn ang="0">
                  <a:pos x="217" y="86"/>
                </a:cxn>
                <a:cxn ang="0">
                  <a:pos x="240" y="84"/>
                </a:cxn>
                <a:cxn ang="0">
                  <a:pos x="262" y="79"/>
                </a:cxn>
                <a:cxn ang="0">
                  <a:pos x="283" y="73"/>
                </a:cxn>
                <a:cxn ang="0">
                  <a:pos x="302" y="66"/>
                </a:cxn>
                <a:cxn ang="0">
                  <a:pos x="319" y="56"/>
                </a:cxn>
                <a:cxn ang="0">
                  <a:pos x="336" y="46"/>
                </a:cxn>
              </a:cxnLst>
              <a:rect l="0" t="0" r="r" b="b"/>
              <a:pathLst>
                <a:path w="336" h="157">
                  <a:moveTo>
                    <a:pt x="336" y="46"/>
                  </a:moveTo>
                  <a:lnTo>
                    <a:pt x="328" y="71"/>
                  </a:lnTo>
                  <a:lnTo>
                    <a:pt x="314" y="94"/>
                  </a:lnTo>
                  <a:lnTo>
                    <a:pt x="296" y="115"/>
                  </a:lnTo>
                  <a:lnTo>
                    <a:pt x="275" y="131"/>
                  </a:lnTo>
                  <a:lnTo>
                    <a:pt x="249" y="144"/>
                  </a:lnTo>
                  <a:lnTo>
                    <a:pt x="222" y="153"/>
                  </a:lnTo>
                  <a:lnTo>
                    <a:pt x="192" y="157"/>
                  </a:lnTo>
                  <a:lnTo>
                    <a:pt x="161" y="156"/>
                  </a:lnTo>
                  <a:lnTo>
                    <a:pt x="128" y="149"/>
                  </a:lnTo>
                  <a:lnTo>
                    <a:pt x="98" y="138"/>
                  </a:lnTo>
                  <a:lnTo>
                    <a:pt x="71" y="123"/>
                  </a:lnTo>
                  <a:lnTo>
                    <a:pt x="48" y="103"/>
                  </a:lnTo>
                  <a:lnTo>
                    <a:pt x="28" y="80"/>
                  </a:lnTo>
                  <a:lnTo>
                    <a:pt x="13" y="55"/>
                  </a:lnTo>
                  <a:lnTo>
                    <a:pt x="4" y="28"/>
                  </a:lnTo>
                  <a:lnTo>
                    <a:pt x="0" y="0"/>
                  </a:lnTo>
                  <a:lnTo>
                    <a:pt x="14" y="16"/>
                  </a:lnTo>
                  <a:lnTo>
                    <a:pt x="31" y="31"/>
                  </a:lnTo>
                  <a:lnTo>
                    <a:pt x="50" y="43"/>
                  </a:lnTo>
                  <a:lnTo>
                    <a:pt x="71" y="56"/>
                  </a:lnTo>
                  <a:lnTo>
                    <a:pt x="93" y="66"/>
                  </a:lnTo>
                  <a:lnTo>
                    <a:pt x="117" y="74"/>
                  </a:lnTo>
                  <a:lnTo>
                    <a:pt x="142" y="80"/>
                  </a:lnTo>
                  <a:lnTo>
                    <a:pt x="169" y="85"/>
                  </a:lnTo>
                  <a:lnTo>
                    <a:pt x="193" y="86"/>
                  </a:lnTo>
                  <a:lnTo>
                    <a:pt x="217" y="86"/>
                  </a:lnTo>
                  <a:lnTo>
                    <a:pt x="240" y="84"/>
                  </a:lnTo>
                  <a:lnTo>
                    <a:pt x="262" y="79"/>
                  </a:lnTo>
                  <a:lnTo>
                    <a:pt x="283" y="73"/>
                  </a:lnTo>
                  <a:lnTo>
                    <a:pt x="302" y="66"/>
                  </a:lnTo>
                  <a:lnTo>
                    <a:pt x="319" y="56"/>
                  </a:lnTo>
                  <a:lnTo>
                    <a:pt x="336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8" name="Freeform 14"/>
            <p:cNvSpPr>
              <a:spLocks/>
            </p:cNvSpPr>
            <p:nvPr/>
          </p:nvSpPr>
          <p:spPr bwMode="auto">
            <a:xfrm>
              <a:off x="4198" y="2695"/>
              <a:ext cx="167" cy="79"/>
            </a:xfrm>
            <a:custGeom>
              <a:avLst/>
              <a:gdLst/>
              <a:ahLst/>
              <a:cxnLst>
                <a:cxn ang="0">
                  <a:pos x="334" y="46"/>
                </a:cxn>
                <a:cxn ang="0">
                  <a:pos x="326" y="71"/>
                </a:cxn>
                <a:cxn ang="0">
                  <a:pos x="313" y="94"/>
                </a:cxn>
                <a:cxn ang="0">
                  <a:pos x="295" y="115"/>
                </a:cxn>
                <a:cxn ang="0">
                  <a:pos x="274" y="131"/>
                </a:cxn>
                <a:cxn ang="0">
                  <a:pos x="248" y="144"/>
                </a:cxn>
                <a:cxn ang="0">
                  <a:pos x="221" y="153"/>
                </a:cxn>
                <a:cxn ang="0">
                  <a:pos x="191" y="158"/>
                </a:cxn>
                <a:cxn ang="0">
                  <a:pos x="159" y="156"/>
                </a:cxn>
                <a:cxn ang="0">
                  <a:pos x="126" y="149"/>
                </a:cxn>
                <a:cxn ang="0">
                  <a:pos x="96" y="138"/>
                </a:cxn>
                <a:cxn ang="0">
                  <a:pos x="69" y="123"/>
                </a:cxn>
                <a:cxn ang="0">
                  <a:pos x="46" y="103"/>
                </a:cxn>
                <a:cxn ang="0">
                  <a:pos x="26" y="80"/>
                </a:cxn>
                <a:cxn ang="0">
                  <a:pos x="12" y="55"/>
                </a:cxn>
                <a:cxn ang="0">
                  <a:pos x="3" y="28"/>
                </a:cxn>
                <a:cxn ang="0">
                  <a:pos x="0" y="0"/>
                </a:cxn>
                <a:cxn ang="0">
                  <a:pos x="13" y="16"/>
                </a:cxn>
                <a:cxn ang="0">
                  <a:pos x="31" y="31"/>
                </a:cxn>
                <a:cxn ang="0">
                  <a:pos x="49" y="43"/>
                </a:cxn>
                <a:cxn ang="0">
                  <a:pos x="70" y="56"/>
                </a:cxn>
                <a:cxn ang="0">
                  <a:pos x="92" y="67"/>
                </a:cxn>
                <a:cxn ang="0">
                  <a:pos x="116" y="75"/>
                </a:cxn>
                <a:cxn ang="0">
                  <a:pos x="141" y="80"/>
                </a:cxn>
                <a:cxn ang="0">
                  <a:pos x="168" y="85"/>
                </a:cxn>
                <a:cxn ang="0">
                  <a:pos x="192" y="86"/>
                </a:cxn>
                <a:cxn ang="0">
                  <a:pos x="216" y="86"/>
                </a:cxn>
                <a:cxn ang="0">
                  <a:pos x="239" y="84"/>
                </a:cxn>
                <a:cxn ang="0">
                  <a:pos x="261" y="79"/>
                </a:cxn>
                <a:cxn ang="0">
                  <a:pos x="282" y="73"/>
                </a:cxn>
                <a:cxn ang="0">
                  <a:pos x="300" y="67"/>
                </a:cxn>
                <a:cxn ang="0">
                  <a:pos x="318" y="56"/>
                </a:cxn>
                <a:cxn ang="0">
                  <a:pos x="334" y="46"/>
                </a:cxn>
              </a:cxnLst>
              <a:rect l="0" t="0" r="r" b="b"/>
              <a:pathLst>
                <a:path w="334" h="158">
                  <a:moveTo>
                    <a:pt x="334" y="46"/>
                  </a:moveTo>
                  <a:lnTo>
                    <a:pt x="326" y="71"/>
                  </a:lnTo>
                  <a:lnTo>
                    <a:pt x="313" y="94"/>
                  </a:lnTo>
                  <a:lnTo>
                    <a:pt x="295" y="115"/>
                  </a:lnTo>
                  <a:lnTo>
                    <a:pt x="274" y="131"/>
                  </a:lnTo>
                  <a:lnTo>
                    <a:pt x="248" y="144"/>
                  </a:lnTo>
                  <a:lnTo>
                    <a:pt x="221" y="153"/>
                  </a:lnTo>
                  <a:lnTo>
                    <a:pt x="191" y="158"/>
                  </a:lnTo>
                  <a:lnTo>
                    <a:pt x="159" y="156"/>
                  </a:lnTo>
                  <a:lnTo>
                    <a:pt x="126" y="149"/>
                  </a:lnTo>
                  <a:lnTo>
                    <a:pt x="96" y="138"/>
                  </a:lnTo>
                  <a:lnTo>
                    <a:pt x="69" y="123"/>
                  </a:lnTo>
                  <a:lnTo>
                    <a:pt x="46" y="103"/>
                  </a:lnTo>
                  <a:lnTo>
                    <a:pt x="26" y="80"/>
                  </a:lnTo>
                  <a:lnTo>
                    <a:pt x="12" y="55"/>
                  </a:lnTo>
                  <a:lnTo>
                    <a:pt x="3" y="28"/>
                  </a:lnTo>
                  <a:lnTo>
                    <a:pt x="0" y="0"/>
                  </a:lnTo>
                  <a:lnTo>
                    <a:pt x="13" y="16"/>
                  </a:lnTo>
                  <a:lnTo>
                    <a:pt x="31" y="31"/>
                  </a:lnTo>
                  <a:lnTo>
                    <a:pt x="49" y="43"/>
                  </a:lnTo>
                  <a:lnTo>
                    <a:pt x="70" y="56"/>
                  </a:lnTo>
                  <a:lnTo>
                    <a:pt x="92" y="67"/>
                  </a:lnTo>
                  <a:lnTo>
                    <a:pt x="116" y="75"/>
                  </a:lnTo>
                  <a:lnTo>
                    <a:pt x="141" y="80"/>
                  </a:lnTo>
                  <a:lnTo>
                    <a:pt x="168" y="85"/>
                  </a:lnTo>
                  <a:lnTo>
                    <a:pt x="192" y="86"/>
                  </a:lnTo>
                  <a:lnTo>
                    <a:pt x="216" y="86"/>
                  </a:lnTo>
                  <a:lnTo>
                    <a:pt x="239" y="84"/>
                  </a:lnTo>
                  <a:lnTo>
                    <a:pt x="261" y="79"/>
                  </a:lnTo>
                  <a:lnTo>
                    <a:pt x="282" y="73"/>
                  </a:lnTo>
                  <a:lnTo>
                    <a:pt x="300" y="67"/>
                  </a:lnTo>
                  <a:lnTo>
                    <a:pt x="318" y="56"/>
                  </a:lnTo>
                  <a:lnTo>
                    <a:pt x="334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9" name="Freeform 15"/>
            <p:cNvSpPr>
              <a:spLocks/>
            </p:cNvSpPr>
            <p:nvPr/>
          </p:nvSpPr>
          <p:spPr bwMode="auto">
            <a:xfrm>
              <a:off x="4416" y="2837"/>
              <a:ext cx="167" cy="79"/>
            </a:xfrm>
            <a:custGeom>
              <a:avLst/>
              <a:gdLst/>
              <a:ahLst/>
              <a:cxnLst>
                <a:cxn ang="0">
                  <a:pos x="334" y="46"/>
                </a:cxn>
                <a:cxn ang="0">
                  <a:pos x="326" y="72"/>
                </a:cxn>
                <a:cxn ang="0">
                  <a:pos x="312" y="95"/>
                </a:cxn>
                <a:cxn ang="0">
                  <a:pos x="295" y="115"/>
                </a:cxn>
                <a:cxn ang="0">
                  <a:pos x="273" y="132"/>
                </a:cxn>
                <a:cxn ang="0">
                  <a:pos x="249" y="144"/>
                </a:cxn>
                <a:cxn ang="0">
                  <a:pos x="221" y="153"/>
                </a:cxn>
                <a:cxn ang="0">
                  <a:pos x="191" y="158"/>
                </a:cxn>
                <a:cxn ang="0">
                  <a:pos x="159" y="157"/>
                </a:cxn>
                <a:cxn ang="0">
                  <a:pos x="127" y="150"/>
                </a:cxn>
                <a:cxn ang="0">
                  <a:pos x="97" y="138"/>
                </a:cxn>
                <a:cxn ang="0">
                  <a:pos x="69" y="123"/>
                </a:cxn>
                <a:cxn ang="0">
                  <a:pos x="46" y="104"/>
                </a:cxn>
                <a:cxn ang="0">
                  <a:pos x="27" y="81"/>
                </a:cxn>
                <a:cxn ang="0">
                  <a:pos x="13" y="55"/>
                </a:cxn>
                <a:cxn ang="0">
                  <a:pos x="4" y="29"/>
                </a:cxn>
                <a:cxn ang="0">
                  <a:pos x="0" y="0"/>
                </a:cxn>
                <a:cxn ang="0">
                  <a:pos x="14" y="16"/>
                </a:cxn>
                <a:cxn ang="0">
                  <a:pos x="31" y="31"/>
                </a:cxn>
                <a:cxn ang="0">
                  <a:pos x="50" y="44"/>
                </a:cxn>
                <a:cxn ang="0">
                  <a:pos x="70" y="57"/>
                </a:cxn>
                <a:cxn ang="0">
                  <a:pos x="92" y="67"/>
                </a:cxn>
                <a:cxn ang="0">
                  <a:pos x="115" y="75"/>
                </a:cxn>
                <a:cxn ang="0">
                  <a:pos x="141" y="81"/>
                </a:cxn>
                <a:cxn ang="0">
                  <a:pos x="167" y="85"/>
                </a:cxn>
                <a:cxn ang="0">
                  <a:pos x="191" y="87"/>
                </a:cxn>
                <a:cxn ang="0">
                  <a:pos x="216" y="87"/>
                </a:cxn>
                <a:cxn ang="0">
                  <a:pos x="239" y="84"/>
                </a:cxn>
                <a:cxn ang="0">
                  <a:pos x="260" y="80"/>
                </a:cxn>
                <a:cxn ang="0">
                  <a:pos x="281" y="74"/>
                </a:cxn>
                <a:cxn ang="0">
                  <a:pos x="301" y="67"/>
                </a:cxn>
                <a:cxn ang="0">
                  <a:pos x="318" y="57"/>
                </a:cxn>
                <a:cxn ang="0">
                  <a:pos x="334" y="46"/>
                </a:cxn>
              </a:cxnLst>
              <a:rect l="0" t="0" r="r" b="b"/>
              <a:pathLst>
                <a:path w="334" h="158">
                  <a:moveTo>
                    <a:pt x="334" y="46"/>
                  </a:moveTo>
                  <a:lnTo>
                    <a:pt x="326" y="72"/>
                  </a:lnTo>
                  <a:lnTo>
                    <a:pt x="312" y="95"/>
                  </a:lnTo>
                  <a:lnTo>
                    <a:pt x="295" y="115"/>
                  </a:lnTo>
                  <a:lnTo>
                    <a:pt x="273" y="132"/>
                  </a:lnTo>
                  <a:lnTo>
                    <a:pt x="249" y="144"/>
                  </a:lnTo>
                  <a:lnTo>
                    <a:pt x="221" y="153"/>
                  </a:lnTo>
                  <a:lnTo>
                    <a:pt x="191" y="158"/>
                  </a:lnTo>
                  <a:lnTo>
                    <a:pt x="159" y="157"/>
                  </a:lnTo>
                  <a:lnTo>
                    <a:pt x="127" y="150"/>
                  </a:lnTo>
                  <a:lnTo>
                    <a:pt x="97" y="138"/>
                  </a:lnTo>
                  <a:lnTo>
                    <a:pt x="69" y="123"/>
                  </a:lnTo>
                  <a:lnTo>
                    <a:pt x="46" y="104"/>
                  </a:lnTo>
                  <a:lnTo>
                    <a:pt x="27" y="81"/>
                  </a:lnTo>
                  <a:lnTo>
                    <a:pt x="13" y="55"/>
                  </a:lnTo>
                  <a:lnTo>
                    <a:pt x="4" y="29"/>
                  </a:lnTo>
                  <a:lnTo>
                    <a:pt x="0" y="0"/>
                  </a:lnTo>
                  <a:lnTo>
                    <a:pt x="14" y="16"/>
                  </a:lnTo>
                  <a:lnTo>
                    <a:pt x="31" y="31"/>
                  </a:lnTo>
                  <a:lnTo>
                    <a:pt x="50" y="44"/>
                  </a:lnTo>
                  <a:lnTo>
                    <a:pt x="70" y="57"/>
                  </a:lnTo>
                  <a:lnTo>
                    <a:pt x="92" y="67"/>
                  </a:lnTo>
                  <a:lnTo>
                    <a:pt x="115" y="75"/>
                  </a:lnTo>
                  <a:lnTo>
                    <a:pt x="141" y="81"/>
                  </a:lnTo>
                  <a:lnTo>
                    <a:pt x="167" y="85"/>
                  </a:lnTo>
                  <a:lnTo>
                    <a:pt x="191" y="87"/>
                  </a:lnTo>
                  <a:lnTo>
                    <a:pt x="216" y="87"/>
                  </a:lnTo>
                  <a:lnTo>
                    <a:pt x="239" y="84"/>
                  </a:lnTo>
                  <a:lnTo>
                    <a:pt x="260" y="80"/>
                  </a:lnTo>
                  <a:lnTo>
                    <a:pt x="281" y="74"/>
                  </a:lnTo>
                  <a:lnTo>
                    <a:pt x="301" y="67"/>
                  </a:lnTo>
                  <a:lnTo>
                    <a:pt x="318" y="57"/>
                  </a:lnTo>
                  <a:lnTo>
                    <a:pt x="334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0" name="Freeform 16"/>
            <p:cNvSpPr>
              <a:spLocks/>
            </p:cNvSpPr>
            <p:nvPr/>
          </p:nvSpPr>
          <p:spPr bwMode="auto">
            <a:xfrm>
              <a:off x="4789" y="2842"/>
              <a:ext cx="167" cy="79"/>
            </a:xfrm>
            <a:custGeom>
              <a:avLst/>
              <a:gdLst/>
              <a:ahLst/>
              <a:cxnLst>
                <a:cxn ang="0">
                  <a:pos x="334" y="48"/>
                </a:cxn>
                <a:cxn ang="0">
                  <a:pos x="326" y="73"/>
                </a:cxn>
                <a:cxn ang="0">
                  <a:pos x="313" y="96"/>
                </a:cxn>
                <a:cxn ang="0">
                  <a:pos x="294" y="116"/>
                </a:cxn>
                <a:cxn ang="0">
                  <a:pos x="274" y="133"/>
                </a:cxn>
                <a:cxn ang="0">
                  <a:pos x="248" y="146"/>
                </a:cxn>
                <a:cxn ang="0">
                  <a:pos x="221" y="154"/>
                </a:cxn>
                <a:cxn ang="0">
                  <a:pos x="191" y="158"/>
                </a:cxn>
                <a:cxn ang="0">
                  <a:pos x="159" y="157"/>
                </a:cxn>
                <a:cxn ang="0">
                  <a:pos x="126" y="150"/>
                </a:cxn>
                <a:cxn ang="0">
                  <a:pos x="96" y="139"/>
                </a:cxn>
                <a:cxn ang="0">
                  <a:pos x="69" y="124"/>
                </a:cxn>
                <a:cxn ang="0">
                  <a:pos x="46" y="104"/>
                </a:cxn>
                <a:cxn ang="0">
                  <a:pos x="26" y="81"/>
                </a:cxn>
                <a:cxn ang="0">
                  <a:pos x="12" y="56"/>
                </a:cxn>
                <a:cxn ang="0">
                  <a:pos x="3" y="29"/>
                </a:cxn>
                <a:cxn ang="0">
                  <a:pos x="0" y="0"/>
                </a:cxn>
                <a:cxn ang="0">
                  <a:pos x="13" y="17"/>
                </a:cxn>
                <a:cxn ang="0">
                  <a:pos x="31" y="32"/>
                </a:cxn>
                <a:cxn ang="0">
                  <a:pos x="49" y="44"/>
                </a:cxn>
                <a:cxn ang="0">
                  <a:pos x="70" y="57"/>
                </a:cxn>
                <a:cxn ang="0">
                  <a:pos x="92" y="67"/>
                </a:cxn>
                <a:cxn ang="0">
                  <a:pos x="116" y="75"/>
                </a:cxn>
                <a:cxn ang="0">
                  <a:pos x="141" y="81"/>
                </a:cxn>
                <a:cxn ang="0">
                  <a:pos x="168" y="86"/>
                </a:cxn>
                <a:cxn ang="0">
                  <a:pos x="192" y="88"/>
                </a:cxn>
                <a:cxn ang="0">
                  <a:pos x="216" y="87"/>
                </a:cxn>
                <a:cxn ang="0">
                  <a:pos x="239" y="85"/>
                </a:cxn>
                <a:cxn ang="0">
                  <a:pos x="261" y="81"/>
                </a:cxn>
                <a:cxn ang="0">
                  <a:pos x="282" y="75"/>
                </a:cxn>
                <a:cxn ang="0">
                  <a:pos x="300" y="67"/>
                </a:cxn>
                <a:cxn ang="0">
                  <a:pos x="318" y="58"/>
                </a:cxn>
                <a:cxn ang="0">
                  <a:pos x="334" y="48"/>
                </a:cxn>
              </a:cxnLst>
              <a:rect l="0" t="0" r="r" b="b"/>
              <a:pathLst>
                <a:path w="334" h="158">
                  <a:moveTo>
                    <a:pt x="334" y="48"/>
                  </a:moveTo>
                  <a:lnTo>
                    <a:pt x="326" y="73"/>
                  </a:lnTo>
                  <a:lnTo>
                    <a:pt x="313" y="96"/>
                  </a:lnTo>
                  <a:lnTo>
                    <a:pt x="294" y="116"/>
                  </a:lnTo>
                  <a:lnTo>
                    <a:pt x="274" y="133"/>
                  </a:lnTo>
                  <a:lnTo>
                    <a:pt x="248" y="146"/>
                  </a:lnTo>
                  <a:lnTo>
                    <a:pt x="221" y="154"/>
                  </a:lnTo>
                  <a:lnTo>
                    <a:pt x="191" y="158"/>
                  </a:lnTo>
                  <a:lnTo>
                    <a:pt x="159" y="157"/>
                  </a:lnTo>
                  <a:lnTo>
                    <a:pt x="126" y="150"/>
                  </a:lnTo>
                  <a:lnTo>
                    <a:pt x="96" y="139"/>
                  </a:lnTo>
                  <a:lnTo>
                    <a:pt x="69" y="124"/>
                  </a:lnTo>
                  <a:lnTo>
                    <a:pt x="46" y="104"/>
                  </a:lnTo>
                  <a:lnTo>
                    <a:pt x="26" y="81"/>
                  </a:lnTo>
                  <a:lnTo>
                    <a:pt x="12" y="56"/>
                  </a:lnTo>
                  <a:lnTo>
                    <a:pt x="3" y="29"/>
                  </a:lnTo>
                  <a:lnTo>
                    <a:pt x="0" y="0"/>
                  </a:lnTo>
                  <a:lnTo>
                    <a:pt x="13" y="17"/>
                  </a:lnTo>
                  <a:lnTo>
                    <a:pt x="31" y="32"/>
                  </a:lnTo>
                  <a:lnTo>
                    <a:pt x="49" y="44"/>
                  </a:lnTo>
                  <a:lnTo>
                    <a:pt x="70" y="57"/>
                  </a:lnTo>
                  <a:lnTo>
                    <a:pt x="92" y="67"/>
                  </a:lnTo>
                  <a:lnTo>
                    <a:pt x="116" y="75"/>
                  </a:lnTo>
                  <a:lnTo>
                    <a:pt x="141" y="81"/>
                  </a:lnTo>
                  <a:lnTo>
                    <a:pt x="168" y="86"/>
                  </a:lnTo>
                  <a:lnTo>
                    <a:pt x="192" y="88"/>
                  </a:lnTo>
                  <a:lnTo>
                    <a:pt x="216" y="87"/>
                  </a:lnTo>
                  <a:lnTo>
                    <a:pt x="239" y="85"/>
                  </a:lnTo>
                  <a:lnTo>
                    <a:pt x="261" y="81"/>
                  </a:lnTo>
                  <a:lnTo>
                    <a:pt x="282" y="75"/>
                  </a:lnTo>
                  <a:lnTo>
                    <a:pt x="300" y="67"/>
                  </a:lnTo>
                  <a:lnTo>
                    <a:pt x="318" y="58"/>
                  </a:lnTo>
                  <a:lnTo>
                    <a:pt x="334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1" name="Freeform 17"/>
            <p:cNvSpPr>
              <a:spLocks/>
            </p:cNvSpPr>
            <p:nvPr/>
          </p:nvSpPr>
          <p:spPr bwMode="auto">
            <a:xfrm>
              <a:off x="4296" y="2766"/>
              <a:ext cx="254" cy="116"/>
            </a:xfrm>
            <a:custGeom>
              <a:avLst/>
              <a:gdLst/>
              <a:ahLst/>
              <a:cxnLst>
                <a:cxn ang="0">
                  <a:pos x="505" y="77"/>
                </a:cxn>
                <a:cxn ang="0">
                  <a:pos x="489" y="116"/>
                </a:cxn>
                <a:cxn ang="0">
                  <a:pos x="467" y="149"/>
                </a:cxn>
                <a:cxn ang="0">
                  <a:pos x="437" y="178"/>
                </a:cxn>
                <a:cxn ang="0">
                  <a:pos x="403" y="201"/>
                </a:cxn>
                <a:cxn ang="0">
                  <a:pos x="362" y="219"/>
                </a:cxn>
                <a:cxn ang="0">
                  <a:pos x="318" y="230"/>
                </a:cxn>
                <a:cxn ang="0">
                  <a:pos x="271" y="233"/>
                </a:cxn>
                <a:cxn ang="0">
                  <a:pos x="222" y="228"/>
                </a:cxn>
                <a:cxn ang="0">
                  <a:pos x="174" y="216"/>
                </a:cxn>
                <a:cxn ang="0">
                  <a:pos x="129" y="196"/>
                </a:cxn>
                <a:cxn ang="0">
                  <a:pos x="91" y="171"/>
                </a:cxn>
                <a:cxn ang="0">
                  <a:pos x="58" y="140"/>
                </a:cxn>
                <a:cxn ang="0">
                  <a:pos x="32" y="104"/>
                </a:cxn>
                <a:cxn ang="0">
                  <a:pos x="12" y="65"/>
                </a:cxn>
                <a:cxn ang="0">
                  <a:pos x="2" y="22"/>
                </a:cxn>
                <a:cxn ang="0">
                  <a:pos x="11" y="13"/>
                </a:cxn>
                <a:cxn ang="0">
                  <a:pos x="35" y="35"/>
                </a:cxn>
                <a:cxn ang="0">
                  <a:pos x="63" y="56"/>
                </a:cxn>
                <a:cxn ang="0">
                  <a:pos x="93" y="75"/>
                </a:cxn>
                <a:cxn ang="0">
                  <a:pos x="126" y="91"/>
                </a:cxn>
                <a:cxn ang="0">
                  <a:pos x="161" y="104"/>
                </a:cxn>
                <a:cxn ang="0">
                  <a:pos x="199" y="114"/>
                </a:cxn>
                <a:cxn ang="0">
                  <a:pos x="238" y="121"/>
                </a:cxn>
                <a:cxn ang="0">
                  <a:pos x="277" y="125"/>
                </a:cxn>
                <a:cxn ang="0">
                  <a:pos x="314" y="125"/>
                </a:cxn>
                <a:cxn ang="0">
                  <a:pos x="350" y="121"/>
                </a:cxn>
                <a:cxn ang="0">
                  <a:pos x="383" y="116"/>
                </a:cxn>
                <a:cxn ang="0">
                  <a:pos x="415" y="107"/>
                </a:cxn>
                <a:cxn ang="0">
                  <a:pos x="445" y="96"/>
                </a:cxn>
                <a:cxn ang="0">
                  <a:pos x="473" y="82"/>
                </a:cxn>
                <a:cxn ang="0">
                  <a:pos x="498" y="67"/>
                </a:cxn>
              </a:cxnLst>
              <a:rect l="0" t="0" r="r" b="b"/>
              <a:pathLst>
                <a:path w="510" h="233">
                  <a:moveTo>
                    <a:pt x="510" y="58"/>
                  </a:moveTo>
                  <a:lnTo>
                    <a:pt x="505" y="77"/>
                  </a:lnTo>
                  <a:lnTo>
                    <a:pt x="498" y="97"/>
                  </a:lnTo>
                  <a:lnTo>
                    <a:pt x="489" y="116"/>
                  </a:lnTo>
                  <a:lnTo>
                    <a:pt x="479" y="133"/>
                  </a:lnTo>
                  <a:lnTo>
                    <a:pt x="467" y="149"/>
                  </a:lnTo>
                  <a:lnTo>
                    <a:pt x="452" y="164"/>
                  </a:lnTo>
                  <a:lnTo>
                    <a:pt x="437" y="178"/>
                  </a:lnTo>
                  <a:lnTo>
                    <a:pt x="420" y="190"/>
                  </a:lnTo>
                  <a:lnTo>
                    <a:pt x="403" y="201"/>
                  </a:lnTo>
                  <a:lnTo>
                    <a:pt x="383" y="211"/>
                  </a:lnTo>
                  <a:lnTo>
                    <a:pt x="362" y="219"/>
                  </a:lnTo>
                  <a:lnTo>
                    <a:pt x="340" y="225"/>
                  </a:lnTo>
                  <a:lnTo>
                    <a:pt x="318" y="230"/>
                  </a:lnTo>
                  <a:lnTo>
                    <a:pt x="295" y="232"/>
                  </a:lnTo>
                  <a:lnTo>
                    <a:pt x="271" y="233"/>
                  </a:lnTo>
                  <a:lnTo>
                    <a:pt x="247" y="232"/>
                  </a:lnTo>
                  <a:lnTo>
                    <a:pt x="222" y="228"/>
                  </a:lnTo>
                  <a:lnTo>
                    <a:pt x="197" y="224"/>
                  </a:lnTo>
                  <a:lnTo>
                    <a:pt x="174" y="216"/>
                  </a:lnTo>
                  <a:lnTo>
                    <a:pt x="151" y="208"/>
                  </a:lnTo>
                  <a:lnTo>
                    <a:pt x="129" y="196"/>
                  </a:lnTo>
                  <a:lnTo>
                    <a:pt x="110" y="185"/>
                  </a:lnTo>
                  <a:lnTo>
                    <a:pt x="91" y="171"/>
                  </a:lnTo>
                  <a:lnTo>
                    <a:pt x="74" y="156"/>
                  </a:lnTo>
                  <a:lnTo>
                    <a:pt x="58" y="140"/>
                  </a:lnTo>
                  <a:lnTo>
                    <a:pt x="43" y="122"/>
                  </a:lnTo>
                  <a:lnTo>
                    <a:pt x="32" y="104"/>
                  </a:lnTo>
                  <a:lnTo>
                    <a:pt x="21" y="84"/>
                  </a:lnTo>
                  <a:lnTo>
                    <a:pt x="12" y="65"/>
                  </a:lnTo>
                  <a:lnTo>
                    <a:pt x="6" y="44"/>
                  </a:lnTo>
                  <a:lnTo>
                    <a:pt x="2" y="22"/>
                  </a:lnTo>
                  <a:lnTo>
                    <a:pt x="0" y="0"/>
                  </a:lnTo>
                  <a:lnTo>
                    <a:pt x="11" y="13"/>
                  </a:lnTo>
                  <a:lnTo>
                    <a:pt x="22" y="24"/>
                  </a:lnTo>
                  <a:lnTo>
                    <a:pt x="35" y="35"/>
                  </a:lnTo>
                  <a:lnTo>
                    <a:pt x="48" y="46"/>
                  </a:lnTo>
                  <a:lnTo>
                    <a:pt x="63" y="56"/>
                  </a:lnTo>
                  <a:lnTo>
                    <a:pt x="77" y="66"/>
                  </a:lnTo>
                  <a:lnTo>
                    <a:pt x="93" y="75"/>
                  </a:lnTo>
                  <a:lnTo>
                    <a:pt x="109" y="83"/>
                  </a:lnTo>
                  <a:lnTo>
                    <a:pt x="126" y="91"/>
                  </a:lnTo>
                  <a:lnTo>
                    <a:pt x="143" y="98"/>
                  </a:lnTo>
                  <a:lnTo>
                    <a:pt x="161" y="104"/>
                  </a:lnTo>
                  <a:lnTo>
                    <a:pt x="180" y="110"/>
                  </a:lnTo>
                  <a:lnTo>
                    <a:pt x="199" y="114"/>
                  </a:lnTo>
                  <a:lnTo>
                    <a:pt x="218" y="118"/>
                  </a:lnTo>
                  <a:lnTo>
                    <a:pt x="238" y="121"/>
                  </a:lnTo>
                  <a:lnTo>
                    <a:pt x="259" y="124"/>
                  </a:lnTo>
                  <a:lnTo>
                    <a:pt x="277" y="125"/>
                  </a:lnTo>
                  <a:lnTo>
                    <a:pt x="295" y="125"/>
                  </a:lnTo>
                  <a:lnTo>
                    <a:pt x="314" y="125"/>
                  </a:lnTo>
                  <a:lnTo>
                    <a:pt x="332" y="124"/>
                  </a:lnTo>
                  <a:lnTo>
                    <a:pt x="350" y="121"/>
                  </a:lnTo>
                  <a:lnTo>
                    <a:pt x="367" y="119"/>
                  </a:lnTo>
                  <a:lnTo>
                    <a:pt x="383" y="116"/>
                  </a:lnTo>
                  <a:lnTo>
                    <a:pt x="400" y="112"/>
                  </a:lnTo>
                  <a:lnTo>
                    <a:pt x="415" y="107"/>
                  </a:lnTo>
                  <a:lnTo>
                    <a:pt x="431" y="102"/>
                  </a:lnTo>
                  <a:lnTo>
                    <a:pt x="445" y="96"/>
                  </a:lnTo>
                  <a:lnTo>
                    <a:pt x="460" y="90"/>
                  </a:lnTo>
                  <a:lnTo>
                    <a:pt x="473" y="82"/>
                  </a:lnTo>
                  <a:lnTo>
                    <a:pt x="487" y="75"/>
                  </a:lnTo>
                  <a:lnTo>
                    <a:pt x="498" y="67"/>
                  </a:lnTo>
                  <a:lnTo>
                    <a:pt x="510" y="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2" name="Freeform 18"/>
            <p:cNvSpPr>
              <a:spLocks/>
            </p:cNvSpPr>
            <p:nvPr/>
          </p:nvSpPr>
          <p:spPr bwMode="auto">
            <a:xfrm>
              <a:off x="4353" y="2617"/>
              <a:ext cx="296" cy="140"/>
            </a:xfrm>
            <a:custGeom>
              <a:avLst/>
              <a:gdLst/>
              <a:ahLst/>
              <a:cxnLst>
                <a:cxn ang="0">
                  <a:pos x="585" y="106"/>
                </a:cxn>
                <a:cxn ang="0">
                  <a:pos x="565" y="150"/>
                </a:cxn>
                <a:cxn ang="0">
                  <a:pos x="539" y="188"/>
                </a:cxn>
                <a:cxn ang="0">
                  <a:pos x="503" y="220"/>
                </a:cxn>
                <a:cxn ang="0">
                  <a:pos x="463" y="247"/>
                </a:cxn>
                <a:cxn ang="0">
                  <a:pos x="416" y="266"/>
                </a:cxn>
                <a:cxn ang="0">
                  <a:pos x="364" y="277"/>
                </a:cxn>
                <a:cxn ang="0">
                  <a:pos x="310" y="280"/>
                </a:cxn>
                <a:cxn ang="0">
                  <a:pos x="252" y="273"/>
                </a:cxn>
                <a:cxn ang="0">
                  <a:pos x="197" y="257"/>
                </a:cxn>
                <a:cxn ang="0">
                  <a:pos x="146" y="233"/>
                </a:cxn>
                <a:cxn ang="0">
                  <a:pos x="101" y="202"/>
                </a:cxn>
                <a:cxn ang="0">
                  <a:pos x="63" y="165"/>
                </a:cxn>
                <a:cxn ang="0">
                  <a:pos x="33" y="122"/>
                </a:cxn>
                <a:cxn ang="0">
                  <a:pos x="12" y="75"/>
                </a:cxn>
                <a:cxn ang="0">
                  <a:pos x="1" y="25"/>
                </a:cxn>
                <a:cxn ang="0">
                  <a:pos x="11" y="15"/>
                </a:cxn>
                <a:cxn ang="0">
                  <a:pos x="39" y="41"/>
                </a:cxn>
                <a:cxn ang="0">
                  <a:pos x="70" y="67"/>
                </a:cxn>
                <a:cxn ang="0">
                  <a:pos x="104" y="90"/>
                </a:cxn>
                <a:cxn ang="0">
                  <a:pos x="143" y="109"/>
                </a:cxn>
                <a:cxn ang="0">
                  <a:pos x="183" y="126"/>
                </a:cxn>
                <a:cxn ang="0">
                  <a:pos x="227" y="139"/>
                </a:cxn>
                <a:cxn ang="0">
                  <a:pos x="273" y="149"/>
                </a:cxn>
                <a:cxn ang="0">
                  <a:pos x="319" y="154"/>
                </a:cxn>
                <a:cxn ang="0">
                  <a:pos x="361" y="156"/>
                </a:cxn>
                <a:cxn ang="0">
                  <a:pos x="403" y="152"/>
                </a:cxn>
                <a:cxn ang="0">
                  <a:pos x="442" y="146"/>
                </a:cxn>
                <a:cxn ang="0">
                  <a:pos x="480" y="137"/>
                </a:cxn>
                <a:cxn ang="0">
                  <a:pos x="515" y="126"/>
                </a:cxn>
                <a:cxn ang="0">
                  <a:pos x="547" y="111"/>
                </a:cxn>
                <a:cxn ang="0">
                  <a:pos x="577" y="93"/>
                </a:cxn>
              </a:cxnLst>
              <a:rect l="0" t="0" r="r" b="b"/>
              <a:pathLst>
                <a:path w="591" h="280">
                  <a:moveTo>
                    <a:pt x="591" y="83"/>
                  </a:moveTo>
                  <a:lnTo>
                    <a:pt x="585" y="106"/>
                  </a:lnTo>
                  <a:lnTo>
                    <a:pt x="577" y="128"/>
                  </a:lnTo>
                  <a:lnTo>
                    <a:pt x="565" y="150"/>
                  </a:lnTo>
                  <a:lnTo>
                    <a:pt x="553" y="169"/>
                  </a:lnTo>
                  <a:lnTo>
                    <a:pt x="539" y="188"/>
                  </a:lnTo>
                  <a:lnTo>
                    <a:pt x="522" y="205"/>
                  </a:lnTo>
                  <a:lnTo>
                    <a:pt x="503" y="220"/>
                  </a:lnTo>
                  <a:lnTo>
                    <a:pt x="484" y="234"/>
                  </a:lnTo>
                  <a:lnTo>
                    <a:pt x="463" y="247"/>
                  </a:lnTo>
                  <a:lnTo>
                    <a:pt x="440" y="257"/>
                  </a:lnTo>
                  <a:lnTo>
                    <a:pt x="416" y="266"/>
                  </a:lnTo>
                  <a:lnTo>
                    <a:pt x="390" y="272"/>
                  </a:lnTo>
                  <a:lnTo>
                    <a:pt x="364" y="277"/>
                  </a:lnTo>
                  <a:lnTo>
                    <a:pt x="337" y="280"/>
                  </a:lnTo>
                  <a:lnTo>
                    <a:pt x="310" y="280"/>
                  </a:lnTo>
                  <a:lnTo>
                    <a:pt x="281" y="278"/>
                  </a:lnTo>
                  <a:lnTo>
                    <a:pt x="252" y="273"/>
                  </a:lnTo>
                  <a:lnTo>
                    <a:pt x="223" y="266"/>
                  </a:lnTo>
                  <a:lnTo>
                    <a:pt x="197" y="257"/>
                  </a:lnTo>
                  <a:lnTo>
                    <a:pt x="170" y="247"/>
                  </a:lnTo>
                  <a:lnTo>
                    <a:pt x="146" y="233"/>
                  </a:lnTo>
                  <a:lnTo>
                    <a:pt x="123" y="219"/>
                  </a:lnTo>
                  <a:lnTo>
                    <a:pt x="101" y="202"/>
                  </a:lnTo>
                  <a:lnTo>
                    <a:pt x="81" y="183"/>
                  </a:lnTo>
                  <a:lnTo>
                    <a:pt x="63" y="165"/>
                  </a:lnTo>
                  <a:lnTo>
                    <a:pt x="47" y="144"/>
                  </a:lnTo>
                  <a:lnTo>
                    <a:pt x="33" y="122"/>
                  </a:lnTo>
                  <a:lnTo>
                    <a:pt x="22" y="99"/>
                  </a:lnTo>
                  <a:lnTo>
                    <a:pt x="12" y="75"/>
                  </a:lnTo>
                  <a:lnTo>
                    <a:pt x="5" y="51"/>
                  </a:lnTo>
                  <a:lnTo>
                    <a:pt x="1" y="25"/>
                  </a:lnTo>
                  <a:lnTo>
                    <a:pt x="0" y="0"/>
                  </a:lnTo>
                  <a:lnTo>
                    <a:pt x="11" y="15"/>
                  </a:lnTo>
                  <a:lnTo>
                    <a:pt x="24" y="29"/>
                  </a:lnTo>
                  <a:lnTo>
                    <a:pt x="39" y="41"/>
                  </a:lnTo>
                  <a:lnTo>
                    <a:pt x="54" y="54"/>
                  </a:lnTo>
                  <a:lnTo>
                    <a:pt x="70" y="67"/>
                  </a:lnTo>
                  <a:lnTo>
                    <a:pt x="86" y="78"/>
                  </a:lnTo>
                  <a:lnTo>
                    <a:pt x="104" y="90"/>
                  </a:lnTo>
                  <a:lnTo>
                    <a:pt x="123" y="100"/>
                  </a:lnTo>
                  <a:lnTo>
                    <a:pt x="143" y="109"/>
                  </a:lnTo>
                  <a:lnTo>
                    <a:pt x="162" y="118"/>
                  </a:lnTo>
                  <a:lnTo>
                    <a:pt x="183" y="126"/>
                  </a:lnTo>
                  <a:lnTo>
                    <a:pt x="205" y="132"/>
                  </a:lnTo>
                  <a:lnTo>
                    <a:pt x="227" y="139"/>
                  </a:lnTo>
                  <a:lnTo>
                    <a:pt x="250" y="144"/>
                  </a:lnTo>
                  <a:lnTo>
                    <a:pt x="273" y="149"/>
                  </a:lnTo>
                  <a:lnTo>
                    <a:pt x="297" y="152"/>
                  </a:lnTo>
                  <a:lnTo>
                    <a:pt x="319" y="154"/>
                  </a:lnTo>
                  <a:lnTo>
                    <a:pt x="340" y="156"/>
                  </a:lnTo>
                  <a:lnTo>
                    <a:pt x="361" y="156"/>
                  </a:lnTo>
                  <a:lnTo>
                    <a:pt x="382" y="154"/>
                  </a:lnTo>
                  <a:lnTo>
                    <a:pt x="403" y="152"/>
                  </a:lnTo>
                  <a:lnTo>
                    <a:pt x="422" y="150"/>
                  </a:lnTo>
                  <a:lnTo>
                    <a:pt x="442" y="146"/>
                  </a:lnTo>
                  <a:lnTo>
                    <a:pt x="462" y="143"/>
                  </a:lnTo>
                  <a:lnTo>
                    <a:pt x="480" y="137"/>
                  </a:lnTo>
                  <a:lnTo>
                    <a:pt x="497" y="132"/>
                  </a:lnTo>
                  <a:lnTo>
                    <a:pt x="515" y="126"/>
                  </a:lnTo>
                  <a:lnTo>
                    <a:pt x="532" y="119"/>
                  </a:lnTo>
                  <a:lnTo>
                    <a:pt x="547" y="111"/>
                  </a:lnTo>
                  <a:lnTo>
                    <a:pt x="563" y="103"/>
                  </a:lnTo>
                  <a:lnTo>
                    <a:pt x="577" y="93"/>
                  </a:lnTo>
                  <a:lnTo>
                    <a:pt x="591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3" name="Freeform 19"/>
            <p:cNvSpPr>
              <a:spLocks/>
            </p:cNvSpPr>
            <p:nvPr/>
          </p:nvSpPr>
          <p:spPr bwMode="auto">
            <a:xfrm>
              <a:off x="4072" y="2741"/>
              <a:ext cx="261" cy="136"/>
            </a:xfrm>
            <a:custGeom>
              <a:avLst/>
              <a:gdLst/>
              <a:ahLst/>
              <a:cxnLst>
                <a:cxn ang="0">
                  <a:pos x="465" y="129"/>
                </a:cxn>
                <a:cxn ang="0">
                  <a:pos x="446" y="134"/>
                </a:cxn>
                <a:cxn ang="0">
                  <a:pos x="427" y="137"/>
                </a:cxn>
                <a:cxn ang="0">
                  <a:pos x="406" y="140"/>
                </a:cxn>
                <a:cxn ang="0">
                  <a:pos x="386" y="143"/>
                </a:cxn>
                <a:cxn ang="0">
                  <a:pos x="364" y="144"/>
                </a:cxn>
                <a:cxn ang="0">
                  <a:pos x="344" y="144"/>
                </a:cxn>
                <a:cxn ang="0">
                  <a:pos x="322" y="144"/>
                </a:cxn>
                <a:cxn ang="0">
                  <a:pos x="300" y="143"/>
                </a:cxn>
                <a:cxn ang="0">
                  <a:pos x="276" y="140"/>
                </a:cxn>
                <a:cxn ang="0">
                  <a:pos x="253" y="137"/>
                </a:cxn>
                <a:cxn ang="0">
                  <a:pos x="230" y="132"/>
                </a:cxn>
                <a:cxn ang="0">
                  <a:pos x="208" y="127"/>
                </a:cxn>
                <a:cxn ang="0">
                  <a:pos x="186" y="121"/>
                </a:cxn>
                <a:cxn ang="0">
                  <a:pos x="165" y="113"/>
                </a:cxn>
                <a:cxn ang="0">
                  <a:pos x="145" y="105"/>
                </a:cxn>
                <a:cxn ang="0">
                  <a:pos x="126" y="96"/>
                </a:cxn>
                <a:cxn ang="0">
                  <a:pos x="106" y="86"/>
                </a:cxn>
                <a:cxn ang="0">
                  <a:pos x="89" y="76"/>
                </a:cxn>
                <a:cxn ang="0">
                  <a:pos x="72" y="64"/>
                </a:cxn>
                <a:cxn ang="0">
                  <a:pos x="56" y="53"/>
                </a:cxn>
                <a:cxn ang="0">
                  <a:pos x="41" y="40"/>
                </a:cxn>
                <a:cxn ang="0">
                  <a:pos x="26" y="28"/>
                </a:cxn>
                <a:cxn ang="0">
                  <a:pos x="13" y="14"/>
                </a:cxn>
                <a:cxn ang="0">
                  <a:pos x="0" y="0"/>
                </a:cxn>
                <a:cxn ang="0">
                  <a:pos x="3" y="25"/>
                </a:cxn>
                <a:cxn ang="0">
                  <a:pos x="7" y="51"/>
                </a:cxn>
                <a:cxn ang="0">
                  <a:pos x="14" y="75"/>
                </a:cxn>
                <a:cxn ang="0">
                  <a:pos x="23" y="98"/>
                </a:cxn>
                <a:cxn ang="0">
                  <a:pos x="36" y="121"/>
                </a:cxn>
                <a:cxn ang="0">
                  <a:pos x="50" y="142"/>
                </a:cxn>
                <a:cxn ang="0">
                  <a:pos x="67" y="162"/>
                </a:cxn>
                <a:cxn ang="0">
                  <a:pos x="86" y="181"/>
                </a:cxn>
                <a:cxn ang="0">
                  <a:pos x="105" y="198"/>
                </a:cxn>
                <a:cxn ang="0">
                  <a:pos x="127" y="214"/>
                </a:cxn>
                <a:cxn ang="0">
                  <a:pos x="151" y="228"/>
                </a:cxn>
                <a:cxn ang="0">
                  <a:pos x="175" y="241"/>
                </a:cxn>
                <a:cxn ang="0">
                  <a:pos x="202" y="251"/>
                </a:cxn>
                <a:cxn ang="0">
                  <a:pos x="230" y="259"/>
                </a:cxn>
                <a:cxn ang="0">
                  <a:pos x="257" y="266"/>
                </a:cxn>
                <a:cxn ang="0">
                  <a:pos x="287" y="270"/>
                </a:cxn>
                <a:cxn ang="0">
                  <a:pos x="304" y="271"/>
                </a:cxn>
                <a:cxn ang="0">
                  <a:pos x="322" y="271"/>
                </a:cxn>
                <a:cxn ang="0">
                  <a:pos x="339" y="271"/>
                </a:cxn>
                <a:cxn ang="0">
                  <a:pos x="355" y="268"/>
                </a:cxn>
                <a:cxn ang="0">
                  <a:pos x="371" y="266"/>
                </a:cxn>
                <a:cxn ang="0">
                  <a:pos x="387" y="264"/>
                </a:cxn>
                <a:cxn ang="0">
                  <a:pos x="404" y="259"/>
                </a:cxn>
                <a:cxn ang="0">
                  <a:pos x="419" y="255"/>
                </a:cxn>
                <a:cxn ang="0">
                  <a:pos x="433" y="250"/>
                </a:cxn>
                <a:cxn ang="0">
                  <a:pos x="448" y="243"/>
                </a:cxn>
                <a:cxn ang="0">
                  <a:pos x="462" y="237"/>
                </a:cxn>
                <a:cxn ang="0">
                  <a:pos x="475" y="229"/>
                </a:cxn>
                <a:cxn ang="0">
                  <a:pos x="488" y="221"/>
                </a:cxn>
                <a:cxn ang="0">
                  <a:pos x="500" y="213"/>
                </a:cxn>
                <a:cxn ang="0">
                  <a:pos x="512" y="204"/>
                </a:cxn>
                <a:cxn ang="0">
                  <a:pos x="523" y="193"/>
                </a:cxn>
                <a:cxn ang="0">
                  <a:pos x="465" y="129"/>
                </a:cxn>
              </a:cxnLst>
              <a:rect l="0" t="0" r="r" b="b"/>
              <a:pathLst>
                <a:path w="523" h="271">
                  <a:moveTo>
                    <a:pt x="465" y="129"/>
                  </a:moveTo>
                  <a:lnTo>
                    <a:pt x="446" y="134"/>
                  </a:lnTo>
                  <a:lnTo>
                    <a:pt x="427" y="137"/>
                  </a:lnTo>
                  <a:lnTo>
                    <a:pt x="406" y="140"/>
                  </a:lnTo>
                  <a:lnTo>
                    <a:pt x="386" y="143"/>
                  </a:lnTo>
                  <a:lnTo>
                    <a:pt x="364" y="144"/>
                  </a:lnTo>
                  <a:lnTo>
                    <a:pt x="344" y="144"/>
                  </a:lnTo>
                  <a:lnTo>
                    <a:pt x="322" y="144"/>
                  </a:lnTo>
                  <a:lnTo>
                    <a:pt x="300" y="143"/>
                  </a:lnTo>
                  <a:lnTo>
                    <a:pt x="276" y="140"/>
                  </a:lnTo>
                  <a:lnTo>
                    <a:pt x="253" y="137"/>
                  </a:lnTo>
                  <a:lnTo>
                    <a:pt x="230" y="132"/>
                  </a:lnTo>
                  <a:lnTo>
                    <a:pt x="208" y="127"/>
                  </a:lnTo>
                  <a:lnTo>
                    <a:pt x="186" y="121"/>
                  </a:lnTo>
                  <a:lnTo>
                    <a:pt x="165" y="113"/>
                  </a:lnTo>
                  <a:lnTo>
                    <a:pt x="145" y="105"/>
                  </a:lnTo>
                  <a:lnTo>
                    <a:pt x="126" y="96"/>
                  </a:lnTo>
                  <a:lnTo>
                    <a:pt x="106" y="86"/>
                  </a:lnTo>
                  <a:lnTo>
                    <a:pt x="89" y="76"/>
                  </a:lnTo>
                  <a:lnTo>
                    <a:pt x="72" y="64"/>
                  </a:lnTo>
                  <a:lnTo>
                    <a:pt x="56" y="53"/>
                  </a:lnTo>
                  <a:lnTo>
                    <a:pt x="41" y="40"/>
                  </a:lnTo>
                  <a:lnTo>
                    <a:pt x="26" y="28"/>
                  </a:lnTo>
                  <a:lnTo>
                    <a:pt x="13" y="14"/>
                  </a:lnTo>
                  <a:lnTo>
                    <a:pt x="0" y="0"/>
                  </a:lnTo>
                  <a:lnTo>
                    <a:pt x="3" y="25"/>
                  </a:lnTo>
                  <a:lnTo>
                    <a:pt x="7" y="51"/>
                  </a:lnTo>
                  <a:lnTo>
                    <a:pt x="14" y="75"/>
                  </a:lnTo>
                  <a:lnTo>
                    <a:pt x="23" y="98"/>
                  </a:lnTo>
                  <a:lnTo>
                    <a:pt x="36" y="121"/>
                  </a:lnTo>
                  <a:lnTo>
                    <a:pt x="50" y="142"/>
                  </a:lnTo>
                  <a:lnTo>
                    <a:pt x="67" y="162"/>
                  </a:lnTo>
                  <a:lnTo>
                    <a:pt x="86" y="181"/>
                  </a:lnTo>
                  <a:lnTo>
                    <a:pt x="105" y="198"/>
                  </a:lnTo>
                  <a:lnTo>
                    <a:pt x="127" y="214"/>
                  </a:lnTo>
                  <a:lnTo>
                    <a:pt x="151" y="228"/>
                  </a:lnTo>
                  <a:lnTo>
                    <a:pt x="175" y="241"/>
                  </a:lnTo>
                  <a:lnTo>
                    <a:pt x="202" y="251"/>
                  </a:lnTo>
                  <a:lnTo>
                    <a:pt x="230" y="259"/>
                  </a:lnTo>
                  <a:lnTo>
                    <a:pt x="257" y="266"/>
                  </a:lnTo>
                  <a:lnTo>
                    <a:pt x="287" y="270"/>
                  </a:lnTo>
                  <a:lnTo>
                    <a:pt x="304" y="271"/>
                  </a:lnTo>
                  <a:lnTo>
                    <a:pt x="322" y="271"/>
                  </a:lnTo>
                  <a:lnTo>
                    <a:pt x="339" y="271"/>
                  </a:lnTo>
                  <a:lnTo>
                    <a:pt x="355" y="268"/>
                  </a:lnTo>
                  <a:lnTo>
                    <a:pt x="371" y="266"/>
                  </a:lnTo>
                  <a:lnTo>
                    <a:pt x="387" y="264"/>
                  </a:lnTo>
                  <a:lnTo>
                    <a:pt x="404" y="259"/>
                  </a:lnTo>
                  <a:lnTo>
                    <a:pt x="419" y="255"/>
                  </a:lnTo>
                  <a:lnTo>
                    <a:pt x="433" y="250"/>
                  </a:lnTo>
                  <a:lnTo>
                    <a:pt x="448" y="243"/>
                  </a:lnTo>
                  <a:lnTo>
                    <a:pt x="462" y="237"/>
                  </a:lnTo>
                  <a:lnTo>
                    <a:pt x="475" y="229"/>
                  </a:lnTo>
                  <a:lnTo>
                    <a:pt x="488" y="221"/>
                  </a:lnTo>
                  <a:lnTo>
                    <a:pt x="500" y="213"/>
                  </a:lnTo>
                  <a:lnTo>
                    <a:pt x="512" y="204"/>
                  </a:lnTo>
                  <a:lnTo>
                    <a:pt x="523" y="193"/>
                  </a:lnTo>
                  <a:lnTo>
                    <a:pt x="465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4" name="Freeform 20"/>
            <p:cNvSpPr>
              <a:spLocks/>
            </p:cNvSpPr>
            <p:nvPr/>
          </p:nvSpPr>
          <p:spPr bwMode="auto">
            <a:xfrm>
              <a:off x="4061" y="2414"/>
              <a:ext cx="456" cy="312"/>
            </a:xfrm>
            <a:custGeom>
              <a:avLst/>
              <a:gdLst/>
              <a:ahLst/>
              <a:cxnLst>
                <a:cxn ang="0">
                  <a:pos x="416" y="346"/>
                </a:cxn>
                <a:cxn ang="0">
                  <a:pos x="384" y="331"/>
                </a:cxn>
                <a:cxn ang="0">
                  <a:pos x="350" y="322"/>
                </a:cxn>
                <a:cxn ang="0">
                  <a:pos x="314" y="317"/>
                </a:cxn>
                <a:cxn ang="0">
                  <a:pos x="265" y="317"/>
                </a:cxn>
                <a:cxn ang="0">
                  <a:pos x="210" y="329"/>
                </a:cxn>
                <a:cxn ang="0">
                  <a:pos x="159" y="352"/>
                </a:cxn>
                <a:cxn ang="0">
                  <a:pos x="115" y="385"/>
                </a:cxn>
                <a:cxn ang="0">
                  <a:pos x="75" y="427"/>
                </a:cxn>
                <a:cxn ang="0">
                  <a:pos x="45" y="476"/>
                </a:cxn>
                <a:cxn ang="0">
                  <a:pos x="25" y="531"/>
                </a:cxn>
                <a:cxn ang="0">
                  <a:pos x="13" y="592"/>
                </a:cxn>
                <a:cxn ang="0">
                  <a:pos x="7" y="603"/>
                </a:cxn>
                <a:cxn ang="0">
                  <a:pos x="2" y="559"/>
                </a:cxn>
                <a:cxn ang="0">
                  <a:pos x="2" y="504"/>
                </a:cxn>
                <a:cxn ang="0">
                  <a:pos x="11" y="442"/>
                </a:cxn>
                <a:cxn ang="0">
                  <a:pos x="30" y="385"/>
                </a:cxn>
                <a:cxn ang="0">
                  <a:pos x="58" y="334"/>
                </a:cxn>
                <a:cxn ang="0">
                  <a:pos x="94" y="292"/>
                </a:cxn>
                <a:cxn ang="0">
                  <a:pos x="136" y="257"/>
                </a:cxn>
                <a:cxn ang="0">
                  <a:pos x="185" y="234"/>
                </a:cxn>
                <a:cxn ang="0">
                  <a:pos x="239" y="221"/>
                </a:cxn>
                <a:cxn ang="0">
                  <a:pos x="284" y="221"/>
                </a:cxn>
                <a:cxn ang="0">
                  <a:pos x="317" y="227"/>
                </a:cxn>
                <a:cxn ang="0">
                  <a:pos x="351" y="236"/>
                </a:cxn>
                <a:cxn ang="0">
                  <a:pos x="382" y="251"/>
                </a:cxn>
                <a:cxn ang="0">
                  <a:pos x="401" y="232"/>
                </a:cxn>
                <a:cxn ang="0">
                  <a:pos x="416" y="180"/>
                </a:cxn>
                <a:cxn ang="0">
                  <a:pos x="439" y="133"/>
                </a:cxn>
                <a:cxn ang="0">
                  <a:pos x="468" y="91"/>
                </a:cxn>
                <a:cxn ang="0">
                  <a:pos x="503" y="57"/>
                </a:cxn>
                <a:cxn ang="0">
                  <a:pos x="543" y="29"/>
                </a:cxn>
                <a:cxn ang="0">
                  <a:pos x="588" y="11"/>
                </a:cxn>
                <a:cxn ang="0">
                  <a:pos x="635" y="1"/>
                </a:cxn>
                <a:cxn ang="0">
                  <a:pos x="681" y="1"/>
                </a:cxn>
                <a:cxn ang="0">
                  <a:pos x="720" y="8"/>
                </a:cxn>
                <a:cxn ang="0">
                  <a:pos x="758" y="22"/>
                </a:cxn>
                <a:cxn ang="0">
                  <a:pos x="793" y="40"/>
                </a:cxn>
                <a:cxn ang="0">
                  <a:pos x="826" y="65"/>
                </a:cxn>
                <a:cxn ang="0">
                  <a:pos x="855" y="94"/>
                </a:cxn>
                <a:cxn ang="0">
                  <a:pos x="882" y="127"/>
                </a:cxn>
                <a:cxn ang="0">
                  <a:pos x="904" y="164"/>
                </a:cxn>
                <a:cxn ang="0">
                  <a:pos x="902" y="173"/>
                </a:cxn>
                <a:cxn ang="0">
                  <a:pos x="882" y="156"/>
                </a:cxn>
                <a:cxn ang="0">
                  <a:pos x="859" y="140"/>
                </a:cxn>
                <a:cxn ang="0">
                  <a:pos x="833" y="125"/>
                </a:cxn>
                <a:cxn ang="0">
                  <a:pos x="808" y="114"/>
                </a:cxn>
                <a:cxn ang="0">
                  <a:pos x="782" y="105"/>
                </a:cxn>
                <a:cxn ang="0">
                  <a:pos x="754" y="98"/>
                </a:cxn>
                <a:cxn ang="0">
                  <a:pos x="726" y="96"/>
                </a:cxn>
                <a:cxn ang="0">
                  <a:pos x="685" y="96"/>
                </a:cxn>
                <a:cxn ang="0">
                  <a:pos x="634" y="105"/>
                </a:cxn>
                <a:cxn ang="0">
                  <a:pos x="588" y="125"/>
                </a:cxn>
                <a:cxn ang="0">
                  <a:pos x="545" y="151"/>
                </a:cxn>
                <a:cxn ang="0">
                  <a:pos x="508" y="187"/>
                </a:cxn>
                <a:cxn ang="0">
                  <a:pos x="477" y="227"/>
                </a:cxn>
                <a:cxn ang="0">
                  <a:pos x="453" y="274"/>
                </a:cxn>
                <a:cxn ang="0">
                  <a:pos x="437" y="326"/>
                </a:cxn>
              </a:cxnLst>
              <a:rect l="0" t="0" r="r" b="b"/>
              <a:pathLst>
                <a:path w="913" h="625">
                  <a:moveTo>
                    <a:pt x="432" y="354"/>
                  </a:moveTo>
                  <a:lnTo>
                    <a:pt x="416" y="346"/>
                  </a:lnTo>
                  <a:lnTo>
                    <a:pt x="400" y="338"/>
                  </a:lnTo>
                  <a:lnTo>
                    <a:pt x="384" y="331"/>
                  </a:lnTo>
                  <a:lnTo>
                    <a:pt x="367" y="326"/>
                  </a:lnTo>
                  <a:lnTo>
                    <a:pt x="350" y="322"/>
                  </a:lnTo>
                  <a:lnTo>
                    <a:pt x="331" y="318"/>
                  </a:lnTo>
                  <a:lnTo>
                    <a:pt x="314" y="317"/>
                  </a:lnTo>
                  <a:lnTo>
                    <a:pt x="295" y="316"/>
                  </a:lnTo>
                  <a:lnTo>
                    <a:pt x="265" y="317"/>
                  </a:lnTo>
                  <a:lnTo>
                    <a:pt x="238" y="322"/>
                  </a:lnTo>
                  <a:lnTo>
                    <a:pt x="210" y="329"/>
                  </a:lnTo>
                  <a:lnTo>
                    <a:pt x="184" y="339"/>
                  </a:lnTo>
                  <a:lnTo>
                    <a:pt x="159" y="352"/>
                  </a:lnTo>
                  <a:lnTo>
                    <a:pt x="136" y="367"/>
                  </a:lnTo>
                  <a:lnTo>
                    <a:pt x="115" y="385"/>
                  </a:lnTo>
                  <a:lnTo>
                    <a:pt x="94" y="405"/>
                  </a:lnTo>
                  <a:lnTo>
                    <a:pt x="75" y="427"/>
                  </a:lnTo>
                  <a:lnTo>
                    <a:pt x="59" y="451"/>
                  </a:lnTo>
                  <a:lnTo>
                    <a:pt x="45" y="476"/>
                  </a:lnTo>
                  <a:lnTo>
                    <a:pt x="34" y="504"/>
                  </a:lnTo>
                  <a:lnTo>
                    <a:pt x="25" y="531"/>
                  </a:lnTo>
                  <a:lnTo>
                    <a:pt x="18" y="561"/>
                  </a:lnTo>
                  <a:lnTo>
                    <a:pt x="13" y="592"/>
                  </a:lnTo>
                  <a:lnTo>
                    <a:pt x="12" y="625"/>
                  </a:lnTo>
                  <a:lnTo>
                    <a:pt x="7" y="603"/>
                  </a:lnTo>
                  <a:lnTo>
                    <a:pt x="5" y="581"/>
                  </a:lnTo>
                  <a:lnTo>
                    <a:pt x="2" y="559"/>
                  </a:lnTo>
                  <a:lnTo>
                    <a:pt x="0" y="536"/>
                  </a:lnTo>
                  <a:lnTo>
                    <a:pt x="2" y="504"/>
                  </a:lnTo>
                  <a:lnTo>
                    <a:pt x="5" y="473"/>
                  </a:lnTo>
                  <a:lnTo>
                    <a:pt x="11" y="442"/>
                  </a:lnTo>
                  <a:lnTo>
                    <a:pt x="19" y="413"/>
                  </a:lnTo>
                  <a:lnTo>
                    <a:pt x="30" y="385"/>
                  </a:lnTo>
                  <a:lnTo>
                    <a:pt x="43" y="359"/>
                  </a:lnTo>
                  <a:lnTo>
                    <a:pt x="58" y="334"/>
                  </a:lnTo>
                  <a:lnTo>
                    <a:pt x="75" y="312"/>
                  </a:lnTo>
                  <a:lnTo>
                    <a:pt x="94" y="292"/>
                  </a:lnTo>
                  <a:lnTo>
                    <a:pt x="115" y="273"/>
                  </a:lnTo>
                  <a:lnTo>
                    <a:pt x="136" y="257"/>
                  </a:lnTo>
                  <a:lnTo>
                    <a:pt x="161" y="244"/>
                  </a:lnTo>
                  <a:lnTo>
                    <a:pt x="185" y="234"/>
                  </a:lnTo>
                  <a:lnTo>
                    <a:pt x="211" y="226"/>
                  </a:lnTo>
                  <a:lnTo>
                    <a:pt x="239" y="221"/>
                  </a:lnTo>
                  <a:lnTo>
                    <a:pt x="267" y="220"/>
                  </a:lnTo>
                  <a:lnTo>
                    <a:pt x="284" y="221"/>
                  </a:lnTo>
                  <a:lnTo>
                    <a:pt x="301" y="224"/>
                  </a:lnTo>
                  <a:lnTo>
                    <a:pt x="317" y="227"/>
                  </a:lnTo>
                  <a:lnTo>
                    <a:pt x="335" y="231"/>
                  </a:lnTo>
                  <a:lnTo>
                    <a:pt x="351" y="236"/>
                  </a:lnTo>
                  <a:lnTo>
                    <a:pt x="367" y="243"/>
                  </a:lnTo>
                  <a:lnTo>
                    <a:pt x="382" y="251"/>
                  </a:lnTo>
                  <a:lnTo>
                    <a:pt x="397" y="259"/>
                  </a:lnTo>
                  <a:lnTo>
                    <a:pt x="401" y="232"/>
                  </a:lnTo>
                  <a:lnTo>
                    <a:pt x="408" y="205"/>
                  </a:lnTo>
                  <a:lnTo>
                    <a:pt x="416" y="180"/>
                  </a:lnTo>
                  <a:lnTo>
                    <a:pt x="427" y="156"/>
                  </a:lnTo>
                  <a:lnTo>
                    <a:pt x="439" y="133"/>
                  </a:lnTo>
                  <a:lnTo>
                    <a:pt x="453" y="112"/>
                  </a:lnTo>
                  <a:lnTo>
                    <a:pt x="468" y="91"/>
                  </a:lnTo>
                  <a:lnTo>
                    <a:pt x="485" y="73"/>
                  </a:lnTo>
                  <a:lnTo>
                    <a:pt x="503" y="57"/>
                  </a:lnTo>
                  <a:lnTo>
                    <a:pt x="522" y="42"/>
                  </a:lnTo>
                  <a:lnTo>
                    <a:pt x="543" y="29"/>
                  </a:lnTo>
                  <a:lnTo>
                    <a:pt x="565" y="19"/>
                  </a:lnTo>
                  <a:lnTo>
                    <a:pt x="588" y="11"/>
                  </a:lnTo>
                  <a:lnTo>
                    <a:pt x="611" y="5"/>
                  </a:lnTo>
                  <a:lnTo>
                    <a:pt x="635" y="1"/>
                  </a:lnTo>
                  <a:lnTo>
                    <a:pt x="661" y="0"/>
                  </a:lnTo>
                  <a:lnTo>
                    <a:pt x="681" y="1"/>
                  </a:lnTo>
                  <a:lnTo>
                    <a:pt x="701" y="4"/>
                  </a:lnTo>
                  <a:lnTo>
                    <a:pt x="720" y="8"/>
                  </a:lnTo>
                  <a:lnTo>
                    <a:pt x="740" y="14"/>
                  </a:lnTo>
                  <a:lnTo>
                    <a:pt x="758" y="22"/>
                  </a:lnTo>
                  <a:lnTo>
                    <a:pt x="776" y="30"/>
                  </a:lnTo>
                  <a:lnTo>
                    <a:pt x="793" y="40"/>
                  </a:lnTo>
                  <a:lnTo>
                    <a:pt x="810" y="52"/>
                  </a:lnTo>
                  <a:lnTo>
                    <a:pt x="826" y="65"/>
                  </a:lnTo>
                  <a:lnTo>
                    <a:pt x="841" y="79"/>
                  </a:lnTo>
                  <a:lnTo>
                    <a:pt x="855" y="94"/>
                  </a:lnTo>
                  <a:lnTo>
                    <a:pt x="869" y="110"/>
                  </a:lnTo>
                  <a:lnTo>
                    <a:pt x="882" y="127"/>
                  </a:lnTo>
                  <a:lnTo>
                    <a:pt x="893" y="145"/>
                  </a:lnTo>
                  <a:lnTo>
                    <a:pt x="904" y="164"/>
                  </a:lnTo>
                  <a:lnTo>
                    <a:pt x="913" y="183"/>
                  </a:lnTo>
                  <a:lnTo>
                    <a:pt x="902" y="173"/>
                  </a:lnTo>
                  <a:lnTo>
                    <a:pt x="892" y="164"/>
                  </a:lnTo>
                  <a:lnTo>
                    <a:pt x="882" y="156"/>
                  </a:lnTo>
                  <a:lnTo>
                    <a:pt x="870" y="147"/>
                  </a:lnTo>
                  <a:lnTo>
                    <a:pt x="859" y="140"/>
                  </a:lnTo>
                  <a:lnTo>
                    <a:pt x="846" y="132"/>
                  </a:lnTo>
                  <a:lnTo>
                    <a:pt x="833" y="125"/>
                  </a:lnTo>
                  <a:lnTo>
                    <a:pt x="821" y="119"/>
                  </a:lnTo>
                  <a:lnTo>
                    <a:pt x="808" y="114"/>
                  </a:lnTo>
                  <a:lnTo>
                    <a:pt x="795" y="108"/>
                  </a:lnTo>
                  <a:lnTo>
                    <a:pt x="782" y="105"/>
                  </a:lnTo>
                  <a:lnTo>
                    <a:pt x="768" y="102"/>
                  </a:lnTo>
                  <a:lnTo>
                    <a:pt x="754" y="98"/>
                  </a:lnTo>
                  <a:lnTo>
                    <a:pt x="740" y="97"/>
                  </a:lnTo>
                  <a:lnTo>
                    <a:pt x="726" y="96"/>
                  </a:lnTo>
                  <a:lnTo>
                    <a:pt x="711" y="95"/>
                  </a:lnTo>
                  <a:lnTo>
                    <a:pt x="685" y="96"/>
                  </a:lnTo>
                  <a:lnTo>
                    <a:pt x="659" y="99"/>
                  </a:lnTo>
                  <a:lnTo>
                    <a:pt x="634" y="105"/>
                  </a:lnTo>
                  <a:lnTo>
                    <a:pt x="610" y="114"/>
                  </a:lnTo>
                  <a:lnTo>
                    <a:pt x="588" y="125"/>
                  </a:lnTo>
                  <a:lnTo>
                    <a:pt x="566" y="137"/>
                  </a:lnTo>
                  <a:lnTo>
                    <a:pt x="545" y="151"/>
                  </a:lnTo>
                  <a:lnTo>
                    <a:pt x="526" y="168"/>
                  </a:lnTo>
                  <a:lnTo>
                    <a:pt x="508" y="187"/>
                  </a:lnTo>
                  <a:lnTo>
                    <a:pt x="492" y="206"/>
                  </a:lnTo>
                  <a:lnTo>
                    <a:pt x="477" y="227"/>
                  </a:lnTo>
                  <a:lnTo>
                    <a:pt x="465" y="250"/>
                  </a:lnTo>
                  <a:lnTo>
                    <a:pt x="453" y="274"/>
                  </a:lnTo>
                  <a:lnTo>
                    <a:pt x="444" y="300"/>
                  </a:lnTo>
                  <a:lnTo>
                    <a:pt x="437" y="326"/>
                  </a:lnTo>
                  <a:lnTo>
                    <a:pt x="432" y="3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5" name="Freeform 21"/>
            <p:cNvSpPr>
              <a:spLocks/>
            </p:cNvSpPr>
            <p:nvPr/>
          </p:nvSpPr>
          <p:spPr bwMode="auto">
            <a:xfrm>
              <a:off x="4187" y="2210"/>
              <a:ext cx="954" cy="595"/>
            </a:xfrm>
            <a:custGeom>
              <a:avLst/>
              <a:gdLst/>
              <a:ahLst/>
              <a:cxnLst>
                <a:cxn ang="0">
                  <a:pos x="1661" y="958"/>
                </a:cxn>
                <a:cxn ang="0">
                  <a:pos x="1633" y="934"/>
                </a:cxn>
                <a:cxn ang="0">
                  <a:pos x="1592" y="805"/>
                </a:cxn>
                <a:cxn ang="0">
                  <a:pos x="1502" y="711"/>
                </a:cxn>
                <a:cxn ang="0">
                  <a:pos x="1378" y="670"/>
                </a:cxn>
                <a:cxn ang="0">
                  <a:pos x="1298" y="677"/>
                </a:cxn>
                <a:cxn ang="0">
                  <a:pos x="1244" y="651"/>
                </a:cxn>
                <a:cxn ang="0">
                  <a:pos x="1196" y="563"/>
                </a:cxn>
                <a:cxn ang="0">
                  <a:pos x="1117" y="504"/>
                </a:cxn>
                <a:cxn ang="0">
                  <a:pos x="1033" y="483"/>
                </a:cxn>
                <a:cxn ang="0">
                  <a:pos x="1011" y="412"/>
                </a:cxn>
                <a:cxn ang="0">
                  <a:pos x="951" y="255"/>
                </a:cxn>
                <a:cxn ang="0">
                  <a:pos x="830" y="147"/>
                </a:cxn>
                <a:cxn ang="0">
                  <a:pos x="677" y="109"/>
                </a:cxn>
                <a:cxn ang="0">
                  <a:pos x="554" y="136"/>
                </a:cxn>
                <a:cxn ang="0">
                  <a:pos x="451" y="206"/>
                </a:cxn>
                <a:cxn ang="0">
                  <a:pos x="380" y="313"/>
                </a:cxn>
                <a:cxn ang="0">
                  <a:pos x="326" y="295"/>
                </a:cxn>
                <a:cxn ang="0">
                  <a:pos x="243" y="292"/>
                </a:cxn>
                <a:cxn ang="0">
                  <a:pos x="131" y="329"/>
                </a:cxn>
                <a:cxn ang="0">
                  <a:pos x="45" y="408"/>
                </a:cxn>
                <a:cxn ang="0">
                  <a:pos x="0" y="489"/>
                </a:cxn>
                <a:cxn ang="0">
                  <a:pos x="9" y="408"/>
                </a:cxn>
                <a:cxn ang="0">
                  <a:pos x="78" y="279"/>
                </a:cxn>
                <a:cxn ang="0">
                  <a:pos x="195" y="198"/>
                </a:cxn>
                <a:cxn ang="0">
                  <a:pos x="320" y="183"/>
                </a:cxn>
                <a:cxn ang="0">
                  <a:pos x="377" y="196"/>
                </a:cxn>
                <a:cxn ang="0">
                  <a:pos x="436" y="137"/>
                </a:cxn>
                <a:cxn ang="0">
                  <a:pos x="528" y="51"/>
                </a:cxn>
                <a:cxn ang="0">
                  <a:pos x="644" y="5"/>
                </a:cxn>
                <a:cxn ang="0">
                  <a:pos x="787" y="13"/>
                </a:cxn>
                <a:cxn ang="0">
                  <a:pos x="926" y="96"/>
                </a:cxn>
                <a:cxn ang="0">
                  <a:pos x="1012" y="236"/>
                </a:cxn>
                <a:cxn ang="0">
                  <a:pos x="1038" y="374"/>
                </a:cxn>
                <a:cxn ang="0">
                  <a:pos x="1098" y="382"/>
                </a:cxn>
                <a:cxn ang="0">
                  <a:pos x="1184" y="427"/>
                </a:cxn>
                <a:cxn ang="0">
                  <a:pos x="1246" y="505"/>
                </a:cxn>
                <a:cxn ang="0">
                  <a:pos x="1286" y="578"/>
                </a:cxn>
                <a:cxn ang="0">
                  <a:pos x="1363" y="560"/>
                </a:cxn>
                <a:cxn ang="0">
                  <a:pos x="1472" y="578"/>
                </a:cxn>
                <a:cxn ang="0">
                  <a:pos x="1578" y="652"/>
                </a:cxn>
                <a:cxn ang="0">
                  <a:pos x="1640" y="770"/>
                </a:cxn>
                <a:cxn ang="0">
                  <a:pos x="1665" y="851"/>
                </a:cxn>
                <a:cxn ang="0">
                  <a:pos x="1699" y="850"/>
                </a:cxn>
                <a:cxn ang="0">
                  <a:pos x="1789" y="875"/>
                </a:cxn>
                <a:cxn ang="0">
                  <a:pos x="1867" y="951"/>
                </a:cxn>
                <a:cxn ang="0">
                  <a:pos x="1906" y="1062"/>
                </a:cxn>
                <a:cxn ang="0">
                  <a:pos x="1896" y="1172"/>
                </a:cxn>
                <a:cxn ang="0">
                  <a:pos x="1872" y="1104"/>
                </a:cxn>
                <a:cxn ang="0">
                  <a:pos x="1815" y="1017"/>
                </a:cxn>
                <a:cxn ang="0">
                  <a:pos x="1729" y="965"/>
                </a:cxn>
              </a:cxnLst>
              <a:rect l="0" t="0" r="r" b="b"/>
              <a:pathLst>
                <a:path w="1908" h="1192">
                  <a:moveTo>
                    <a:pt x="1689" y="958"/>
                  </a:moveTo>
                  <a:lnTo>
                    <a:pt x="1682" y="958"/>
                  </a:lnTo>
                  <a:lnTo>
                    <a:pt x="1675" y="958"/>
                  </a:lnTo>
                  <a:lnTo>
                    <a:pt x="1668" y="958"/>
                  </a:lnTo>
                  <a:lnTo>
                    <a:pt x="1661" y="958"/>
                  </a:lnTo>
                  <a:lnTo>
                    <a:pt x="1654" y="959"/>
                  </a:lnTo>
                  <a:lnTo>
                    <a:pt x="1647" y="960"/>
                  </a:lnTo>
                  <a:lnTo>
                    <a:pt x="1641" y="961"/>
                  </a:lnTo>
                  <a:lnTo>
                    <a:pt x="1635" y="962"/>
                  </a:lnTo>
                  <a:lnTo>
                    <a:pt x="1633" y="934"/>
                  </a:lnTo>
                  <a:lnTo>
                    <a:pt x="1630" y="906"/>
                  </a:lnTo>
                  <a:lnTo>
                    <a:pt x="1623" y="879"/>
                  </a:lnTo>
                  <a:lnTo>
                    <a:pt x="1615" y="853"/>
                  </a:lnTo>
                  <a:lnTo>
                    <a:pt x="1605" y="829"/>
                  </a:lnTo>
                  <a:lnTo>
                    <a:pt x="1592" y="805"/>
                  </a:lnTo>
                  <a:lnTo>
                    <a:pt x="1577" y="783"/>
                  </a:lnTo>
                  <a:lnTo>
                    <a:pt x="1561" y="762"/>
                  </a:lnTo>
                  <a:lnTo>
                    <a:pt x="1542" y="744"/>
                  </a:lnTo>
                  <a:lnTo>
                    <a:pt x="1523" y="726"/>
                  </a:lnTo>
                  <a:lnTo>
                    <a:pt x="1502" y="711"/>
                  </a:lnTo>
                  <a:lnTo>
                    <a:pt x="1479" y="699"/>
                  </a:lnTo>
                  <a:lnTo>
                    <a:pt x="1455" y="687"/>
                  </a:lnTo>
                  <a:lnTo>
                    <a:pt x="1431" y="679"/>
                  </a:lnTo>
                  <a:lnTo>
                    <a:pt x="1404" y="673"/>
                  </a:lnTo>
                  <a:lnTo>
                    <a:pt x="1378" y="670"/>
                  </a:lnTo>
                  <a:lnTo>
                    <a:pt x="1362" y="669"/>
                  </a:lnTo>
                  <a:lnTo>
                    <a:pt x="1345" y="670"/>
                  </a:lnTo>
                  <a:lnTo>
                    <a:pt x="1329" y="671"/>
                  </a:lnTo>
                  <a:lnTo>
                    <a:pt x="1313" y="673"/>
                  </a:lnTo>
                  <a:lnTo>
                    <a:pt x="1298" y="677"/>
                  </a:lnTo>
                  <a:lnTo>
                    <a:pt x="1282" y="680"/>
                  </a:lnTo>
                  <a:lnTo>
                    <a:pt x="1268" y="686"/>
                  </a:lnTo>
                  <a:lnTo>
                    <a:pt x="1253" y="692"/>
                  </a:lnTo>
                  <a:lnTo>
                    <a:pt x="1250" y="671"/>
                  </a:lnTo>
                  <a:lnTo>
                    <a:pt x="1244" y="651"/>
                  </a:lnTo>
                  <a:lnTo>
                    <a:pt x="1237" y="632"/>
                  </a:lnTo>
                  <a:lnTo>
                    <a:pt x="1229" y="613"/>
                  </a:lnTo>
                  <a:lnTo>
                    <a:pt x="1219" y="595"/>
                  </a:lnTo>
                  <a:lnTo>
                    <a:pt x="1207" y="579"/>
                  </a:lnTo>
                  <a:lnTo>
                    <a:pt x="1196" y="563"/>
                  </a:lnTo>
                  <a:lnTo>
                    <a:pt x="1182" y="549"/>
                  </a:lnTo>
                  <a:lnTo>
                    <a:pt x="1167" y="535"/>
                  </a:lnTo>
                  <a:lnTo>
                    <a:pt x="1152" y="523"/>
                  </a:lnTo>
                  <a:lnTo>
                    <a:pt x="1135" y="513"/>
                  </a:lnTo>
                  <a:lnTo>
                    <a:pt x="1117" y="504"/>
                  </a:lnTo>
                  <a:lnTo>
                    <a:pt x="1099" y="496"/>
                  </a:lnTo>
                  <a:lnTo>
                    <a:pt x="1080" y="490"/>
                  </a:lnTo>
                  <a:lnTo>
                    <a:pt x="1061" y="485"/>
                  </a:lnTo>
                  <a:lnTo>
                    <a:pt x="1040" y="483"/>
                  </a:lnTo>
                  <a:lnTo>
                    <a:pt x="1033" y="483"/>
                  </a:lnTo>
                  <a:lnTo>
                    <a:pt x="1027" y="483"/>
                  </a:lnTo>
                  <a:lnTo>
                    <a:pt x="1021" y="483"/>
                  </a:lnTo>
                  <a:lnTo>
                    <a:pt x="1015" y="483"/>
                  </a:lnTo>
                  <a:lnTo>
                    <a:pt x="1015" y="447"/>
                  </a:lnTo>
                  <a:lnTo>
                    <a:pt x="1011" y="412"/>
                  </a:lnTo>
                  <a:lnTo>
                    <a:pt x="1006" y="378"/>
                  </a:lnTo>
                  <a:lnTo>
                    <a:pt x="995" y="345"/>
                  </a:lnTo>
                  <a:lnTo>
                    <a:pt x="984" y="314"/>
                  </a:lnTo>
                  <a:lnTo>
                    <a:pt x="969" y="284"/>
                  </a:lnTo>
                  <a:lnTo>
                    <a:pt x="951" y="255"/>
                  </a:lnTo>
                  <a:lnTo>
                    <a:pt x="931" y="228"/>
                  </a:lnTo>
                  <a:lnTo>
                    <a:pt x="909" y="205"/>
                  </a:lnTo>
                  <a:lnTo>
                    <a:pt x="885" y="182"/>
                  </a:lnTo>
                  <a:lnTo>
                    <a:pt x="858" y="164"/>
                  </a:lnTo>
                  <a:lnTo>
                    <a:pt x="830" y="147"/>
                  </a:lnTo>
                  <a:lnTo>
                    <a:pt x="801" y="133"/>
                  </a:lnTo>
                  <a:lnTo>
                    <a:pt x="769" y="121"/>
                  </a:lnTo>
                  <a:lnTo>
                    <a:pt x="737" y="114"/>
                  </a:lnTo>
                  <a:lnTo>
                    <a:pt x="704" y="110"/>
                  </a:lnTo>
                  <a:lnTo>
                    <a:pt x="677" y="109"/>
                  </a:lnTo>
                  <a:lnTo>
                    <a:pt x="652" y="111"/>
                  </a:lnTo>
                  <a:lnTo>
                    <a:pt x="627" y="114"/>
                  </a:lnTo>
                  <a:lnTo>
                    <a:pt x="602" y="119"/>
                  </a:lnTo>
                  <a:lnTo>
                    <a:pt x="578" y="127"/>
                  </a:lnTo>
                  <a:lnTo>
                    <a:pt x="554" y="136"/>
                  </a:lnTo>
                  <a:lnTo>
                    <a:pt x="532" y="147"/>
                  </a:lnTo>
                  <a:lnTo>
                    <a:pt x="510" y="159"/>
                  </a:lnTo>
                  <a:lnTo>
                    <a:pt x="489" y="173"/>
                  </a:lnTo>
                  <a:lnTo>
                    <a:pt x="470" y="189"/>
                  </a:lnTo>
                  <a:lnTo>
                    <a:pt x="451" y="206"/>
                  </a:lnTo>
                  <a:lnTo>
                    <a:pt x="434" y="225"/>
                  </a:lnTo>
                  <a:lnTo>
                    <a:pt x="419" y="245"/>
                  </a:lnTo>
                  <a:lnTo>
                    <a:pt x="404" y="266"/>
                  </a:lnTo>
                  <a:lnTo>
                    <a:pt x="392" y="288"/>
                  </a:lnTo>
                  <a:lnTo>
                    <a:pt x="380" y="313"/>
                  </a:lnTo>
                  <a:lnTo>
                    <a:pt x="370" y="308"/>
                  </a:lnTo>
                  <a:lnTo>
                    <a:pt x="359" y="304"/>
                  </a:lnTo>
                  <a:lnTo>
                    <a:pt x="348" y="301"/>
                  </a:lnTo>
                  <a:lnTo>
                    <a:pt x="337" y="298"/>
                  </a:lnTo>
                  <a:lnTo>
                    <a:pt x="326" y="295"/>
                  </a:lnTo>
                  <a:lnTo>
                    <a:pt x="314" y="293"/>
                  </a:lnTo>
                  <a:lnTo>
                    <a:pt x="303" y="292"/>
                  </a:lnTo>
                  <a:lnTo>
                    <a:pt x="291" y="291"/>
                  </a:lnTo>
                  <a:lnTo>
                    <a:pt x="267" y="289"/>
                  </a:lnTo>
                  <a:lnTo>
                    <a:pt x="243" y="292"/>
                  </a:lnTo>
                  <a:lnTo>
                    <a:pt x="219" y="295"/>
                  </a:lnTo>
                  <a:lnTo>
                    <a:pt x="196" y="301"/>
                  </a:lnTo>
                  <a:lnTo>
                    <a:pt x="174" y="308"/>
                  </a:lnTo>
                  <a:lnTo>
                    <a:pt x="152" y="317"/>
                  </a:lnTo>
                  <a:lnTo>
                    <a:pt x="131" y="329"/>
                  </a:lnTo>
                  <a:lnTo>
                    <a:pt x="112" y="341"/>
                  </a:lnTo>
                  <a:lnTo>
                    <a:pt x="93" y="356"/>
                  </a:lnTo>
                  <a:lnTo>
                    <a:pt x="76" y="372"/>
                  </a:lnTo>
                  <a:lnTo>
                    <a:pt x="60" y="390"/>
                  </a:lnTo>
                  <a:lnTo>
                    <a:pt x="45" y="408"/>
                  </a:lnTo>
                  <a:lnTo>
                    <a:pt x="31" y="428"/>
                  </a:lnTo>
                  <a:lnTo>
                    <a:pt x="19" y="448"/>
                  </a:lnTo>
                  <a:lnTo>
                    <a:pt x="9" y="472"/>
                  </a:lnTo>
                  <a:lnTo>
                    <a:pt x="0" y="495"/>
                  </a:lnTo>
                  <a:lnTo>
                    <a:pt x="0" y="489"/>
                  </a:lnTo>
                  <a:lnTo>
                    <a:pt x="0" y="482"/>
                  </a:lnTo>
                  <a:lnTo>
                    <a:pt x="0" y="476"/>
                  </a:lnTo>
                  <a:lnTo>
                    <a:pt x="0" y="470"/>
                  </a:lnTo>
                  <a:lnTo>
                    <a:pt x="3" y="439"/>
                  </a:lnTo>
                  <a:lnTo>
                    <a:pt x="9" y="408"/>
                  </a:lnTo>
                  <a:lnTo>
                    <a:pt x="18" y="379"/>
                  </a:lnTo>
                  <a:lnTo>
                    <a:pt x="30" y="352"/>
                  </a:lnTo>
                  <a:lnTo>
                    <a:pt x="44" y="325"/>
                  </a:lnTo>
                  <a:lnTo>
                    <a:pt x="60" y="301"/>
                  </a:lnTo>
                  <a:lnTo>
                    <a:pt x="78" y="279"/>
                  </a:lnTo>
                  <a:lnTo>
                    <a:pt x="98" y="258"/>
                  </a:lnTo>
                  <a:lnTo>
                    <a:pt x="120" y="240"/>
                  </a:lnTo>
                  <a:lnTo>
                    <a:pt x="143" y="224"/>
                  </a:lnTo>
                  <a:lnTo>
                    <a:pt x="168" y="210"/>
                  </a:lnTo>
                  <a:lnTo>
                    <a:pt x="195" y="198"/>
                  </a:lnTo>
                  <a:lnTo>
                    <a:pt x="221" y="190"/>
                  </a:lnTo>
                  <a:lnTo>
                    <a:pt x="250" y="185"/>
                  </a:lnTo>
                  <a:lnTo>
                    <a:pt x="279" y="182"/>
                  </a:lnTo>
                  <a:lnTo>
                    <a:pt x="309" y="182"/>
                  </a:lnTo>
                  <a:lnTo>
                    <a:pt x="320" y="183"/>
                  </a:lnTo>
                  <a:lnTo>
                    <a:pt x="332" y="185"/>
                  </a:lnTo>
                  <a:lnTo>
                    <a:pt x="343" y="187"/>
                  </a:lnTo>
                  <a:lnTo>
                    <a:pt x="355" y="189"/>
                  </a:lnTo>
                  <a:lnTo>
                    <a:pt x="365" y="193"/>
                  </a:lnTo>
                  <a:lnTo>
                    <a:pt x="377" y="196"/>
                  </a:lnTo>
                  <a:lnTo>
                    <a:pt x="387" y="200"/>
                  </a:lnTo>
                  <a:lnTo>
                    <a:pt x="397" y="204"/>
                  </a:lnTo>
                  <a:lnTo>
                    <a:pt x="409" y="181"/>
                  </a:lnTo>
                  <a:lnTo>
                    <a:pt x="422" y="158"/>
                  </a:lnTo>
                  <a:lnTo>
                    <a:pt x="436" y="137"/>
                  </a:lnTo>
                  <a:lnTo>
                    <a:pt x="451" y="117"/>
                  </a:lnTo>
                  <a:lnTo>
                    <a:pt x="469" y="98"/>
                  </a:lnTo>
                  <a:lnTo>
                    <a:pt x="487" y="81"/>
                  </a:lnTo>
                  <a:lnTo>
                    <a:pt x="507" y="65"/>
                  </a:lnTo>
                  <a:lnTo>
                    <a:pt x="528" y="51"/>
                  </a:lnTo>
                  <a:lnTo>
                    <a:pt x="549" y="38"/>
                  </a:lnTo>
                  <a:lnTo>
                    <a:pt x="571" y="27"/>
                  </a:lnTo>
                  <a:lnTo>
                    <a:pt x="595" y="18"/>
                  </a:lnTo>
                  <a:lnTo>
                    <a:pt x="620" y="11"/>
                  </a:lnTo>
                  <a:lnTo>
                    <a:pt x="644" y="5"/>
                  </a:lnTo>
                  <a:lnTo>
                    <a:pt x="669" y="1"/>
                  </a:lnTo>
                  <a:lnTo>
                    <a:pt x="695" y="0"/>
                  </a:lnTo>
                  <a:lnTo>
                    <a:pt x="721" y="1"/>
                  </a:lnTo>
                  <a:lnTo>
                    <a:pt x="754" y="6"/>
                  </a:lnTo>
                  <a:lnTo>
                    <a:pt x="787" y="13"/>
                  </a:lnTo>
                  <a:lnTo>
                    <a:pt x="818" y="24"/>
                  </a:lnTo>
                  <a:lnTo>
                    <a:pt x="848" y="38"/>
                  </a:lnTo>
                  <a:lnTo>
                    <a:pt x="875" y="54"/>
                  </a:lnTo>
                  <a:lnTo>
                    <a:pt x="902" y="74"/>
                  </a:lnTo>
                  <a:lnTo>
                    <a:pt x="926" y="96"/>
                  </a:lnTo>
                  <a:lnTo>
                    <a:pt x="948" y="120"/>
                  </a:lnTo>
                  <a:lnTo>
                    <a:pt x="969" y="147"/>
                  </a:lnTo>
                  <a:lnTo>
                    <a:pt x="986" y="174"/>
                  </a:lnTo>
                  <a:lnTo>
                    <a:pt x="1001" y="204"/>
                  </a:lnTo>
                  <a:lnTo>
                    <a:pt x="1012" y="236"/>
                  </a:lnTo>
                  <a:lnTo>
                    <a:pt x="1023" y="269"/>
                  </a:lnTo>
                  <a:lnTo>
                    <a:pt x="1029" y="303"/>
                  </a:lnTo>
                  <a:lnTo>
                    <a:pt x="1032" y="339"/>
                  </a:lnTo>
                  <a:lnTo>
                    <a:pt x="1032" y="375"/>
                  </a:lnTo>
                  <a:lnTo>
                    <a:pt x="1038" y="374"/>
                  </a:lnTo>
                  <a:lnTo>
                    <a:pt x="1045" y="374"/>
                  </a:lnTo>
                  <a:lnTo>
                    <a:pt x="1051" y="374"/>
                  </a:lnTo>
                  <a:lnTo>
                    <a:pt x="1057" y="375"/>
                  </a:lnTo>
                  <a:lnTo>
                    <a:pt x="1078" y="377"/>
                  </a:lnTo>
                  <a:lnTo>
                    <a:pt x="1098" y="382"/>
                  </a:lnTo>
                  <a:lnTo>
                    <a:pt x="1116" y="387"/>
                  </a:lnTo>
                  <a:lnTo>
                    <a:pt x="1135" y="395"/>
                  </a:lnTo>
                  <a:lnTo>
                    <a:pt x="1152" y="405"/>
                  </a:lnTo>
                  <a:lnTo>
                    <a:pt x="1169" y="415"/>
                  </a:lnTo>
                  <a:lnTo>
                    <a:pt x="1184" y="427"/>
                  </a:lnTo>
                  <a:lnTo>
                    <a:pt x="1199" y="440"/>
                  </a:lnTo>
                  <a:lnTo>
                    <a:pt x="1213" y="454"/>
                  </a:lnTo>
                  <a:lnTo>
                    <a:pt x="1224" y="470"/>
                  </a:lnTo>
                  <a:lnTo>
                    <a:pt x="1236" y="487"/>
                  </a:lnTo>
                  <a:lnTo>
                    <a:pt x="1246" y="505"/>
                  </a:lnTo>
                  <a:lnTo>
                    <a:pt x="1254" y="523"/>
                  </a:lnTo>
                  <a:lnTo>
                    <a:pt x="1261" y="543"/>
                  </a:lnTo>
                  <a:lnTo>
                    <a:pt x="1267" y="563"/>
                  </a:lnTo>
                  <a:lnTo>
                    <a:pt x="1271" y="583"/>
                  </a:lnTo>
                  <a:lnTo>
                    <a:pt x="1286" y="578"/>
                  </a:lnTo>
                  <a:lnTo>
                    <a:pt x="1299" y="572"/>
                  </a:lnTo>
                  <a:lnTo>
                    <a:pt x="1315" y="568"/>
                  </a:lnTo>
                  <a:lnTo>
                    <a:pt x="1330" y="565"/>
                  </a:lnTo>
                  <a:lnTo>
                    <a:pt x="1347" y="561"/>
                  </a:lnTo>
                  <a:lnTo>
                    <a:pt x="1363" y="560"/>
                  </a:lnTo>
                  <a:lnTo>
                    <a:pt x="1379" y="560"/>
                  </a:lnTo>
                  <a:lnTo>
                    <a:pt x="1395" y="560"/>
                  </a:lnTo>
                  <a:lnTo>
                    <a:pt x="1421" y="564"/>
                  </a:lnTo>
                  <a:lnTo>
                    <a:pt x="1448" y="570"/>
                  </a:lnTo>
                  <a:lnTo>
                    <a:pt x="1472" y="578"/>
                  </a:lnTo>
                  <a:lnTo>
                    <a:pt x="1496" y="589"/>
                  </a:lnTo>
                  <a:lnTo>
                    <a:pt x="1519" y="602"/>
                  </a:lnTo>
                  <a:lnTo>
                    <a:pt x="1540" y="617"/>
                  </a:lnTo>
                  <a:lnTo>
                    <a:pt x="1560" y="634"/>
                  </a:lnTo>
                  <a:lnTo>
                    <a:pt x="1578" y="652"/>
                  </a:lnTo>
                  <a:lnTo>
                    <a:pt x="1594" y="673"/>
                  </a:lnTo>
                  <a:lnTo>
                    <a:pt x="1609" y="696"/>
                  </a:lnTo>
                  <a:lnTo>
                    <a:pt x="1622" y="719"/>
                  </a:lnTo>
                  <a:lnTo>
                    <a:pt x="1632" y="744"/>
                  </a:lnTo>
                  <a:lnTo>
                    <a:pt x="1640" y="770"/>
                  </a:lnTo>
                  <a:lnTo>
                    <a:pt x="1647" y="797"/>
                  </a:lnTo>
                  <a:lnTo>
                    <a:pt x="1651" y="824"/>
                  </a:lnTo>
                  <a:lnTo>
                    <a:pt x="1652" y="853"/>
                  </a:lnTo>
                  <a:lnTo>
                    <a:pt x="1659" y="852"/>
                  </a:lnTo>
                  <a:lnTo>
                    <a:pt x="1665" y="851"/>
                  </a:lnTo>
                  <a:lnTo>
                    <a:pt x="1671" y="850"/>
                  </a:lnTo>
                  <a:lnTo>
                    <a:pt x="1678" y="850"/>
                  </a:lnTo>
                  <a:lnTo>
                    <a:pt x="1685" y="850"/>
                  </a:lnTo>
                  <a:lnTo>
                    <a:pt x="1692" y="850"/>
                  </a:lnTo>
                  <a:lnTo>
                    <a:pt x="1699" y="850"/>
                  </a:lnTo>
                  <a:lnTo>
                    <a:pt x="1706" y="850"/>
                  </a:lnTo>
                  <a:lnTo>
                    <a:pt x="1728" y="852"/>
                  </a:lnTo>
                  <a:lnTo>
                    <a:pt x="1750" y="858"/>
                  </a:lnTo>
                  <a:lnTo>
                    <a:pt x="1769" y="865"/>
                  </a:lnTo>
                  <a:lnTo>
                    <a:pt x="1789" y="875"/>
                  </a:lnTo>
                  <a:lnTo>
                    <a:pt x="1807" y="886"/>
                  </a:lnTo>
                  <a:lnTo>
                    <a:pt x="1825" y="900"/>
                  </a:lnTo>
                  <a:lnTo>
                    <a:pt x="1841" y="915"/>
                  </a:lnTo>
                  <a:lnTo>
                    <a:pt x="1855" y="933"/>
                  </a:lnTo>
                  <a:lnTo>
                    <a:pt x="1867" y="951"/>
                  </a:lnTo>
                  <a:lnTo>
                    <a:pt x="1879" y="971"/>
                  </a:lnTo>
                  <a:lnTo>
                    <a:pt x="1888" y="992"/>
                  </a:lnTo>
                  <a:lnTo>
                    <a:pt x="1896" y="1014"/>
                  </a:lnTo>
                  <a:lnTo>
                    <a:pt x="1902" y="1037"/>
                  </a:lnTo>
                  <a:lnTo>
                    <a:pt x="1906" y="1062"/>
                  </a:lnTo>
                  <a:lnTo>
                    <a:pt x="1908" y="1087"/>
                  </a:lnTo>
                  <a:lnTo>
                    <a:pt x="1908" y="1112"/>
                  </a:lnTo>
                  <a:lnTo>
                    <a:pt x="1905" y="1133"/>
                  </a:lnTo>
                  <a:lnTo>
                    <a:pt x="1902" y="1153"/>
                  </a:lnTo>
                  <a:lnTo>
                    <a:pt x="1896" y="1172"/>
                  </a:lnTo>
                  <a:lnTo>
                    <a:pt x="1890" y="1192"/>
                  </a:lnTo>
                  <a:lnTo>
                    <a:pt x="1888" y="1169"/>
                  </a:lnTo>
                  <a:lnTo>
                    <a:pt x="1885" y="1147"/>
                  </a:lnTo>
                  <a:lnTo>
                    <a:pt x="1880" y="1125"/>
                  </a:lnTo>
                  <a:lnTo>
                    <a:pt x="1872" y="1104"/>
                  </a:lnTo>
                  <a:lnTo>
                    <a:pt x="1864" y="1083"/>
                  </a:lnTo>
                  <a:lnTo>
                    <a:pt x="1853" y="1065"/>
                  </a:lnTo>
                  <a:lnTo>
                    <a:pt x="1842" y="1048"/>
                  </a:lnTo>
                  <a:lnTo>
                    <a:pt x="1829" y="1032"/>
                  </a:lnTo>
                  <a:lnTo>
                    <a:pt x="1815" y="1017"/>
                  </a:lnTo>
                  <a:lnTo>
                    <a:pt x="1800" y="1003"/>
                  </a:lnTo>
                  <a:lnTo>
                    <a:pt x="1783" y="990"/>
                  </a:lnTo>
                  <a:lnTo>
                    <a:pt x="1766" y="980"/>
                  </a:lnTo>
                  <a:lnTo>
                    <a:pt x="1747" y="972"/>
                  </a:lnTo>
                  <a:lnTo>
                    <a:pt x="1729" y="965"/>
                  </a:lnTo>
                  <a:lnTo>
                    <a:pt x="1709" y="960"/>
                  </a:lnTo>
                  <a:lnTo>
                    <a:pt x="1689" y="9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6" name="Freeform 22"/>
            <p:cNvSpPr>
              <a:spLocks/>
            </p:cNvSpPr>
            <p:nvPr/>
          </p:nvSpPr>
          <p:spPr bwMode="auto">
            <a:xfrm>
              <a:off x="4340" y="2846"/>
              <a:ext cx="385" cy="4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13" y="855"/>
                </a:cxn>
                <a:cxn ang="0">
                  <a:pos x="771" y="848"/>
                </a:cxn>
                <a:cxn ang="0">
                  <a:pos x="0" y="0"/>
                </a:cxn>
              </a:cxnLst>
              <a:rect l="0" t="0" r="r" b="b"/>
              <a:pathLst>
                <a:path w="771" h="855">
                  <a:moveTo>
                    <a:pt x="0" y="0"/>
                  </a:moveTo>
                  <a:lnTo>
                    <a:pt x="713" y="855"/>
                  </a:lnTo>
                  <a:lnTo>
                    <a:pt x="771" y="8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7" name="Freeform 23"/>
            <p:cNvSpPr>
              <a:spLocks/>
            </p:cNvSpPr>
            <p:nvPr/>
          </p:nvSpPr>
          <p:spPr bwMode="auto">
            <a:xfrm>
              <a:off x="4507" y="2714"/>
              <a:ext cx="255" cy="2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1" y="561"/>
                </a:cxn>
                <a:cxn ang="0">
                  <a:pos x="509" y="553"/>
                </a:cxn>
                <a:cxn ang="0">
                  <a:pos x="0" y="0"/>
                </a:cxn>
              </a:cxnLst>
              <a:rect l="0" t="0" r="r" b="b"/>
              <a:pathLst>
                <a:path w="509" h="561">
                  <a:moveTo>
                    <a:pt x="0" y="0"/>
                  </a:moveTo>
                  <a:lnTo>
                    <a:pt x="451" y="561"/>
                  </a:lnTo>
                  <a:lnTo>
                    <a:pt x="509" y="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8" name="Freeform 24"/>
            <p:cNvSpPr>
              <a:spLocks/>
            </p:cNvSpPr>
            <p:nvPr/>
          </p:nvSpPr>
          <p:spPr bwMode="auto">
            <a:xfrm>
              <a:off x="4560" y="2886"/>
              <a:ext cx="254" cy="2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0" y="560"/>
                </a:cxn>
                <a:cxn ang="0">
                  <a:pos x="508" y="552"/>
                </a:cxn>
                <a:cxn ang="0">
                  <a:pos x="0" y="0"/>
                </a:cxn>
              </a:cxnLst>
              <a:rect l="0" t="0" r="r" b="b"/>
              <a:pathLst>
                <a:path w="508" h="560">
                  <a:moveTo>
                    <a:pt x="0" y="0"/>
                  </a:moveTo>
                  <a:lnTo>
                    <a:pt x="450" y="560"/>
                  </a:lnTo>
                  <a:lnTo>
                    <a:pt x="508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9" name="Freeform 25"/>
            <p:cNvSpPr>
              <a:spLocks/>
            </p:cNvSpPr>
            <p:nvPr/>
          </p:nvSpPr>
          <p:spPr bwMode="auto">
            <a:xfrm>
              <a:off x="4596" y="3032"/>
              <a:ext cx="254" cy="2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0" y="561"/>
                </a:cxn>
                <a:cxn ang="0">
                  <a:pos x="508" y="553"/>
                </a:cxn>
                <a:cxn ang="0">
                  <a:pos x="0" y="0"/>
                </a:cxn>
              </a:cxnLst>
              <a:rect l="0" t="0" r="r" b="b"/>
              <a:pathLst>
                <a:path w="508" h="561">
                  <a:moveTo>
                    <a:pt x="0" y="0"/>
                  </a:moveTo>
                  <a:lnTo>
                    <a:pt x="450" y="561"/>
                  </a:lnTo>
                  <a:lnTo>
                    <a:pt x="508" y="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0" name="Freeform 26"/>
            <p:cNvSpPr>
              <a:spLocks/>
            </p:cNvSpPr>
            <p:nvPr/>
          </p:nvSpPr>
          <p:spPr bwMode="auto">
            <a:xfrm>
              <a:off x="4731" y="2844"/>
              <a:ext cx="255" cy="2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1" y="561"/>
                </a:cxn>
                <a:cxn ang="0">
                  <a:pos x="510" y="553"/>
                </a:cxn>
                <a:cxn ang="0">
                  <a:pos x="0" y="0"/>
                </a:cxn>
              </a:cxnLst>
              <a:rect l="0" t="0" r="r" b="b"/>
              <a:pathLst>
                <a:path w="510" h="561">
                  <a:moveTo>
                    <a:pt x="0" y="0"/>
                  </a:moveTo>
                  <a:lnTo>
                    <a:pt x="451" y="561"/>
                  </a:lnTo>
                  <a:lnTo>
                    <a:pt x="510" y="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1" name="Freeform 27"/>
            <p:cNvSpPr>
              <a:spLocks/>
            </p:cNvSpPr>
            <p:nvPr/>
          </p:nvSpPr>
          <p:spPr bwMode="auto">
            <a:xfrm>
              <a:off x="4793" y="3023"/>
              <a:ext cx="197" cy="2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5" y="409"/>
                </a:cxn>
                <a:cxn ang="0">
                  <a:pos x="394" y="401"/>
                </a:cxn>
                <a:cxn ang="0">
                  <a:pos x="0" y="0"/>
                </a:cxn>
              </a:cxnLst>
              <a:rect l="0" t="0" r="r" b="b"/>
              <a:pathLst>
                <a:path w="394" h="409">
                  <a:moveTo>
                    <a:pt x="0" y="0"/>
                  </a:moveTo>
                  <a:lnTo>
                    <a:pt x="335" y="409"/>
                  </a:lnTo>
                  <a:lnTo>
                    <a:pt x="394" y="4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2" name="Freeform 28"/>
            <p:cNvSpPr>
              <a:spLocks/>
            </p:cNvSpPr>
            <p:nvPr/>
          </p:nvSpPr>
          <p:spPr bwMode="auto">
            <a:xfrm>
              <a:off x="4835" y="3158"/>
              <a:ext cx="197" cy="2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6" y="408"/>
                </a:cxn>
                <a:cxn ang="0">
                  <a:pos x="394" y="400"/>
                </a:cxn>
                <a:cxn ang="0">
                  <a:pos x="0" y="0"/>
                </a:cxn>
              </a:cxnLst>
              <a:rect l="0" t="0" r="r" b="b"/>
              <a:pathLst>
                <a:path w="394" h="408">
                  <a:moveTo>
                    <a:pt x="0" y="0"/>
                  </a:moveTo>
                  <a:lnTo>
                    <a:pt x="336" y="408"/>
                  </a:lnTo>
                  <a:lnTo>
                    <a:pt x="394" y="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3" name="Freeform 29"/>
            <p:cNvSpPr>
              <a:spLocks/>
            </p:cNvSpPr>
            <p:nvPr/>
          </p:nvSpPr>
          <p:spPr bwMode="auto">
            <a:xfrm>
              <a:off x="4242" y="2851"/>
              <a:ext cx="197" cy="2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7" y="409"/>
                </a:cxn>
                <a:cxn ang="0">
                  <a:pos x="394" y="401"/>
                </a:cxn>
                <a:cxn ang="0">
                  <a:pos x="0" y="0"/>
                </a:cxn>
              </a:cxnLst>
              <a:rect l="0" t="0" r="r" b="b"/>
              <a:pathLst>
                <a:path w="394" h="409">
                  <a:moveTo>
                    <a:pt x="0" y="0"/>
                  </a:moveTo>
                  <a:lnTo>
                    <a:pt x="337" y="409"/>
                  </a:lnTo>
                  <a:lnTo>
                    <a:pt x="394" y="4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4" name="Freeform 30"/>
            <p:cNvSpPr>
              <a:spLocks/>
            </p:cNvSpPr>
            <p:nvPr/>
          </p:nvSpPr>
          <p:spPr bwMode="auto">
            <a:xfrm>
              <a:off x="4911" y="2839"/>
              <a:ext cx="197" cy="2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6" y="409"/>
                </a:cxn>
                <a:cxn ang="0">
                  <a:pos x="394" y="401"/>
                </a:cxn>
                <a:cxn ang="0">
                  <a:pos x="0" y="0"/>
                </a:cxn>
              </a:cxnLst>
              <a:rect l="0" t="0" r="r" b="b"/>
              <a:pathLst>
                <a:path w="394" h="409">
                  <a:moveTo>
                    <a:pt x="0" y="0"/>
                  </a:moveTo>
                  <a:lnTo>
                    <a:pt x="336" y="409"/>
                  </a:lnTo>
                  <a:lnTo>
                    <a:pt x="394" y="4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5" name="Freeform 31"/>
            <p:cNvSpPr>
              <a:spLocks/>
            </p:cNvSpPr>
            <p:nvPr/>
          </p:nvSpPr>
          <p:spPr bwMode="auto">
            <a:xfrm>
              <a:off x="4921" y="2953"/>
              <a:ext cx="197" cy="2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6" y="409"/>
                </a:cxn>
                <a:cxn ang="0">
                  <a:pos x="394" y="401"/>
                </a:cxn>
                <a:cxn ang="0">
                  <a:pos x="0" y="0"/>
                </a:cxn>
              </a:cxnLst>
              <a:rect l="0" t="0" r="r" b="b"/>
              <a:pathLst>
                <a:path w="394" h="409">
                  <a:moveTo>
                    <a:pt x="0" y="0"/>
                  </a:moveTo>
                  <a:lnTo>
                    <a:pt x="336" y="409"/>
                  </a:lnTo>
                  <a:lnTo>
                    <a:pt x="394" y="4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417" name="Rectangle 33"/>
          <p:cNvSpPr>
            <a:spLocks noChangeArrowheads="1"/>
          </p:cNvSpPr>
          <p:nvPr/>
        </p:nvSpPr>
        <p:spPr bwMode="auto">
          <a:xfrm>
            <a:off x="1847850" y="4751388"/>
            <a:ext cx="84963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Зная это, нетрудно рассчитать, сколько памяти требуется для хранения любого такого изображения:</a:t>
            </a:r>
          </a:p>
          <a:p>
            <a:r>
              <a:rPr lang="ru-RU"/>
              <a:t>например, если размер изображения составляет 800х600 пикселов, то оно займет в памяти 800 пикселов х 600 пикселов х 1 бит = 480000 бит = 58,6 Кбайт.	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44450"/>
            <a:ext cx="9144000" cy="1143000"/>
          </a:xfrm>
        </p:spPr>
        <p:txBody>
          <a:bodyPr/>
          <a:lstStyle/>
          <a:p>
            <a:r>
              <a:rPr lang="ru-RU" sz="4000" b="1">
                <a:solidFill>
                  <a:srgbClr val="FF9933"/>
                </a:solidFill>
              </a:rPr>
              <a:t>П</a:t>
            </a:r>
            <a:r>
              <a:rPr lang="ru-RU" sz="4000"/>
              <a:t>олутоновое</a:t>
            </a:r>
            <a:r>
              <a:rPr lang="ru-RU" sz="4000" b="1">
                <a:solidFill>
                  <a:srgbClr val="FF9933"/>
                </a:solidFill>
              </a:rPr>
              <a:t> И</a:t>
            </a:r>
            <a:r>
              <a:rPr lang="ru-RU" sz="4000"/>
              <a:t>зображение </a:t>
            </a:r>
            <a:r>
              <a:rPr lang="ru-RU" sz="4000">
                <a:solidFill>
                  <a:srgbClr val="FF9933"/>
                </a:solidFill>
              </a:rPr>
              <a:t>(</a:t>
            </a:r>
            <a:r>
              <a:rPr lang="ru-RU">
                <a:solidFill>
                  <a:srgbClr val="FF9933"/>
                </a:solidFill>
              </a:rPr>
              <a:t>Grayscale)</a:t>
            </a:r>
          </a:p>
        </p:txBody>
      </p:sp>
      <p:pic>
        <p:nvPicPr>
          <p:cNvPr id="17415" name="Picture 7" descr="12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91400" y="1557339"/>
            <a:ext cx="2484438" cy="3311525"/>
          </a:xfrm>
          <a:noFill/>
          <a:ln>
            <a:solidFill>
              <a:schemeClr val="tx1"/>
            </a:solidFill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92313" y="1693863"/>
            <a:ext cx="4824412" cy="3319462"/>
            <a:chOff x="0" y="0"/>
            <a:chExt cx="5760" cy="365"/>
          </a:xfrm>
        </p:grpSpPr>
        <p:sp>
          <p:nvSpPr>
            <p:cNvPr id="1741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14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dirty="0"/>
                <a:t>Используются для хранения черно-белых фотографий и в тех случаях, когда без цвета можно обойтись. Каждая точка такого изображения может иметь один из 256 оттенков (градаций) серого с яркостью от черного (0) до белого (255). </a:t>
              </a:r>
            </a:p>
          </p:txBody>
        </p:sp>
      </p:grp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1992313" y="5049838"/>
            <a:ext cx="8280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Для кодировки одного </a:t>
            </a:r>
            <a:r>
              <a:rPr lang="ru-RU" dirty="0" err="1"/>
              <a:t>пиксела</a:t>
            </a:r>
            <a:r>
              <a:rPr lang="ru-RU" dirty="0"/>
              <a:t> в серой шкале необходимо </a:t>
            </a:r>
            <a:br>
              <a:rPr lang="ru-RU" dirty="0"/>
            </a:br>
            <a:r>
              <a:rPr lang="ru-RU" dirty="0"/>
              <a:t>8 бит (8 бит = I байт). Таким образом, глубина цвета полутонового изображения — 8 бит, что позволяет передать 256 различных цветов.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2209800" y="44450"/>
            <a:ext cx="7772400" cy="1143000"/>
          </a:xfrm>
        </p:spPr>
        <p:txBody>
          <a:bodyPr/>
          <a:lstStyle/>
          <a:p>
            <a:r>
              <a:rPr lang="ru-RU" b="1">
                <a:solidFill>
                  <a:srgbClr val="FF9933"/>
                </a:solidFill>
              </a:rPr>
              <a:t>Д</a:t>
            </a: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уплекс </a:t>
            </a:r>
            <a:r>
              <a:rPr lang="ru-RU">
                <a:solidFill>
                  <a:srgbClr val="FF9933"/>
                </a:solidFill>
              </a:rPr>
              <a:t>(Duotone)</a:t>
            </a:r>
          </a:p>
        </p:txBody>
      </p:sp>
      <p:pic>
        <p:nvPicPr>
          <p:cNvPr id="18438" name="Picture 6" descr="12d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1" y="1571613"/>
            <a:ext cx="3396595" cy="4525963"/>
          </a:xfrm>
          <a:noFill/>
          <a:ln>
            <a:solidFill>
              <a:schemeClr val="tx1"/>
            </a:solidFill>
          </a:ln>
        </p:spPr>
      </p:pic>
      <p:pic>
        <p:nvPicPr>
          <p:cNvPr id="18436" name="Picture 4" descr="12d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953125" y="1357298"/>
            <a:ext cx="1890713" cy="2520950"/>
          </a:xfrm>
          <a:noFill/>
          <a:ln>
            <a:solidFill>
              <a:schemeClr val="tx1"/>
            </a:solidFill>
          </a:ln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024430" y="4357695"/>
            <a:ext cx="50403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Дуплекс — смешанный цветовой режим, использующий помимо градаций черного и белого дополнительный цветовой оттенок. </a:t>
            </a:r>
          </a:p>
          <a:p>
            <a:endParaRPr lang="ru-RU" dirty="0"/>
          </a:p>
          <a:p>
            <a:r>
              <a:rPr lang="ru-RU" dirty="0"/>
              <a:t>Дуплекс — это черно-белый полутоновой режим с добавкой дополнительного цвета.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44450"/>
            <a:ext cx="9144000" cy="1143000"/>
          </a:xfrm>
        </p:spPr>
        <p:txBody>
          <a:bodyPr/>
          <a:lstStyle/>
          <a:p>
            <a:r>
              <a:rPr lang="ru-RU" sz="4000" b="1" dirty="0">
                <a:solidFill>
                  <a:srgbClr val="FF9933"/>
                </a:solidFill>
              </a:rPr>
              <a:t>И</a:t>
            </a:r>
            <a:r>
              <a:rPr lang="ru-RU" sz="4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ндексированные </a:t>
            </a:r>
            <a:r>
              <a:rPr lang="ru-RU" sz="4000" b="1" dirty="0">
                <a:solidFill>
                  <a:srgbClr val="FF9933"/>
                </a:solidFill>
              </a:rPr>
              <a:t>Ц</a:t>
            </a:r>
            <a:r>
              <a:rPr lang="ru-RU" sz="4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вета </a:t>
            </a:r>
            <a:r>
              <a:rPr lang="ru-RU" sz="4000" dirty="0">
                <a:solidFill>
                  <a:srgbClr val="FF9933"/>
                </a:solidFill>
              </a:rPr>
              <a:t>(</a:t>
            </a:r>
            <a:r>
              <a:rPr lang="ru-RU" sz="4000" dirty="0" err="1">
                <a:solidFill>
                  <a:srgbClr val="FF9933"/>
                </a:solidFill>
              </a:rPr>
              <a:t>Indexed</a:t>
            </a:r>
            <a:r>
              <a:rPr lang="ru-RU" sz="4000" dirty="0">
                <a:solidFill>
                  <a:srgbClr val="FF9933"/>
                </a:solidFill>
              </a:rPr>
              <a:t> </a:t>
            </a:r>
            <a:r>
              <a:rPr lang="ru-RU" sz="4000" dirty="0" err="1">
                <a:solidFill>
                  <a:srgbClr val="FF9933"/>
                </a:solidFill>
              </a:rPr>
              <a:t>Color</a:t>
            </a:r>
            <a:r>
              <a:rPr lang="ru-RU" sz="4000" dirty="0">
                <a:solidFill>
                  <a:srgbClr val="FF9933"/>
                </a:solidFill>
              </a:rPr>
              <a:t>)</a:t>
            </a:r>
            <a:r>
              <a:rPr lang="ru-RU" sz="4000" dirty="0"/>
              <a:t> 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135188" y="1697039"/>
            <a:ext cx="504031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Глубина цвета зависит от количества элементов в его цветовой таблице и может находиться </a:t>
            </a:r>
            <a:br>
              <a:rPr lang="ru-RU" dirty="0"/>
            </a:br>
            <a:r>
              <a:rPr lang="ru-RU" dirty="0"/>
              <a:t>в диапазоне от 2 до 8 бит. </a:t>
            </a:r>
          </a:p>
          <a:p>
            <a:endParaRPr lang="ru-RU" dirty="0"/>
          </a:p>
          <a:p>
            <a:r>
              <a:rPr lang="ru-RU" dirty="0"/>
              <a:t>Изображение является цветным при малых размерах файла. </a:t>
            </a:r>
          </a:p>
          <a:p>
            <a:endParaRPr lang="ru-RU" dirty="0"/>
          </a:p>
          <a:p>
            <a:r>
              <a:rPr lang="ru-RU" dirty="0"/>
              <a:t>Используется в Web-дизайне. </a:t>
            </a:r>
          </a:p>
          <a:p>
            <a:r>
              <a:rPr lang="ru-RU" dirty="0"/>
              <a:t>Почти никогда не используется для фотографий.</a:t>
            </a:r>
          </a:p>
        </p:txBody>
      </p:sp>
      <p:pic>
        <p:nvPicPr>
          <p:cNvPr id="19461" name="Picture 5" descr="j01496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1050" y="3716339"/>
            <a:ext cx="2101850" cy="1493837"/>
          </a:xfrm>
          <a:prstGeom prst="rect">
            <a:avLst/>
          </a:prstGeom>
          <a:noFill/>
        </p:spPr>
      </p:pic>
      <p:pic>
        <p:nvPicPr>
          <p:cNvPr id="19462" name="Picture 6" descr="j02971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8526" y="1916114"/>
            <a:ext cx="2187575" cy="1743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xfrm>
            <a:off x="2209800" y="44450"/>
            <a:ext cx="7772400" cy="1143000"/>
          </a:xfrm>
        </p:spPr>
        <p:txBody>
          <a:bodyPr/>
          <a:lstStyle/>
          <a:p>
            <a:r>
              <a:rPr lang="ru-RU" sz="4000" b="1">
                <a:solidFill>
                  <a:srgbClr val="FF9933"/>
                </a:solidFill>
              </a:rPr>
              <a:t>П</a:t>
            </a:r>
            <a:r>
              <a:rPr lang="ru-RU" sz="4000"/>
              <a:t>олноцветное</a:t>
            </a:r>
            <a:r>
              <a:rPr lang="ru-RU" sz="4000" b="1">
                <a:solidFill>
                  <a:srgbClr val="FF9933"/>
                </a:solidFill>
              </a:rPr>
              <a:t> И</a:t>
            </a:r>
            <a:r>
              <a:rPr lang="ru-RU" sz="4000"/>
              <a:t>зображение</a:t>
            </a:r>
          </a:p>
        </p:txBody>
      </p:sp>
      <p:pic>
        <p:nvPicPr>
          <p:cNvPr id="20487" name="Picture 7" descr="image01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62500" y="2978944"/>
            <a:ext cx="2667000" cy="2044700"/>
          </a:xfrm>
          <a:noFill/>
          <a:ln>
            <a:solidFill>
              <a:schemeClr val="tx1"/>
            </a:solidFill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35189" y="1268414"/>
            <a:ext cx="8353425" cy="3240087"/>
            <a:chOff x="0" y="0"/>
            <a:chExt cx="5760" cy="365"/>
          </a:xfrm>
        </p:grpSpPr>
        <p:sp>
          <p:nvSpPr>
            <p:cNvPr id="2048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486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5760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dirty="0"/>
                <a:t>Требует больше ресурсов. </a:t>
              </a:r>
            </a:p>
            <a:p>
              <a:r>
                <a:rPr lang="ru-RU" dirty="0"/>
                <a:t>Может быть создано и сохранено в одной из трех цветовых моделей: RGB , </a:t>
              </a:r>
              <a:r>
                <a:rPr lang="ru-RU" dirty="0" err="1"/>
                <a:t>Lab</a:t>
              </a:r>
              <a:r>
                <a:rPr lang="ru-RU" dirty="0"/>
                <a:t> и CMYK. </a:t>
              </a:r>
            </a:p>
            <a:p>
              <a:r>
                <a:rPr lang="ru-RU" dirty="0"/>
                <a:t>Состоит из каналов, соответствующих базовым цветам модели изображения. Каждый канал представляет собой полутоновое изображение, яркость </a:t>
              </a:r>
              <a:r>
                <a:rPr lang="ru-RU" dirty="0" err="1"/>
                <a:t>пикселов</a:t>
              </a:r>
              <a:r>
                <a:rPr lang="ru-RU" dirty="0"/>
                <a:t> которого определяется количеством соответствующего базового цвета в совмещенном изображении. </a:t>
              </a:r>
            </a:p>
          </p:txBody>
        </p:sp>
      </p:grp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2024035" y="4429132"/>
            <a:ext cx="51847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Канал кодируется 8 битами, значит, число градаций цвета в нем равно 256. Объем памяти, занимаемый </a:t>
            </a:r>
            <a:r>
              <a:rPr lang="ru-RU" dirty="0" err="1"/>
              <a:t>полноцветным</a:t>
            </a:r>
            <a:r>
              <a:rPr lang="ru-RU" dirty="0"/>
              <a:t> изображением, зависит от количества каналов, которое оно содержит.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790951" y="1412875"/>
            <a:ext cx="4176713" cy="1836738"/>
            <a:chOff x="0" y="0"/>
            <a:chExt cx="1934" cy="1066"/>
          </a:xfrm>
        </p:grpSpPr>
        <p:sp>
          <p:nvSpPr>
            <p:cNvPr id="2150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934" cy="10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0"/>
              <a:ext cx="1934" cy="1066"/>
              <a:chOff x="0" y="4320"/>
              <a:chExt cx="1934" cy="1066"/>
            </a:xfrm>
          </p:grpSpPr>
          <p:sp>
            <p:nvSpPr>
              <p:cNvPr id="21509" name="Rectangle 5"/>
              <p:cNvSpPr>
                <a:spLocks noChangeArrowheads="1"/>
              </p:cNvSpPr>
              <p:nvPr/>
            </p:nvSpPr>
            <p:spPr bwMode="auto">
              <a:xfrm>
                <a:off x="0" y="4320"/>
                <a:ext cx="1934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0" name="Rectangle 6"/>
              <p:cNvSpPr>
                <a:spLocks noChangeArrowheads="1"/>
              </p:cNvSpPr>
              <p:nvPr/>
            </p:nvSpPr>
            <p:spPr bwMode="auto">
              <a:xfrm>
                <a:off x="72" y="4320"/>
                <a:ext cx="1862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 dirty="0"/>
                  <a:t>Модель RGB описывает излучаемые цвета и основана на трех базовых цветах — </a:t>
                </a:r>
                <a:r>
                  <a:rPr lang="ru-RU" dirty="0" err="1"/>
                  <a:t>Red</a:t>
                </a:r>
                <a:r>
                  <a:rPr lang="ru-RU" dirty="0"/>
                  <a:t> (Красный), </a:t>
                </a:r>
                <a:r>
                  <a:rPr lang="ru-RU" dirty="0" err="1"/>
                  <a:t>Green</a:t>
                </a:r>
                <a:r>
                  <a:rPr lang="ru-RU" dirty="0"/>
                  <a:t> (Зеленый), </a:t>
                </a:r>
                <a:r>
                  <a:rPr lang="ru-RU" dirty="0" err="1"/>
                  <a:t>Blue</a:t>
                </a:r>
                <a:r>
                  <a:rPr lang="ru-RU" dirty="0"/>
                  <a:t> (Синий). </a:t>
                </a:r>
              </a:p>
              <a:p>
                <a:r>
                  <a:rPr lang="ru-RU" dirty="0"/>
                  <a:t>Остальные цвета образуются при смешивании этих трех основных</a:t>
                </a:r>
                <a:r>
                  <a:rPr lang="ru-RU" sz="2000" dirty="0">
                    <a:solidFill>
                      <a:srgbClr val="000000"/>
                    </a:solidFill>
                    <a:latin typeface="Times New Roman" pitchFamily="18" charset="0"/>
                  </a:rPr>
                  <a:t>.</a:t>
                </a:r>
              </a:p>
              <a:p>
                <a:r>
                  <a:rPr lang="ru-RU" sz="2000" dirty="0">
                    <a:solidFill>
                      <a:srgbClr val="000000"/>
                    </a:solidFill>
                    <a:latin typeface="Times New Roman" pitchFamily="18" charset="0"/>
                  </a:rPr>
                  <a:t>   </a:t>
                </a:r>
              </a:p>
            </p:txBody>
          </p:sp>
        </p:grpSp>
      </p:grpSp>
      <p:pic>
        <p:nvPicPr>
          <p:cNvPr id="21511" name="Picture 7" descr="image00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92313" y="1557338"/>
            <a:ext cx="1828800" cy="1847850"/>
          </a:xfrm>
          <a:noFill/>
          <a:ln>
            <a:solidFill>
              <a:schemeClr val="tx1"/>
            </a:solidFill>
          </a:ln>
        </p:spPr>
      </p:pic>
      <p:pic>
        <p:nvPicPr>
          <p:cNvPr id="21520" name="Picture 16" descr="image0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967664" y="2060575"/>
            <a:ext cx="2484437" cy="1905000"/>
          </a:xfrm>
          <a:noFill/>
          <a:ln>
            <a:solidFill>
              <a:schemeClr val="tx1"/>
            </a:solidFill>
          </a:ln>
        </p:spPr>
      </p:pic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872039" y="4221163"/>
            <a:ext cx="5616575" cy="2087562"/>
            <a:chOff x="0" y="0"/>
            <a:chExt cx="1934" cy="1066"/>
          </a:xfrm>
        </p:grpSpPr>
        <p:sp>
          <p:nvSpPr>
            <p:cNvPr id="2151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1934" cy="10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0" y="0"/>
              <a:ext cx="1934" cy="1066"/>
              <a:chOff x="0" y="4320"/>
              <a:chExt cx="1934" cy="1066"/>
            </a:xfrm>
          </p:grpSpPr>
          <p:sp>
            <p:nvSpPr>
              <p:cNvPr id="21515" name="Rectangle 11"/>
              <p:cNvSpPr>
                <a:spLocks noChangeArrowheads="1"/>
              </p:cNvSpPr>
              <p:nvPr/>
            </p:nvSpPr>
            <p:spPr bwMode="auto">
              <a:xfrm>
                <a:off x="0" y="4320"/>
                <a:ext cx="1934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6" name="Rectangle 12"/>
              <p:cNvSpPr>
                <a:spLocks noChangeArrowheads="1"/>
              </p:cNvSpPr>
              <p:nvPr/>
            </p:nvSpPr>
            <p:spPr bwMode="auto">
              <a:xfrm>
                <a:off x="72" y="4320"/>
                <a:ext cx="1862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 dirty="0"/>
                  <a:t>Смешав три базовых цвета в разных пропорциях (с разными яркостями), можно получить все многообразие оттенков. Смешение равных значений трех компонентов даст оттенки серого. </a:t>
                </a:r>
              </a:p>
              <a:p>
                <a:r>
                  <a:rPr lang="ru-RU" dirty="0"/>
                  <a:t>Цвета этого типа называются аддитивными </a:t>
                </a:r>
              </a:p>
            </p:txBody>
          </p:sp>
        </p:grpSp>
      </p:grpSp>
      <p:pic>
        <p:nvPicPr>
          <p:cNvPr id="21517" name="Picture 13" descr="rgb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2314" y="4292601"/>
            <a:ext cx="2592387" cy="1833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2246313" y="-26988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</a:t>
            </a:r>
            <a:r>
              <a:rPr lang="ru-R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ветовая</a:t>
            </a:r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r>
              <a:rPr lang="ru-R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одель</a:t>
            </a:r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4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RGB</a:t>
            </a:r>
            <a:endParaRPr lang="ru-RU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970338" y="1268413"/>
            <a:ext cx="6697662" cy="1871662"/>
            <a:chOff x="0" y="0"/>
            <a:chExt cx="1934" cy="1066"/>
          </a:xfrm>
        </p:grpSpPr>
        <p:sp>
          <p:nvSpPr>
            <p:cNvPr id="2253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934" cy="10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0"/>
              <a:ext cx="1934" cy="1066"/>
              <a:chOff x="0" y="4320"/>
              <a:chExt cx="1934" cy="1066"/>
            </a:xfrm>
          </p:grpSpPr>
          <p:sp>
            <p:nvSpPr>
              <p:cNvPr id="22533" name="Rectangle 5"/>
              <p:cNvSpPr>
                <a:spLocks noChangeArrowheads="1"/>
              </p:cNvSpPr>
              <p:nvPr/>
            </p:nvSpPr>
            <p:spPr bwMode="auto">
              <a:xfrm>
                <a:off x="0" y="4320"/>
                <a:ext cx="1934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" name="Rectangle 6"/>
              <p:cNvSpPr>
                <a:spLocks noChangeArrowheads="1"/>
              </p:cNvSpPr>
              <p:nvPr/>
            </p:nvSpPr>
            <p:spPr bwMode="auto">
              <a:xfrm>
                <a:off x="72" y="4320"/>
                <a:ext cx="1862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 dirty="0"/>
                  <a:t>Цвета, которые используют белый свет, вычитая из него определенные участки спектра, называются </a:t>
                </a:r>
                <a:r>
                  <a:rPr lang="ru-RU" dirty="0" err="1"/>
                  <a:t>субтрактивными</a:t>
                </a:r>
                <a:r>
                  <a:rPr lang="ru-RU" dirty="0"/>
                  <a:t> ("</a:t>
                </a:r>
                <a:r>
                  <a:rPr lang="ru-RU" dirty="0" err="1"/>
                  <a:t>вычитательными</a:t>
                </a:r>
                <a:r>
                  <a:rPr lang="ru-RU" dirty="0"/>
                  <a:t>").</a:t>
                </a:r>
                <a:r>
                  <a:rPr lang="en-US" dirty="0"/>
                  <a:t> </a:t>
                </a:r>
                <a:endParaRPr lang="ru-RU" dirty="0"/>
              </a:p>
              <a:p>
                <a:r>
                  <a:rPr lang="ru-RU" dirty="0"/>
                  <a:t>Для их описания используется модель CMY (</a:t>
                </a:r>
                <a:r>
                  <a:rPr lang="ru-RU" dirty="0" err="1"/>
                  <a:t>Cyan</a:t>
                </a:r>
                <a:r>
                  <a:rPr lang="ru-RU" dirty="0"/>
                  <a:t>, </a:t>
                </a:r>
                <a:r>
                  <a:rPr lang="ru-RU" dirty="0" err="1"/>
                  <a:t>Magenta</a:t>
                </a:r>
                <a:r>
                  <a:rPr lang="ru-RU" dirty="0"/>
                  <a:t>, </a:t>
                </a:r>
                <a:r>
                  <a:rPr lang="ru-RU" dirty="0" err="1"/>
                  <a:t>Yellow</a:t>
                </a:r>
                <a:r>
                  <a:rPr lang="ru-RU" dirty="0"/>
                  <a:t>). В этой модели основные цвета образуются путем вычитания из белого цвета основных аддитивных цветов модели RGB.</a:t>
                </a:r>
                <a:endParaRPr lang="en-US" dirty="0"/>
              </a:p>
              <a:p>
                <a:r>
                  <a:rPr lang="ru-RU" dirty="0"/>
                  <a:t>При смешении максимальных значений всех трех компонентов должен получиться черный цвет. При полном отсутствии краски (нулевые значения составляющих) образуется белый цвет (белая бумага). </a:t>
                </a:r>
                <a:r>
                  <a:rPr lang="ru-RU" sz="2000" dirty="0">
                    <a:solidFill>
                      <a:srgbClr val="000000"/>
                    </a:solidFill>
                    <a:latin typeface="Times New Roman" pitchFamily="18" charset="0"/>
                  </a:rPr>
                  <a:t>   </a:t>
                </a:r>
              </a:p>
            </p:txBody>
          </p:sp>
        </p:grpSp>
      </p:grp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2246313" y="-26988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</a:t>
            </a:r>
            <a:r>
              <a:rPr lang="ru-R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ветовая</a:t>
            </a:r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r>
              <a:rPr lang="ru-R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одель</a:t>
            </a:r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4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CMY</a:t>
            </a:r>
            <a:endParaRPr lang="ru-RU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2537" name="Picture 9" descr="cmyk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63750" y="3213101"/>
            <a:ext cx="1809750" cy="1514475"/>
          </a:xfrm>
          <a:noFill/>
          <a:ln>
            <a:solidFill>
              <a:schemeClr val="tx1"/>
            </a:solidFill>
          </a:ln>
        </p:spPr>
      </p:pic>
      <p:pic>
        <p:nvPicPr>
          <p:cNvPr id="22538" name="Picture 10" descr="image02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63751" y="1341438"/>
            <a:ext cx="1819275" cy="1790700"/>
          </a:xfrm>
          <a:noFill/>
          <a:ln>
            <a:solidFill>
              <a:schemeClr val="tx1"/>
            </a:solidFill>
          </a:ln>
        </p:spPr>
      </p:pic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1992313" y="4724401"/>
            <a:ext cx="842486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Модель CMY аналогична модели RGB, в которой перемещено начало координат. </a:t>
            </a:r>
          </a:p>
          <a:p>
            <a:r>
              <a:rPr lang="ru-RU" dirty="0"/>
              <a:t>Данная модель — основная модель для полиграфии. Пурпурный, голубой, желтый цвета составляют так называемую полиграфическую триаду, и при печати этими красками большая часть видимого цветового спектра может быть репродуцирована на бумаге.</a:t>
            </a:r>
            <a:endParaRPr lang="en-US" dirty="0"/>
          </a:p>
          <a:p>
            <a:pPr>
              <a:spcBef>
                <a:spcPct val="50000"/>
              </a:spcBef>
            </a:pPr>
            <a:endParaRPr lang="ru-RU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76200"/>
            <a:ext cx="7772400" cy="1143000"/>
          </a:xfrm>
        </p:spPr>
        <p:txBody>
          <a:bodyPr/>
          <a:lstStyle/>
          <a:p>
            <a:r>
              <a:rPr lang="ru-RU"/>
              <a:t>Растр и Вектор</a:t>
            </a:r>
          </a:p>
        </p:txBody>
      </p:sp>
      <p:pic>
        <p:nvPicPr>
          <p:cNvPr id="4099" name="Picture 3" descr="CIMG10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606550"/>
            <a:ext cx="2533650" cy="381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3581400" y="4425950"/>
          <a:ext cx="128905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Image" r:id="rId4" imgW="3403175" imgH="3771429" progId="">
                  <p:embed/>
                </p:oleObj>
              </mc:Choice>
              <mc:Fallback>
                <p:oleObj name="Image" r:id="rId4" imgW="3403175" imgH="3771429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425950"/>
                        <a:ext cx="1289050" cy="142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2209800" y="4806950"/>
          <a:ext cx="1517650" cy="159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Image" r:id="rId6" imgW="3758730" imgH="3949206" progId="">
                  <p:embed/>
                </p:oleObj>
              </mc:Choice>
              <mc:Fallback>
                <p:oleObj name="Image" r:id="rId6" imgW="3758730" imgH="3949206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4806950"/>
                        <a:ext cx="1517650" cy="159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6172200" y="4038600"/>
          <a:ext cx="188595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Flash Movie" r:id="rId8" imgW="1604520" imgH="2074680" progId="">
                  <p:embed/>
                </p:oleObj>
              </mc:Choice>
              <mc:Fallback>
                <p:oleObj name="Flash Movie" r:id="rId8" imgW="1604520" imgH="20746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4038600"/>
                        <a:ext cx="1885950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8305800" y="4730750"/>
          <a:ext cx="1524000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Image" r:id="rId10" imgW="1523272" imgH="1650794" progId="">
                  <p:embed/>
                </p:oleObj>
              </mc:Choice>
              <mc:Fallback>
                <p:oleObj name="Image" r:id="rId10" imgW="1523272" imgH="1650794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4730750"/>
                        <a:ext cx="1524000" cy="1651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7239000" y="1682751"/>
            <a:ext cx="3048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Векторные  изображения описываются в виде математических объектов – контуров. 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8153400" y="3206751"/>
            <a:ext cx="2209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Векторную графику называют также объектно-ориентированной графикой.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752600" y="1606550"/>
            <a:ext cx="2590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Точечные (растровые) изображения представляют    мозаику из очень мелких элементов (пикселов), каждый пиксел  описывается в таблице. 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209800" y="990600"/>
            <a:ext cx="7467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dirty="0"/>
              <a:t>два способа представления  изображения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24001" y="1341438"/>
            <a:ext cx="6696075" cy="1871662"/>
            <a:chOff x="0" y="0"/>
            <a:chExt cx="1934" cy="1066"/>
          </a:xfrm>
        </p:grpSpPr>
        <p:sp>
          <p:nvSpPr>
            <p:cNvPr id="2355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934" cy="10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0"/>
              <a:ext cx="1934" cy="1066"/>
              <a:chOff x="0" y="4320"/>
              <a:chExt cx="1934" cy="1066"/>
            </a:xfrm>
          </p:grpSpPr>
          <p:sp>
            <p:nvSpPr>
              <p:cNvPr id="23557" name="Rectangle 5"/>
              <p:cNvSpPr>
                <a:spLocks noChangeArrowheads="1"/>
              </p:cNvSpPr>
              <p:nvPr/>
            </p:nvSpPr>
            <p:spPr bwMode="auto">
              <a:xfrm>
                <a:off x="0" y="4320"/>
                <a:ext cx="1934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8" name="Rectangle 6"/>
              <p:cNvSpPr>
                <a:spLocks noChangeArrowheads="1"/>
              </p:cNvSpPr>
              <p:nvPr/>
            </p:nvSpPr>
            <p:spPr bwMode="auto">
              <a:xfrm>
                <a:off x="72" y="4320"/>
                <a:ext cx="1862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 dirty="0"/>
                  <a:t>Смешение трех основных красок, которое должно давать черный цвет, дает грязно-коричневый</a:t>
                </a:r>
              </a:p>
              <a:p>
                <a:r>
                  <a:rPr lang="ru-RU" dirty="0"/>
                  <a:t>Для получения интенсивного черного необходимо положить много краски каждого цвета, что ведет к переувлажнению бумаги, да и неэкономно.</a:t>
                </a:r>
              </a:p>
            </p:txBody>
          </p:sp>
        </p:grpSp>
      </p:grp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2246313" y="-26988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</a:t>
            </a:r>
            <a:r>
              <a:rPr lang="ru-R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ветовая</a:t>
            </a:r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r>
              <a:rPr lang="ru-R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одель</a:t>
            </a:r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4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CMY</a:t>
            </a:r>
            <a:r>
              <a:rPr lang="en-US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endParaRPr lang="ru-RU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3561" name="Picture 9" descr="image02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56588" y="1628775"/>
            <a:ext cx="2159000" cy="1925638"/>
          </a:xfrm>
          <a:noFill/>
          <a:ln>
            <a:solidFill>
              <a:schemeClr val="tx1"/>
            </a:solidFill>
          </a:ln>
        </p:spPr>
      </p:pic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1774826" y="3429001"/>
            <a:ext cx="8569325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в число основных полиграфических красок (и в модель) внесена черная. Именно она добавила последнюю букву в название модели CMYK: черный компонент сокращается до буквы К, поскольку эта краска является главной, ключевой (</a:t>
            </a:r>
            <a:r>
              <a:rPr lang="ru-RU" dirty="0" err="1"/>
              <a:t>Key</a:t>
            </a:r>
            <a:r>
              <a:rPr lang="ru-RU" dirty="0"/>
              <a:t>) в процессе цветной печати. </a:t>
            </a:r>
          </a:p>
          <a:p>
            <a:endParaRPr lang="ru-RU" dirty="0"/>
          </a:p>
          <a:p>
            <a:r>
              <a:rPr lang="ru-RU" dirty="0"/>
              <a:t>Число компонентов (каналов) увеличилось до четырех. </a:t>
            </a:r>
          </a:p>
          <a:p>
            <a:r>
              <a:rPr lang="ru-RU" dirty="0"/>
              <a:t>То есть CMYK —четырехканальная цветовая модель. </a:t>
            </a:r>
            <a:br>
              <a:rPr lang="ru-RU" dirty="0"/>
            </a:br>
            <a:r>
              <a:rPr lang="ru-RU" dirty="0"/>
              <a:t>Как и для модели RGB, количество каждого компонента может быть выражено в процентах или градациях от 0 до 255. 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itchFamily="18" charset="0"/>
              </a:rPr>
              <a:t>   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24000" y="1341438"/>
            <a:ext cx="8604250" cy="2159000"/>
            <a:chOff x="0" y="0"/>
            <a:chExt cx="1934" cy="1066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934" cy="10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0"/>
              <a:ext cx="1934" cy="1066"/>
              <a:chOff x="0" y="4320"/>
              <a:chExt cx="1934" cy="1066"/>
            </a:xfrm>
          </p:grpSpPr>
          <p:sp>
            <p:nvSpPr>
              <p:cNvPr id="26629" name="Rectangle 5"/>
              <p:cNvSpPr>
                <a:spLocks noChangeArrowheads="1"/>
              </p:cNvSpPr>
              <p:nvPr/>
            </p:nvSpPr>
            <p:spPr bwMode="auto">
              <a:xfrm>
                <a:off x="0" y="4320"/>
                <a:ext cx="1934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30" name="Rectangle 6"/>
              <p:cNvSpPr>
                <a:spLocks noChangeArrowheads="1"/>
              </p:cNvSpPr>
              <p:nvPr/>
            </p:nvSpPr>
            <p:spPr bwMode="auto">
              <a:xfrm>
                <a:off x="72" y="4320"/>
                <a:ext cx="1862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 dirty="0"/>
                  <a:t>Модель RGB и модель CMYK являются аппаратно-зависимыми:</a:t>
                </a:r>
                <a:endParaRPr lang="en-US" dirty="0"/>
              </a:p>
              <a:p>
                <a:r>
                  <a:rPr lang="ru-RU" dirty="0"/>
                  <a:t>В RGB значения базовых цветов (а также точка белого) определяются качеством примененного в вашем мониторе люминофора. В результате на разных мониторах одно и то же изображение выглядит неодинаково. </a:t>
                </a:r>
              </a:p>
              <a:p>
                <a:r>
                  <a:rPr lang="ru-RU" dirty="0"/>
                  <a:t>В CMYK значения базовых цветов определяются особенностями печатного процесса и носителя.</a:t>
                </a:r>
              </a:p>
              <a:p>
                <a:endParaRPr lang="ru-RU" dirty="0"/>
              </a:p>
              <a:p>
                <a:pPr algn="ctr"/>
                <a:endParaRPr lang="ru-RU" dirty="0"/>
              </a:p>
              <a:p>
                <a:r>
                  <a:rPr lang="ru-RU" dirty="0"/>
                  <a:t>Ученые из Международной Комиссии по Освещению (CIE) в 1931 г. стандартизировали условия наблюдения цветов и исследовали восприятие цвета у большой группы людей. В результате были экспериментально определены базовые компоненты новой цветовой модели — аппаратно независимой, т.к. она описывает цвета так, как они воспринимаются человеком, точнее "стандартным наблюдателем CIE".</a:t>
                </a:r>
              </a:p>
            </p:txBody>
          </p:sp>
        </p:grpSp>
      </p:grp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2246313" y="-26988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</a:t>
            </a:r>
            <a:r>
              <a:rPr lang="ru-R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ветовая</a:t>
            </a:r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r>
              <a:rPr lang="ru-R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одель</a:t>
            </a:r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4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Lab</a:t>
            </a:r>
            <a:endParaRPr lang="ru-RU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24000" y="1341438"/>
            <a:ext cx="8604250" cy="2159000"/>
            <a:chOff x="0" y="0"/>
            <a:chExt cx="1934" cy="1066"/>
          </a:xfrm>
        </p:grpSpPr>
        <p:sp>
          <p:nvSpPr>
            <p:cNvPr id="286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934" cy="10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0"/>
              <a:ext cx="1934" cy="1066"/>
              <a:chOff x="0" y="4320"/>
              <a:chExt cx="1934" cy="1066"/>
            </a:xfrm>
          </p:grpSpPr>
          <p:sp>
            <p:nvSpPr>
              <p:cNvPr id="28677" name="Rectangle 5"/>
              <p:cNvSpPr>
                <a:spLocks noChangeArrowheads="1"/>
              </p:cNvSpPr>
              <p:nvPr/>
            </p:nvSpPr>
            <p:spPr bwMode="auto">
              <a:xfrm>
                <a:off x="0" y="4320"/>
                <a:ext cx="1934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78" name="Rectangle 6"/>
              <p:cNvSpPr>
                <a:spLocks noChangeArrowheads="1"/>
              </p:cNvSpPr>
              <p:nvPr/>
            </p:nvSpPr>
            <p:spPr bwMode="auto">
              <a:xfrm>
                <a:off x="72" y="4320"/>
                <a:ext cx="1862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 dirty="0"/>
                  <a:t>Цветовая модель </a:t>
                </a:r>
                <a:r>
                  <a:rPr lang="ru-RU" dirty="0" err="1"/>
                  <a:t>Lab</a:t>
                </a:r>
                <a:r>
                  <a:rPr lang="ru-RU" dirty="0"/>
                  <a:t> является производной от цветовой модели XYZ. </a:t>
                </a:r>
              </a:p>
              <a:p>
                <a:r>
                  <a:rPr lang="ru-RU" dirty="0"/>
                  <a:t>Название она получила от своих базовых компонентов:</a:t>
                </a:r>
              </a:p>
              <a:p>
                <a:r>
                  <a:rPr lang="ru-RU" dirty="0"/>
                  <a:t>L несет информацию о яркостях изображения, </a:t>
                </a:r>
              </a:p>
              <a:p>
                <a:r>
                  <a:rPr lang="ru-RU" dirty="0"/>
                  <a:t>а и </a:t>
                </a:r>
                <a:r>
                  <a:rPr lang="ru-RU" dirty="0" err="1"/>
                  <a:t>b</a:t>
                </a:r>
                <a:r>
                  <a:rPr lang="ru-RU" dirty="0"/>
                  <a:t> — о его цветах (а изменяется от зеленого до красного, а </a:t>
                </a:r>
                <a:r>
                  <a:rPr lang="ru-RU" dirty="0" err="1"/>
                  <a:t>b</a:t>
                </a:r>
                <a:r>
                  <a:rPr lang="ru-RU" dirty="0"/>
                  <a:t> — от синего до желтого) </a:t>
                </a:r>
              </a:p>
              <a:p>
                <a:r>
                  <a:rPr lang="ru-RU" dirty="0"/>
                  <a:t>Через много лет после разработки модели </a:t>
                </a:r>
                <a:r>
                  <a:rPr lang="ru-RU" dirty="0" err="1"/>
                  <a:t>Lab</a:t>
                </a:r>
                <a:r>
                  <a:rPr lang="ru-RU" dirty="0"/>
                  <a:t> оказалось, что она удивительно соответствует биологическому механизму восприятия цвета человеком. За это открытие американцы Дэвид </a:t>
                </a:r>
                <a:r>
                  <a:rPr lang="ru-RU" dirty="0" err="1"/>
                  <a:t>Хьюбл</a:t>
                </a:r>
                <a:r>
                  <a:rPr lang="ru-RU" dirty="0"/>
                  <a:t> и </a:t>
                </a:r>
                <a:r>
                  <a:rPr lang="ru-RU" dirty="0" err="1"/>
                  <a:t>Торстен</a:t>
                </a:r>
                <a:r>
                  <a:rPr lang="ru-RU" dirty="0"/>
                  <a:t> </a:t>
                </a:r>
                <a:r>
                  <a:rPr lang="ru-RU" dirty="0" err="1"/>
                  <a:t>Вайзел</a:t>
                </a:r>
                <a:r>
                  <a:rPr lang="ru-RU" dirty="0"/>
                  <a:t> получили в 1981 г. Нобелевскую премию</a:t>
                </a:r>
                <a:r>
                  <a:rPr lang="ru-RU" sz="2000" i="1" dirty="0">
                    <a:latin typeface="Times New Roman" pitchFamily="18" charset="0"/>
                  </a:rPr>
                  <a:t>.</a:t>
                </a:r>
                <a:r>
                  <a:rPr lang="ru-RU" sz="2000" dirty="0">
                    <a:latin typeface="Times New Roman" pitchFamily="18" charset="0"/>
                  </a:rPr>
                  <a:t> </a:t>
                </a:r>
              </a:p>
              <a:p>
                <a:endParaRPr lang="ru-RU" sz="2000" dirty="0">
                  <a:latin typeface="Times New Roman" pitchFamily="18" charset="0"/>
                </a:endParaRPr>
              </a:p>
              <a:p>
                <a:endParaRPr lang="ru-RU" sz="2000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1524000" y="-26988"/>
            <a:ext cx="9144000" cy="1223963"/>
          </a:xfrm>
          <a:prstGeom prst="rect">
            <a:avLst/>
          </a:prstGeom>
          <a:solidFill>
            <a:srgbClr val="FFFFE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solidFill>
                <a:srgbClr val="FF9933"/>
              </a:solidFill>
              <a:latin typeface="Times New Roman" pitchFamily="18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2246313" y="-26988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</a:t>
            </a:r>
            <a:r>
              <a:rPr lang="ru-R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ветовая</a:t>
            </a:r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r>
              <a:rPr lang="ru-R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одель</a:t>
            </a:r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4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Lab</a:t>
            </a:r>
            <a:endParaRPr lang="ru-RU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8681" name="Picture 9" descr="image030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tretch>
            <a:fillRect/>
          </a:stretch>
        </p:blipFill>
        <p:spPr>
          <a:xfrm>
            <a:off x="5086350" y="2306638"/>
            <a:ext cx="2019300" cy="1790700"/>
          </a:xfrm>
          <a:noFill/>
          <a:ln>
            <a:solidFill>
              <a:schemeClr val="tx1"/>
            </a:solidFill>
          </a:ln>
        </p:spPr>
      </p:pic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1847850" y="4221163"/>
            <a:ext cx="61928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Яркость в модели </a:t>
            </a:r>
            <a:r>
              <a:rPr lang="ru-RU" dirty="0" err="1"/>
              <a:t>Lab</a:t>
            </a:r>
            <a:r>
              <a:rPr lang="ru-RU" dirty="0"/>
              <a:t> полностью отделена от цвета. Это делает модель удобной для регулирования контраста, резкости и других тоновых характеристик изображения. Модель </a:t>
            </a:r>
            <a:r>
              <a:rPr lang="ru-RU" dirty="0" err="1"/>
              <a:t>Lab</a:t>
            </a:r>
            <a:r>
              <a:rPr lang="ru-RU" dirty="0"/>
              <a:t> трехканальная.</a:t>
            </a:r>
          </a:p>
          <a:p>
            <a:endParaRPr lang="ru-RU" dirty="0"/>
          </a:p>
          <a:p>
            <a:r>
              <a:rPr lang="ru-RU" dirty="0"/>
              <a:t>Модель </a:t>
            </a:r>
            <a:r>
              <a:rPr lang="ru-RU" dirty="0" err="1"/>
              <a:t>Lab</a:t>
            </a:r>
            <a:r>
              <a:rPr lang="ru-RU" dirty="0"/>
              <a:t> довольно сложна для практического освоения. Нам трудно думать о цвете в ее категориях: "Этот цвет более желтый или синий?".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03388" y="1414463"/>
            <a:ext cx="8424862" cy="2159000"/>
            <a:chOff x="0" y="0"/>
            <a:chExt cx="1934" cy="1066"/>
          </a:xfrm>
        </p:grpSpPr>
        <p:sp>
          <p:nvSpPr>
            <p:cNvPr id="307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934" cy="10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0"/>
              <a:ext cx="1934" cy="1066"/>
              <a:chOff x="0" y="4320"/>
              <a:chExt cx="1934" cy="1066"/>
            </a:xfrm>
          </p:grpSpPr>
          <p:sp>
            <p:nvSpPr>
              <p:cNvPr id="30725" name="Rectangle 5"/>
              <p:cNvSpPr>
                <a:spLocks noChangeArrowheads="1"/>
              </p:cNvSpPr>
              <p:nvPr/>
            </p:nvSpPr>
            <p:spPr bwMode="auto">
              <a:xfrm>
                <a:off x="0" y="4320"/>
                <a:ext cx="1934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6" name="Rectangle 6"/>
              <p:cNvSpPr>
                <a:spLocks noChangeArrowheads="1"/>
              </p:cNvSpPr>
              <p:nvPr/>
            </p:nvSpPr>
            <p:spPr bwMode="auto">
              <a:xfrm>
                <a:off x="72" y="4320"/>
                <a:ext cx="1862" cy="10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 dirty="0"/>
                  <a:t>HSB — очень простая в понимании модель, в которой часто работают компьютерные художники. </a:t>
                </a:r>
                <a:endParaRPr lang="en-US" dirty="0"/>
              </a:p>
              <a:p>
                <a:r>
                  <a:rPr lang="ru-RU" dirty="0"/>
                  <a:t>Она основана на цветах модели RGB, но имеет другую систему координат. Любой цвет в модели HSB определяется своим цветовым тоном (собственно цветом), насыщенностью (т. е. процентом добавленной к цвету белой краски) и яркостью (процентом добавленной черной краски). </a:t>
                </a:r>
                <a:endParaRPr lang="en-US" dirty="0"/>
              </a:p>
              <a:p>
                <a:r>
                  <a:rPr lang="ru-RU" dirty="0"/>
                  <a:t>Данная модель получила название по первым буквам английских слов </a:t>
                </a:r>
                <a:r>
                  <a:rPr lang="ru-RU" dirty="0" err="1"/>
                  <a:t>Hue</a:t>
                </a:r>
                <a:r>
                  <a:rPr lang="ru-RU" dirty="0"/>
                  <a:t>, </a:t>
                </a:r>
                <a:r>
                  <a:rPr lang="ru-RU" dirty="0" err="1"/>
                  <a:t>Saturation</a:t>
                </a:r>
                <a:r>
                  <a:rPr lang="ru-RU" dirty="0"/>
                  <a:t>, </a:t>
                </a:r>
                <a:r>
                  <a:rPr lang="ru-RU" dirty="0" err="1"/>
                  <a:t>Brightness</a:t>
                </a:r>
                <a:r>
                  <a:rPr lang="ru-RU" dirty="0"/>
                  <a:t>, — HSB. Модель имеет три цветовых канала.</a:t>
                </a:r>
              </a:p>
              <a:p>
                <a:r>
                  <a:rPr lang="ru-RU" dirty="0"/>
                  <a:t>Цветовой тон соответствует базовому цвету - красному, зеленому, синему и т. п., которые обладают максимальными насыщенностью и яркостью (100%). </a:t>
                </a:r>
              </a:p>
              <a:p>
                <a:r>
                  <a:rPr lang="ru-RU" dirty="0"/>
                  <a:t>Насыщенность характеризует степень чистоты цвета. При значении насыщенности 0% любой цвет становится белым.</a:t>
                </a:r>
              </a:p>
              <a:p>
                <a:r>
                  <a:rPr lang="ru-RU" dirty="0"/>
                  <a:t>Яркость позволяет делать цвет светлее или темнее. </a:t>
                </a:r>
              </a:p>
            </p:txBody>
          </p:sp>
        </p:grpSp>
      </p:grp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2246313" y="-26988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</a:t>
            </a:r>
            <a:r>
              <a:rPr lang="ru-R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ветовая</a:t>
            </a:r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r>
              <a:rPr lang="ru-R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одель</a:t>
            </a:r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4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HSB</a:t>
            </a:r>
            <a:endParaRPr lang="ru-RU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Векторная графика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7086601" y="3657600"/>
          <a:ext cx="1179513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Flash Movie" r:id="rId3" imgW="1604520" imgH="2074680" progId="">
                  <p:embed/>
                </p:oleObj>
              </mc:Choice>
              <mc:Fallback>
                <p:oleObj name="Flash Movie" r:id="rId3" imgW="1604520" imgH="207468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1" y="3657600"/>
                        <a:ext cx="1179513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7391400" y="3124200"/>
          <a:ext cx="2535238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Flash Movie" r:id="rId5" imgW="1604520" imgH="2074680" progId="">
                  <p:embed/>
                </p:oleObj>
              </mc:Choice>
              <mc:Fallback>
                <p:oleObj name="Flash Movie" r:id="rId5" imgW="1604520" imgH="20746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3124200"/>
                        <a:ext cx="2535238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209800" y="2667000"/>
            <a:ext cx="43434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dirty="0"/>
              <a:t>+экономна в объема файла</a:t>
            </a:r>
          </a:p>
          <a:p>
            <a:pPr eaLnBrk="0" hangingPunct="0"/>
            <a:r>
              <a:rPr lang="ru-RU" dirty="0"/>
              <a:t>+объекты векторной графики легко трансформируются, что не оказывает никакого влияния на качество изображения</a:t>
            </a:r>
          </a:p>
          <a:p>
            <a:pPr eaLnBrk="0" hangingPunct="0"/>
            <a:endParaRPr lang="ru-RU" dirty="0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514601" y="3962400"/>
            <a:ext cx="4562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/>
              <a:t> 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514600" y="1600201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/>
              <a:t>Используется, когда нужны ясные и четкие контуры, в шрифтовых композициях. В создании логотипов векторная графика незаменима. 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743200" y="4572000"/>
            <a:ext cx="4572000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-"/>
            </a:pPr>
            <a:r>
              <a:rPr lang="ru-RU"/>
              <a:t>чрезмерно жесткая, «фанерная» - ограничена в  живописных средствах</a:t>
            </a:r>
          </a:p>
          <a:p>
            <a:pPr eaLnBrk="0" hangingPunct="0">
              <a:spcBef>
                <a:spcPct val="50000"/>
              </a:spcBef>
            </a:pPr>
            <a:r>
              <a:rPr lang="ru-RU"/>
              <a:t>-трудно  автоматизировать ввод изображения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IC_0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9334" y="1142183"/>
            <a:ext cx="42862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1843092" y="90471"/>
            <a:ext cx="7772400" cy="1143000"/>
          </a:xfrm>
        </p:spPr>
        <p:txBody>
          <a:bodyPr/>
          <a:lstStyle/>
          <a:p>
            <a:r>
              <a:rPr lang="ru-RU" dirty="0"/>
              <a:t>Точечная (Растровая)  графика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6667504" y="1071546"/>
            <a:ext cx="3810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Используется для создания живописных и фотореалистичных изображений (туман, дымка, нерезкость, акварельность...) 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092960" y="2947968"/>
            <a:ext cx="32766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/>
              <a:t>большие объемы файлов</a:t>
            </a:r>
          </a:p>
          <a:p>
            <a:pPr eaLnBrk="0" hangingPunct="0">
              <a:buFontTx/>
              <a:buChar char="-"/>
            </a:pPr>
            <a:r>
              <a:rPr lang="ru-RU"/>
              <a:t>увеличение рисунка невозможно без потери качества</a:t>
            </a:r>
          </a:p>
          <a:p>
            <a:pPr eaLnBrk="0" hangingPunct="0">
              <a:buFontTx/>
              <a:buChar char="-"/>
            </a:pPr>
            <a:endParaRPr lang="ru-RU"/>
          </a:p>
          <a:p>
            <a:pPr eaLnBrk="0" hangingPunct="0"/>
            <a:r>
              <a:rPr lang="ru-RU"/>
              <a:t>+ предоставляет много живописных средств, позволяет создать фотореалистичное изображение.</a:t>
            </a:r>
          </a:p>
          <a:p>
            <a:pPr eaLnBrk="0" hangingPunct="0"/>
            <a:r>
              <a:rPr lang="ru-RU"/>
              <a:t>+ легко сканировать с рисунка или фотографии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2209800" y="304801"/>
            <a:ext cx="7772400" cy="1235075"/>
          </a:xfrm>
        </p:spPr>
        <p:txBody>
          <a:bodyPr/>
          <a:lstStyle/>
          <a:p>
            <a:r>
              <a:rPr lang="ru-RU" b="1">
                <a:solidFill>
                  <a:srgbClr val="FF9933"/>
                </a:solidFill>
              </a:rPr>
              <a:t>П</a:t>
            </a:r>
            <a:r>
              <a:rPr lang="ru-RU">
                <a:cs typeface="Times New Roman" pitchFamily="18" charset="0"/>
              </a:rPr>
              <a:t>иксел и </a:t>
            </a:r>
            <a:r>
              <a:rPr lang="ru-RU" b="1">
                <a:solidFill>
                  <a:srgbClr val="FF9933"/>
                </a:solidFill>
              </a:rPr>
              <a:t>Р</a:t>
            </a:r>
            <a:r>
              <a:rPr lang="ru-RU">
                <a:cs typeface="Times New Roman" pitchFamily="18" charset="0"/>
              </a:rPr>
              <a:t>азрешение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057400" y="1676400"/>
            <a:ext cx="6096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Самая маленький «кирпичик», из которых строится точечное  изображение, называется </a:t>
            </a:r>
            <a:r>
              <a:rPr lang="ru-RU" dirty="0" err="1"/>
              <a:t>пиксел</a:t>
            </a:r>
            <a:r>
              <a:rPr lang="en-US" dirty="0"/>
              <a:t> (pixel – picture element). 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133600" y="3048001"/>
            <a:ext cx="5867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dirty="0"/>
              <a:t>Разрешение - это количество </a:t>
            </a:r>
            <a:r>
              <a:rPr lang="ru-RU" dirty="0" err="1"/>
              <a:t>пиксел</a:t>
            </a:r>
            <a:r>
              <a:rPr lang="ru-RU" dirty="0"/>
              <a:t> на один линейный дюйм (см) изображения. </a:t>
            </a:r>
          </a:p>
          <a:p>
            <a:pPr eaLnBrk="0" hangingPunct="0"/>
            <a:endParaRPr lang="ru-RU" sz="2400" dirty="0">
              <a:latin typeface="Times New Roman" pitchFamily="18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905000" y="4343401"/>
            <a:ext cx="8458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dirty="0"/>
              <a:t>Чем больше разрешение, тем качественнее напечатается изображение, но тем больше места будет занимать файл! Минимальное приемлемое разрешение для печати:  300 </a:t>
            </a:r>
            <a:r>
              <a:rPr lang="ru-RU" dirty="0" err="1"/>
              <a:t>пикселов</a:t>
            </a:r>
            <a:r>
              <a:rPr lang="ru-RU" dirty="0"/>
              <a:t> на дюйм.</a:t>
            </a:r>
          </a:p>
          <a:p>
            <a:pPr algn="just" eaLnBrk="0" hangingPunct="0"/>
            <a:endParaRPr lang="ru-RU" dirty="0"/>
          </a:p>
          <a:p>
            <a:pPr algn="just" eaLnBrk="0" hangingPunct="0"/>
            <a:r>
              <a:rPr lang="ru-RU" dirty="0"/>
              <a:t>Число </a:t>
            </a:r>
            <a:r>
              <a:rPr lang="ru-RU" dirty="0" err="1"/>
              <a:t>пикселов</a:t>
            </a:r>
            <a:r>
              <a:rPr lang="ru-RU" dirty="0"/>
              <a:t> в изображении фиксировано, поэтому при увеличении изображения, разрешающая способность уменьшается, и вместе с ней ухудшается качество.</a:t>
            </a:r>
          </a:p>
        </p:txBody>
      </p:sp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8458201" y="1828800"/>
          <a:ext cx="1527175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Image" r:id="rId3" imgW="3403175" imgH="3771429" progId="">
                  <p:embed/>
                </p:oleObj>
              </mc:Choice>
              <mc:Fallback>
                <p:oleObj name="Image" r:id="rId3" imgW="3403175" imgH="3771429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8201" y="1828800"/>
                        <a:ext cx="1527175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Виды разрешения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Следует четко различать: разрешение экрана, разрешение печатающего устройства и разрешение изображения. Все эти понятия относятся к разным объектам.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Разрешение экрана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   Разрешение экрана - это свойство компьютерной системы (зависит от монитора и видеокарты) и операционной системы (зависит от настроек Windows). Разрешение экрана измеряется в пикселах и определяет размер изображения, которое может поместиться на экране целиком. </a:t>
            </a:r>
            <a:br>
              <a:rPr lang="ru-RU"/>
            </a:b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Разрешение принтера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800"/>
              <a:t>Разрешение принтера - это свойство принтера, выражающее количество отдельных точек, которые могут быть напечатаны на участке единичной длины. Оно измеряется в единицах dpi (точки на дюйм) и определяет размер изображения при заданном качестве или, наоборот, качество изображения при заданном размере. </a:t>
            </a:r>
            <a:br>
              <a:rPr lang="ru-RU" sz="2800"/>
            </a:br>
            <a:endParaRPr lang="ru-RU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2080</Words>
  <Application>Microsoft Macintosh PowerPoint</Application>
  <PresentationFormat>Широкоэкранный</PresentationFormat>
  <Paragraphs>199</Paragraphs>
  <Slides>33</Slides>
  <Notes>12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Times New Roman</vt:lpstr>
      <vt:lpstr>Wingdings</vt:lpstr>
      <vt:lpstr>Тема Office</vt:lpstr>
      <vt:lpstr>Image</vt:lpstr>
      <vt:lpstr>Flash Movie</vt:lpstr>
      <vt:lpstr>Применение компьютерной графики в обучении </vt:lpstr>
      <vt:lpstr>Цифровые изображения</vt:lpstr>
      <vt:lpstr>Растр и Вектор</vt:lpstr>
      <vt:lpstr>Векторная графика</vt:lpstr>
      <vt:lpstr>Точечная (Растровая)  графика</vt:lpstr>
      <vt:lpstr>Пиксел и Разрешение</vt:lpstr>
      <vt:lpstr>Виды разрешения</vt:lpstr>
      <vt:lpstr>Разрешение экрана</vt:lpstr>
      <vt:lpstr>Разрешение принтера</vt:lpstr>
      <vt:lpstr>Форматы Файлов </vt:lpstr>
      <vt:lpstr>Целевое назначение форматов</vt:lpstr>
      <vt:lpstr>*.bmp</vt:lpstr>
      <vt:lpstr>*.jpg   *.jpeg</vt:lpstr>
      <vt:lpstr>Презентация PowerPoint</vt:lpstr>
      <vt:lpstr>TIFF — формат хранения растровых графических изображений. </vt:lpstr>
      <vt:lpstr>PNG </vt:lpstr>
      <vt:lpstr>RAW</vt:lpstr>
      <vt:lpstr>Качество изображения</vt:lpstr>
      <vt:lpstr>Цветовое разрешение</vt:lpstr>
      <vt:lpstr>Цветовые Модели</vt:lpstr>
      <vt:lpstr>Глубина Цвета</vt:lpstr>
      <vt:lpstr>Режимы Хранения Цвета</vt:lpstr>
      <vt:lpstr>Черно-белое без полутонов (Bitmap)</vt:lpstr>
      <vt:lpstr>Полутоновое Изображение (Grayscale)</vt:lpstr>
      <vt:lpstr>Дуплекс (Duotone)</vt:lpstr>
      <vt:lpstr>Индексированные Цвета (Indexed Color) </vt:lpstr>
      <vt:lpstr>Полноцветное Изображение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Дима</dc:creator>
  <cp:lastModifiedBy>Пользователь Microsoft Office</cp:lastModifiedBy>
  <cp:revision>7</cp:revision>
  <dcterms:created xsi:type="dcterms:W3CDTF">2009-11-22T20:11:42Z</dcterms:created>
  <dcterms:modified xsi:type="dcterms:W3CDTF">2019-03-18T18:59:31Z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TC300064221049</vt:lpwstr>
  </property>
</Properties>
</file>