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08" r:id="rId2"/>
    <p:sldId id="259" r:id="rId3"/>
    <p:sldId id="260" r:id="rId4"/>
    <p:sldId id="264" r:id="rId5"/>
    <p:sldId id="265" r:id="rId6"/>
    <p:sldId id="267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303" r:id="rId18"/>
    <p:sldId id="304" r:id="rId19"/>
    <p:sldId id="305" r:id="rId20"/>
    <p:sldId id="307" r:id="rId21"/>
    <p:sldId id="282" r:id="rId22"/>
    <p:sldId id="283" r:id="rId23"/>
    <p:sldId id="284" r:id="rId24"/>
    <p:sldId id="285" r:id="rId25"/>
    <p:sldId id="286" r:id="rId26"/>
    <p:sldId id="287" r:id="rId27"/>
    <p:sldId id="289" r:id="rId28"/>
    <p:sldId id="298" r:id="rId2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00"/>
    <a:srgbClr val="422C16"/>
    <a:srgbClr val="0C788E"/>
    <a:srgbClr val="025198"/>
    <a:srgbClr val="1C1C1C"/>
    <a:srgbClr val="660066"/>
    <a:srgbClr val="00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75" autoAdjust="0"/>
    <p:restoredTop sz="94652" autoAdjust="0"/>
  </p:normalViewPr>
  <p:slideViewPr>
    <p:cSldViewPr>
      <p:cViewPr>
        <p:scale>
          <a:sx n="77" d="100"/>
          <a:sy n="77" d="100"/>
        </p:scale>
        <p:origin x="-9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C219C5-9538-4CA3-A1AD-EE5812318D01}" type="datetimeFigureOut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A94B62-323A-4662-8131-4F3B5C457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43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6119FA-C1B6-42B4-B0D8-6F5495A0AC7F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Технология оценивания учебных достижений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473461"/>
            <a:ext cx="5394176" cy="385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320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8313" y="1052513"/>
            <a:ext cx="820737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3-й шаг (примерно через месяц).   Устанавливаем порядок оценки своей работы.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уже известным ученикам пунктам 1 и 2 алгоритма самооценки добавляем пункты 3 («правильно или ошибкой?») и 4 («сам или с чьей-то помощью?»). При этом оцениваются только успешные решения. В качестве «награды» за решение задачи учитель, например, может предложить ученику в тетради или в дневнике/еженедельнике нарисовать кружок и закрасить его любым цветом.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1268413"/>
            <a:ext cx="79200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4-й шаг. Учимся признавать свои ошибки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предлагаем ученику (психологически готовому) в классе оценить выполнение задания, в котором у него есть незначительные ошибки. В случае признания ошибки кружок в тетради или дневнике/еженедельнике («награда» за решение задачи) закрашивается не полностью, при этом доля закрашенного значения не имеет.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55650" y="333375"/>
            <a:ext cx="78486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5-й шаг. Учимся признавать свою неудачу.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помогает ученикам на уроках оценивать свои действия, признавая ошибки. Затем можно предложить кому-то из детей оценить себя в ситуации, когда он </a:t>
            </a:r>
            <a:r>
              <a:rPr lang="ru-RU" sz="2800" i="1" u="sng" dirty="0">
                <a:latin typeface="Times New Roman" pitchFamily="18" charset="0"/>
                <a:cs typeface="Times New Roman" pitchFamily="18" charset="0"/>
              </a:rPr>
              <a:t>совсем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справился с заданием. В дневнике или в тетради это может (с согласия ученика) обозначаться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закрашенным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кружком.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5650" y="3933825"/>
            <a:ext cx="80645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6-й шаг. Используем умение самооценки.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все (почти все) ученики хотя бы раз оценили свою работу в классе, учитель перестаёт проговаривать все вопросы алгоритма самооценки и предлагает ученикам самим задавать себе эти вопросы и отвечать на них (с опорой на схему).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68063" y="380910"/>
            <a:ext cx="8569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3-е правило.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СТАВИТЬ ОТМЕТОК?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78707" y="1772816"/>
            <a:ext cx="69135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По числу решённых задач.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44325" y="3789039"/>
            <a:ext cx="7416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За каждую учебную задачу или группу заданий (задач), показывающую овладение конкретным действием (умением), определяется и ставится отдельная отметка.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9" y="476672"/>
            <a:ext cx="9143999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4-е правило. 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НАКАПЛИВАТЬ ОЦЕНКИ И ОТМЕТКИ? 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71550" y="2967038"/>
            <a:ext cx="72723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Times New Roman" pitchFamily="18" charset="0"/>
                <a:cs typeface="Times New Roman" pitchFamily="18" charset="0"/>
              </a:rPr>
              <a:t>В таблицах образовательных результатов (предметных, метапредметных, личностных) и в «Портфеле достижений».</a:t>
            </a:r>
            <a:endParaRPr lang="ru-RU" sz="3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692150"/>
            <a:ext cx="77755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Таблицы размещаются в дневнике школьника и в рабочем журнале учителя . 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В них выставляются отметки (баллы) в графу того действия (умения), которое было основным в ходе решения конкретной задачи.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84213" y="3284538"/>
            <a:ext cx="792003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Отметки заносятся в таблицы результатов. </a:t>
            </a:r>
          </a:p>
          <a:p>
            <a:pPr algn="just"/>
            <a:r>
              <a:rPr lang="ru-RU" sz="2800" b="1" i="1" u="sng">
                <a:latin typeface="Times New Roman" pitchFamily="18" charset="0"/>
                <a:cs typeface="Times New Roman" pitchFamily="18" charset="0"/>
              </a:rPr>
              <a:t>Обязательно (минимум):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за метапредметные и личностные неперсонифицированные диагностические работы (один раз в год – обязательно), за предметные контрольные работы (один раз в четверть – обязательно).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71550" y="1187450"/>
            <a:ext cx="734536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«Портфель достижений ученика»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 сборник работ и результатов, которые показывают усилия, прогресс и достижения ученика в разных областях (учёба, творчество, общение, здоровье, полезный людям труд и т.д.), а также самоанализ учеником своих текущих достижений и недостатков, позволяющих самому определять цели своего дальнейшего 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762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Портфель личных достижений - средство мониторинга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процесса формирования личностных результатов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2" y="3414517"/>
            <a:ext cx="21351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2133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031" y="3438329"/>
            <a:ext cx="220980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1905000"/>
            <a:ext cx="22098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611188" y="1557338"/>
            <a:ext cx="7847012" cy="49196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Спидометр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Кувшин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Светофор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Градусник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Сигнальные карточки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Смайлы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Оценивание по алгоритму</a:t>
            </a:r>
          </a:p>
          <a:p>
            <a:r>
              <a:rPr lang="ru-RU" dirty="0" smtClean="0"/>
              <a:t>…</a:t>
            </a:r>
          </a:p>
        </p:txBody>
      </p:sp>
      <p:pic>
        <p:nvPicPr>
          <p:cNvPr id="32772" name="Picture 4" descr="C:\Users\user\Desktop\speedmeter-h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143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900" y="12192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038600"/>
            <a:ext cx="18002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4" descr="C:\Users\user\Desktop\кувшин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11779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1" descr="C:\Users\user\Desktop\84846578___3_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387850"/>
            <a:ext cx="1600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3" descr="C:\Users\user\Desktop\3857824-6505b232d4e0471e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144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Приёмы самодиагностики</a:t>
            </a:r>
          </a:p>
        </p:txBody>
      </p:sp>
      <p:pic>
        <p:nvPicPr>
          <p:cNvPr id="33795" name="Picture 5" descr="C:\Users\user\Desktop\семинар 16.06.2014\img3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990600"/>
            <a:ext cx="4038600" cy="551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C:\Users\user\Desktop\семинар 16.06.2014\img3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40401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-14549" y="401402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1-е правило.   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ОЦЕНИВАЕМ?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813" y="2205038"/>
            <a:ext cx="62642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Оцениваем результаты: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предметные, </a:t>
            </a:r>
          </a:p>
          <a:p>
            <a:pPr algn="ctr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личностные.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 самодиагностики</a:t>
            </a:r>
          </a:p>
        </p:txBody>
      </p:sp>
      <p:pic>
        <p:nvPicPr>
          <p:cNvPr id="35843" name="Picture 4" descr="C:\Users\user\Desktop\семинар 16.06.2014\img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620713"/>
            <a:ext cx="8748713" cy="5821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30234" y="62068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5-е правило.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СТАВИТЬ ОТМЕТКИ? 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71550" y="2420938"/>
            <a:ext cx="73453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000" b="1">
                <a:latin typeface="Times New Roman" pitchFamily="18" charset="0"/>
                <a:cs typeface="Times New Roman" pitchFamily="18" charset="0"/>
              </a:rPr>
              <a:t>Текущие – по желанию,  </a:t>
            </a:r>
          </a:p>
          <a:p>
            <a:pPr algn="just"/>
            <a:r>
              <a:rPr lang="ru-RU" sz="3000" b="1">
                <a:latin typeface="Times New Roman" pitchFamily="18" charset="0"/>
                <a:cs typeface="Times New Roman" pitchFamily="18" charset="0"/>
              </a:rPr>
              <a:t>за тематические проверочные работы – обязательно. </a:t>
            </a:r>
            <a:endParaRPr lang="ru-RU" sz="3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55650" y="4079875"/>
            <a:ext cx="776446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За задачи, решённые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 при изучении новой темы,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отметка 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ставится только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 по желанию ученика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, так как он ещё овладевает умениями и знаниями темы и имеет право на ошибку.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855663" y="765175"/>
            <a:ext cx="7532687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За каждую задачу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проверочной (контрольной) работы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по итогам темы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отметка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ставится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всем ученикам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, так как каждый должен показать, как он овладел умениями и знаниями по теме. Ученик не может отказаться от выставления этой отметки, но имеет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право пересдать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хотя бы один раз.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55663" y="4076700"/>
            <a:ext cx="731678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Если ученика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 устраивает полученная отметка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(за задание проверочной работы), он имеет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право пересдать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соответствующий материал до контрольного срока (например, до конца четверти).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57587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6-е правило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КАКИМ КРИТЕРИЯМ ОЦЕНИВАТЬ?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27881" y="3284984"/>
            <a:ext cx="74882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По признакам трёх уровней успешности.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750" y="1844675"/>
            <a:ext cx="80645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Необходимый уровень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(базовый)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решение типовой задачи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подобной тем, что решали уже много раз, где требовались отработанные действия и усвоенные знания. Это достаточно для продолжения образования, это возможно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необходимо всем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Качественные оценки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«хорошо, но не отлично»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или «нормально» (решение задачи с недочётами).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55650" y="1166813"/>
            <a:ext cx="7632700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Повышенный уровень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(программный)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– решение нестандартной задачи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где потребовалось: либо действие в новой, непривычной ситуации, либо использование новых, усваиваемых в данный момент знаний. </a:t>
            </a:r>
          </a:p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Умение действовать в нестандартной ситуации – это отличие от необходимого всем уровня. Качественные оценки: «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отлично»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или «почти отлично» (решение задачи с недочётами).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4675" y="1557338"/>
            <a:ext cx="8101013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  <a:cs typeface="Times New Roman" pitchFamily="18" charset="0"/>
              </a:rPr>
              <a:t>Максимальный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b="1" u="sng">
                <a:latin typeface="Times New Roman" pitchFamily="18" charset="0"/>
                <a:cs typeface="Times New Roman" pitchFamily="18" charset="0"/>
              </a:rPr>
              <a:t>НЕобязательный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 решение не изучавшейся в классе «сверхзадачи»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, для которой потребовались либо самостоятельно добытые, не изучавшиеся знания, либо новые, самостоятельно усвоенные умения и действия, требуемые на следующих ступенях образования. Это демонстрирует исключительные успехи отдельных учеников по отдельным темам сверх школьных требований. Качественная оценка </a:t>
            </a:r>
            <a:r>
              <a:rPr lang="ru-RU" sz="30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3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>
                <a:latin typeface="Times New Roman" pitchFamily="18" charset="0"/>
                <a:cs typeface="Times New Roman" pitchFamily="18" charset="0"/>
              </a:rPr>
              <a:t>«превосходно».</a:t>
            </a:r>
            <a:endParaRPr lang="ru-RU" sz="3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620713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7-е правило.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ОПРЕДЕЛЯТЬ ИТОГОВЫЕ ОЦЕНКИ/ОТМЕТКИ? 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5650" y="2671763"/>
            <a:ext cx="73453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Предметные четвертные отметки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определяются по таблицам предметных результатов (среднее арифметическое баллов).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55650" y="4076700"/>
            <a:ext cx="78486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Итоговая оценка за ступень начальной школы 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основе всех положительных результатов, накопленных учеником в своем портфеле, и на основе итоговой диагностики предметных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результатов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88550" y="1844824"/>
            <a:ext cx="72009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Обучение «Алгоритму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потребует выделять около 5 минут учебного времени на большинстве уроков. Однако, когда этот алгоритм будет освоен всеми учениками (примерно через 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 недели), его использование значительно повысит эффективность работы учеников.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563688" y="188913"/>
            <a:ext cx="67691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Оценивать можно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любое действие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ученика (особенно успешное): удачную мысль в диалоге, односложный ответ на репродуктивный вопрос и т.д.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116013" y="2205038"/>
            <a:ext cx="7488237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Отметка ставится только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за решение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продуктивной учебной задачи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в ходе которой ученик осмысливал цель и условия задания, осуществлял действия по поиску решения (хотя бы одно умение по использованию знаний), получал и представлял результат.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332656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2-е правило.    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ОЦЕНИВАЕТ?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550" y="2732088"/>
            <a:ext cx="77851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Учитель и ученик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определяют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оценку и отметку.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1196975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уроке ученик сам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оценивает свой результат выполнения задания по «Алгоритму самооценки» и, если требуется, определяет отметку, когда показывает выполненное задание.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4076700"/>
            <a:ext cx="914399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адекватного оценивания ученик должен научиться отвечать на вопросы о целях и результатах своей работы, то есть освоить алгоритм самооценки.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43608" y="0"/>
            <a:ext cx="72723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Алгоритм самооценки </a:t>
            </a:r>
          </a:p>
          <a:p>
            <a:pPr algn="ctr"/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(вопросы, на которые отвечает ученик)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4508" y="1049084"/>
            <a:ext cx="91075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1-й шаг.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нужно было сделать в этом задании (задаче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)?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Какая была цель, что нужно было получить в результате?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277" y="1567397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2-й шаг.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Удалось получить результат?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Найдено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решение, ответ?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906789"/>
            <a:ext cx="91707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 полностью верно или с незначительной ошибкой (какой, в чем)?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45343"/>
            <a:ext cx="91707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Справился полностью самостоятельно или с чьей - то помощью (кто помогал, в чем)?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5306" y="2583897"/>
            <a:ext cx="917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 2-го класса, после обучения детей использованию таблицы требований к этому алгоритму может быть  добавлен новый шаг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168672"/>
            <a:ext cx="91707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Какое умение отрабатывали при выполнении данного задания?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62" y="3463399"/>
            <a:ext cx="9107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Начиная с 3-го класса, после введения правила уровней успешности  к этому алгоритму могут добавляться новые шаги для оценивания учеником своих успехов и определения своей отметки в баллах.</a:t>
            </a:r>
            <a:endParaRPr lang="ru-RU" sz="1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6133" y="4245187"/>
            <a:ext cx="917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Каков был уровень задачи, задания?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Такие задачи мы решали уже много раз, понадобились только давно полученные знания?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(Необходимый уровень.)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62" y="5076185"/>
            <a:ext cx="90848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 этой задаче мы столкнулись с необычной ситуацией (либо нам нужны прежние знания в новой ситуации, либо нам нужны новые только сейчас получаемые знания)?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Программный уровень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9194" y="5557961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Такие задачи мы никогда не учились решать или же использовались правила и факты, которые мы на уроках не изучали?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Максимальный уровень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39990" y="6262296"/>
            <a:ext cx="9220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Исходя из продемонстрированного уровня успешности, определи отметку, которую ты себе поставишь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829" y="5911903"/>
            <a:ext cx="9084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7-й шаг.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Определи уровень успешности, на котором ты решил задачу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8048" y="2564904"/>
            <a:ext cx="848136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уроков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 письменные задания оценку и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отметку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определяет учитель.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8048" y="3933825"/>
            <a:ext cx="8058617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Ученик имеет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изменить эту оценку и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отметку, если докажет (используя алгоритм </a:t>
            </a:r>
          </a:p>
          <a:p>
            <a:pPr algn="ctr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), что она завышена или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занижена.</a:t>
            </a:r>
          </a:p>
          <a:p>
            <a:endParaRPr lang="ru-RU" dirty="0">
              <a:latin typeface="Franklin Gothic Book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765175"/>
            <a:ext cx="77406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Учитель имеет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изменить эту отметку, если докажет , что она завышена или  занижена.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635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 делать в 1-м классе, где ученик ещё психологически не готов к адекватной оценке своих результатов, в том числе к признанию своих ошибок?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60388" y="1989138"/>
            <a:ext cx="80645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1-й шаг (на первых уроках).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Обозначаем своё настроение.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Даём возможность детям эмоционально оценить прошедший урок (день). Эта рефлексия станет основой для адекватной оценки своих учебных успехов. На полях тетради или в дневнике дети обозначают своё настроение, реакцию на урок («доволен», «было трудно» и т.п.) в виде понятных им символов. Например, смайлики или кружки с цветами светофора.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47688" y="333375"/>
            <a:ext cx="8135937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2-й шаг (через 2–4 недели). Учимся.     сравнивать цель 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Даём детям возможность оценить содержание своей письменной работы.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Раздав тетради с проверенными работами, учитель ведёт диалог с учениками, в котором главным являются такие вопросы: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Какое у вас было задание? Кто может сказать, что нужно было сделать дома? (Обучение 1-му шагу алгоритма самооценки.)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Посмотрите каждый на свою работу – согласны, что задание выполнено? (Коллективная самооценка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обучение 2-му шагу алгоритма самооценки.)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7926</TotalTime>
  <Words>1499</Words>
  <Application>Microsoft Office PowerPoint</Application>
  <PresentationFormat>Экран (4:3)</PresentationFormat>
  <Paragraphs>97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Технология оценивания учебных достижений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Портфель личных достижений - средство мониторинга  процесса формирования личностных результатов</vt:lpstr>
      <vt:lpstr>  Приёмы самооценивания </vt:lpstr>
      <vt:lpstr>Приёмы самодиагностики</vt:lpstr>
      <vt:lpstr>Приём самодиагностики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738</cp:revision>
  <dcterms:created xsi:type="dcterms:W3CDTF">2010-05-23T14:28:12Z</dcterms:created>
  <dcterms:modified xsi:type="dcterms:W3CDTF">2019-05-16T16:40:06Z</dcterms:modified>
</cp:coreProperties>
</file>