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89" r:id="rId2"/>
    <p:sldId id="288" r:id="rId3"/>
    <p:sldId id="285" r:id="rId4"/>
    <p:sldId id="284" r:id="rId5"/>
    <p:sldId id="283" r:id="rId6"/>
    <p:sldId id="282" r:id="rId7"/>
    <p:sldId id="279" r:id="rId8"/>
    <p:sldId id="277" r:id="rId9"/>
    <p:sldId id="290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5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3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92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7176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73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0179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239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8509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27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00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28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24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73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601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656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64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03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93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992888" cy="720081"/>
          </a:xfrm>
        </p:spPr>
        <p:txBody>
          <a:bodyPr>
            <a:noAutofit/>
          </a:bodyPr>
          <a:lstStyle/>
          <a:p>
            <a:pPr marL="182880" algn="ctr"/>
            <a:r>
              <a:rPr lang="ru-RU" sz="4000" b="1" dirty="0" smtClean="0">
                <a:solidFill>
                  <a:srgbClr val="002060"/>
                </a:solidFill>
              </a:rPr>
              <a:t>УРОК ЛИТЕРАТУРНОГО ЧТЕНИЯ</a:t>
            </a:r>
            <a:endParaRPr lang="ru-RU" sz="40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4032448" cy="518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84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04664"/>
            <a:ext cx="6552728" cy="655272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AutoShape 2" descr="https://s7.hostingkartinok.com/uploads/images/2014/09/59fc05e3055766af64c79807c1b2447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s7.hostingkartinok.com/uploads/images/2014/09/59fc05e3055766af64c79807c1b24472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258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142999" y="731519"/>
            <a:ext cx="3346704" cy="3417562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памятни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3875"/>
            <a:ext cx="4248472" cy="443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ользователь\Desktop\крыл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109" y="1809419"/>
            <a:ext cx="4382371" cy="4535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166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Иван Андреевич Крылов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0838" y="2649538"/>
            <a:ext cx="5543450" cy="37317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avatars.mds.yandex.net/get-pdb/1221986/ef6ad996-d012-44b0-b757-47a7b4290aef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19189"/>
            <a:ext cx="4140404" cy="5466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74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143000" y="332656"/>
            <a:ext cx="3346704" cy="936104"/>
          </a:xfrm>
        </p:spPr>
        <p:txBody>
          <a:bodyPr/>
          <a:lstStyle/>
          <a:p>
            <a:r>
              <a:rPr lang="ru-RU" sz="2000" b="1" dirty="0"/>
              <a:t>Кто в лесу без топоров</a:t>
            </a:r>
            <a:br>
              <a:rPr lang="ru-RU" sz="2000" b="1" dirty="0"/>
            </a:br>
            <a:r>
              <a:rPr lang="ru-RU" sz="2000" b="1" dirty="0"/>
              <a:t>Строит избу без углов</a:t>
            </a:r>
            <a:r>
              <a:rPr lang="ru-RU" sz="2000" b="1" dirty="0" smtClean="0"/>
              <a:t>?</a:t>
            </a:r>
            <a:r>
              <a:rPr lang="ru-RU" sz="2000" b="1" dirty="0"/>
              <a:t> </a:t>
            </a:r>
            <a:endParaRPr lang="ru-RU" sz="20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56447" y="2348880"/>
            <a:ext cx="3346704" cy="3600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7302" y="116632"/>
            <a:ext cx="3346704" cy="1944216"/>
          </a:xfrm>
        </p:spPr>
        <p:txBody>
          <a:bodyPr/>
          <a:lstStyle/>
          <a:p>
            <a:r>
              <a:rPr lang="ru-RU" sz="2000" b="1" dirty="0"/>
              <a:t>Самолётик лёгкий быстрый</a:t>
            </a:r>
            <a:br>
              <a:rPr lang="ru-RU" sz="2000" b="1" dirty="0"/>
            </a:br>
            <a:r>
              <a:rPr lang="ru-RU" sz="2000" b="1" dirty="0"/>
              <a:t>Над цветком летит душистым.</a:t>
            </a:r>
            <a:br>
              <a:rPr lang="ru-RU" sz="2000" b="1" dirty="0"/>
            </a:br>
            <a:r>
              <a:rPr lang="ru-RU" sz="2000" b="1" dirty="0"/>
              <a:t>Крылья, хвостик и глаза.</a:t>
            </a:r>
            <a:br>
              <a:rPr lang="ru-RU" sz="2000" b="1" dirty="0"/>
            </a:br>
            <a:r>
              <a:rPr lang="ru-RU" sz="2000" b="1" dirty="0"/>
              <a:t>Это чудо …</a:t>
            </a:r>
            <a:endParaRPr lang="ru-RU" sz="2000" b="1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45025" y="2348880"/>
            <a:ext cx="3887415" cy="3600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ользователь\Desktop\муравь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8"/>
          <a:stretch/>
        </p:blipFill>
        <p:spPr bwMode="auto">
          <a:xfrm>
            <a:off x="539552" y="2248981"/>
            <a:ext cx="373746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Пользователь\Desktop\стрекоз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8"/>
          <a:stretch/>
        </p:blipFill>
        <p:spPr bwMode="auto">
          <a:xfrm>
            <a:off x="4572000" y="2276872"/>
            <a:ext cx="4340489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306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058" y="359396"/>
            <a:ext cx="7439758" cy="15574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Басня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«Стрекоза и Муравей»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2420888"/>
            <a:ext cx="5752728" cy="34563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ользователь\Desktop\36424fa67ad7fe6022a45c998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7662738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85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2223" y="4437112"/>
            <a:ext cx="81593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dirty="0">
                <a:solidFill>
                  <a:prstClr val="black"/>
                </a:solidFill>
              </a:rPr>
              <a:t>В басне содержится краткое нравоучительное заключение -</a:t>
            </a:r>
            <a:r>
              <a:rPr lang="ru-RU" sz="2400" dirty="0">
                <a:solidFill>
                  <a:srgbClr val="FF0000"/>
                </a:solidFill>
              </a:rPr>
              <a:t>мораль</a:t>
            </a:r>
            <a:r>
              <a:rPr lang="ru-RU" sz="2400" dirty="0">
                <a:solidFill>
                  <a:prstClr val="black"/>
                </a:solidFill>
              </a:rPr>
              <a:t>.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95536" y="404664"/>
            <a:ext cx="8136904" cy="3785652"/>
            <a:chOff x="395536" y="404664"/>
            <a:chExt cx="8136904" cy="378565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95536" y="404664"/>
              <a:ext cx="8136904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/>
                <a:t>	</a:t>
              </a:r>
              <a:r>
                <a:rPr lang="ru-RU" sz="2400" dirty="0" smtClean="0">
                  <a:solidFill>
                    <a:srgbClr val="FF0000"/>
                  </a:solidFill>
                </a:rPr>
                <a:t>Басня-</a:t>
              </a:r>
              <a:r>
                <a:rPr lang="ru-RU" sz="2400" dirty="0" smtClean="0"/>
                <a:t> </a:t>
              </a:r>
              <a:r>
                <a:rPr lang="ru-RU" sz="2400" dirty="0"/>
                <a:t>это литературный жанр,  с краткой формой повествования, где действуют звери, птицы, вещи, а подразумеваются под ними люди, высмеиваются их пороки.</a:t>
              </a:r>
              <a:br>
                <a:rPr lang="ru-RU" sz="2400" dirty="0"/>
              </a:br>
              <a:r>
                <a:rPr lang="ru-RU" sz="2400" dirty="0"/>
                <a:t/>
              </a:r>
              <a:br>
                <a:rPr lang="ru-RU" sz="2400" dirty="0"/>
              </a:br>
              <a:r>
                <a:rPr lang="ru-RU" sz="2400" dirty="0" smtClean="0"/>
                <a:t>	</a:t>
              </a:r>
            </a:p>
            <a:p>
              <a:pPr algn="just"/>
              <a:endParaRPr lang="ru-RU" sz="2400" dirty="0"/>
            </a:p>
            <a:p>
              <a:pPr algn="just"/>
              <a:endParaRPr lang="ru-RU" sz="2400" dirty="0" smtClean="0"/>
            </a:p>
            <a:p>
              <a:pPr algn="just"/>
              <a:endParaRPr lang="ru-RU" sz="2400" dirty="0"/>
            </a:p>
            <a:p>
              <a:pPr algn="just"/>
              <a:r>
                <a:rPr lang="ru-RU" sz="2400" dirty="0" smtClean="0"/>
                <a:t>	</a:t>
              </a:r>
              <a:endParaRPr lang="ru-RU" sz="2400" b="1" dirty="0"/>
            </a:p>
          </p:txBody>
        </p:sp>
        <p:pic>
          <p:nvPicPr>
            <p:cNvPr id="2050" name="Picture 2" descr="http://s020.radikal.ru/i723/1402/5b/0dfff12484b7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1951963"/>
              <a:ext cx="2684160" cy="18827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48058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80920" cy="792088"/>
          </a:xfrm>
        </p:spPr>
        <p:txBody>
          <a:bodyPr>
            <a:normAutofit/>
          </a:bodyPr>
          <a:lstStyle/>
          <a:p>
            <a:pPr marL="788670" indent="-742950">
              <a:buFont typeface="+mj-lt"/>
              <a:buAutoNum type="arabicPeriod"/>
            </a:pPr>
            <a:r>
              <a:rPr lang="ru-RU" sz="3600" b="1" dirty="0" smtClean="0"/>
              <a:t>Как  жилось Стрекозе летом?</a:t>
            </a: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40768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8670" lvl="0" indent="-742950" defTabSz="457200">
              <a:spcBef>
                <a:spcPts val="1000"/>
              </a:spcBef>
              <a:buClr>
                <a:srgbClr val="5FCBEF"/>
              </a:buClr>
              <a:buSzPct val="80000"/>
              <a:buFont typeface="+mj-lt"/>
              <a:buAutoNum type="arabicPeriod" startAt="2"/>
            </a:pPr>
            <a:r>
              <a:rPr lang="ru-RU" sz="3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Как изменилась жизнь Стрекозы</a:t>
            </a:r>
            <a:r>
              <a:rPr lang="ru-RU" sz="3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  <a:endParaRPr lang="ru-RU" sz="3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636912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8670" lvl="0" indent="-742950" defTabSz="457200">
              <a:spcBef>
                <a:spcPts val="1000"/>
              </a:spcBef>
              <a:buClr>
                <a:srgbClr val="5FCBEF"/>
              </a:buClr>
              <a:buSzPct val="80000"/>
              <a:buFont typeface="+mj-lt"/>
              <a:buAutoNum type="arabicPeriod" startAt="3"/>
            </a:pPr>
            <a:r>
              <a:rPr lang="ru-RU" sz="3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С какой мольбой обратилась Стрекоза к Муравью</a:t>
            </a:r>
            <a:r>
              <a:rPr lang="ru-RU" sz="3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  <a:endParaRPr lang="ru-RU" sz="3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93305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8670" lvl="0" indent="-742950" defTabSz="457200">
              <a:spcBef>
                <a:spcPts val="1000"/>
              </a:spcBef>
              <a:buClr>
                <a:srgbClr val="5FCBEF"/>
              </a:buClr>
              <a:buSzPct val="80000"/>
              <a:buFont typeface="+mj-lt"/>
              <a:buAutoNum type="arabicPeriod" startAt="4"/>
            </a:pPr>
            <a:r>
              <a:rPr lang="ru-RU" sz="3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Какая мораль басни</a:t>
            </a:r>
            <a:r>
              <a:rPr lang="ru-RU" sz="3600" b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?</a:t>
            </a:r>
            <a:endParaRPr lang="ru-RU" sz="3600" b="1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4725144"/>
            <a:ext cx="7632848" cy="1224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8670" lvl="0" indent="-742950" defTabSz="457200">
              <a:spcBef>
                <a:spcPts val="1000"/>
              </a:spcBef>
              <a:buClr>
                <a:srgbClr val="5FCBEF"/>
              </a:buClr>
              <a:buSzPct val="80000"/>
              <a:buFont typeface="+mj-lt"/>
              <a:buAutoNum type="arabicPeriod" startAt="5"/>
            </a:pPr>
            <a:r>
              <a:rPr lang="ru-RU" sz="3600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Почему Муравей не пустил Стрекозу?</a:t>
            </a:r>
          </a:p>
        </p:txBody>
      </p:sp>
    </p:spTree>
    <p:extLst>
      <p:ext uri="{BB962C8B-B14F-4D97-AF65-F5344CB8AC3E}">
        <p14:creationId xmlns:p14="http://schemas.microsoft.com/office/powerpoint/2010/main" val="207146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3" y="1700808"/>
            <a:ext cx="6264695" cy="468052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легкомысленная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трудолюбивый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труженик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умный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беззаботная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веселая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692696"/>
            <a:ext cx="3346704" cy="639762"/>
          </a:xfrm>
        </p:spPr>
        <p:txBody>
          <a:bodyPr/>
          <a:lstStyle/>
          <a:p>
            <a:r>
              <a:rPr lang="ru-RU" sz="4000" b="1" dirty="0" smtClean="0"/>
              <a:t>Стрекоза</a:t>
            </a:r>
            <a:endParaRPr lang="ru-RU" sz="4000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788024" y="694034"/>
            <a:ext cx="3096344" cy="639762"/>
          </a:xfrm>
        </p:spPr>
        <p:txBody>
          <a:bodyPr/>
          <a:lstStyle/>
          <a:p>
            <a:r>
              <a:rPr lang="ru-RU" sz="4000" b="1" dirty="0" smtClean="0"/>
              <a:t>Муравей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745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163933660"/>
              </p:ext>
            </p:extLst>
          </p:nvPr>
        </p:nvGraphicFramePr>
        <p:xfrm>
          <a:off x="323528" y="692696"/>
          <a:ext cx="7992888" cy="547260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{3C2FFA5D-87B4-456A-9821-1D502468CF0F}</a:tableStyleId>
              </a:tblPr>
              <a:tblGrid>
                <a:gridCol w="1933359"/>
                <a:gridCol w="2799948"/>
                <a:gridCol w="3259581"/>
              </a:tblGrid>
              <a:tr h="6121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Признаки сравнения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Сказка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Басня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8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Автор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Сказки бывают и авторскими и народными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Как правило, басни сочиняют поэты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753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Объем, размер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Сказки больше басен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Басни меньше сказок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5304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Герои, события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сказках есть волшебные герои и события;  герои  в сказках преодолевают трудности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баснях нет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8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Финал, концовка произведения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Сказки имеют счастливый конец,  в сказках нет вывода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Басни, как правило, содержат в конце мораль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182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Построение произведения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сказках есть зачины, присказки, повторы эпизодов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rgbClr val="F0F5C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баснях нет</a:t>
                      </a:r>
                      <a:endParaRPr lang="ru-RU" sz="2000" dirty="0">
                        <a:effectLst/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4949" marR="54949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62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239</TotalTime>
  <Words>136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УРОК ЛИТЕРАТУРНОГО ЧТЕНИЯ</vt:lpstr>
      <vt:lpstr>Презентация PowerPoint</vt:lpstr>
      <vt:lpstr>Иван Андреевич Крылов</vt:lpstr>
      <vt:lpstr>Презентация PowerPoint</vt:lpstr>
      <vt:lpstr>Басня  «Стрекоза и Муравей»</vt:lpstr>
      <vt:lpstr>Презентация PowerPoint</vt:lpstr>
      <vt:lpstr>Презентация PowerPoint</vt:lpstr>
      <vt:lpstr>легкомысленная трудолюбивый труженик умный  беззаботная веселая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Андреевич Крылов</dc:title>
  <dc:creator>Пользователь</dc:creator>
  <cp:lastModifiedBy>Арина</cp:lastModifiedBy>
  <cp:revision>42</cp:revision>
  <dcterms:created xsi:type="dcterms:W3CDTF">2014-10-25T15:16:47Z</dcterms:created>
  <dcterms:modified xsi:type="dcterms:W3CDTF">2019-05-09T20:26:47Z</dcterms:modified>
</cp:coreProperties>
</file>