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98" r:id="rId2"/>
    <p:sldId id="300" r:id="rId3"/>
    <p:sldId id="299" r:id="rId4"/>
    <p:sldId id="301" r:id="rId5"/>
    <p:sldId id="302" r:id="rId6"/>
    <p:sldId id="280" r:id="rId7"/>
    <p:sldId id="282" r:id="rId8"/>
    <p:sldId id="303" r:id="rId9"/>
    <p:sldId id="304" r:id="rId10"/>
    <p:sldId id="305" r:id="rId11"/>
    <p:sldId id="306" r:id="rId12"/>
    <p:sldId id="307" r:id="rId13"/>
    <p:sldId id="308" r:id="rId14"/>
    <p:sldId id="290" r:id="rId15"/>
    <p:sldId id="292" r:id="rId16"/>
    <p:sldId id="293" r:id="rId17"/>
    <p:sldId id="294" r:id="rId18"/>
    <p:sldId id="295" r:id="rId19"/>
    <p:sldId id="296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409" autoAdjust="0"/>
  </p:normalViewPr>
  <p:slideViewPr>
    <p:cSldViewPr>
      <p:cViewPr varScale="1">
        <p:scale>
          <a:sx n="50" d="100"/>
          <a:sy n="50" d="100"/>
        </p:scale>
        <p:origin x="1411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790109-3710-40A7-B485-37CADF498822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F32D31-F669-425D-AD72-47B197B12A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745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32D31-F669-425D-AD72-47B197B12A3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904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32D31-F669-425D-AD72-47B197B12A3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413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AAF23F4-33E4-4A83-9C4A-8938D1880581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281E9D9-B964-4BE1-AA0C-48342767D8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«Детский сад «Берёзка» </a:t>
            </a:r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с.Кунашак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Национально-патриотическое 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детей дошкольного возраста</a:t>
            </a:r>
            <a:b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Маннанова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Н.К.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Picture 4" descr="http://www.playcast.ru/uploads/2015/12/17/163610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4422366"/>
            <a:ext cx="2304256" cy="191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4274453"/>
      </p:ext>
    </p:extLst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24743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«МОЁ СЕЛО КУНАШАК»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историей возникновения Кунашака.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дошкольников уважение к людям различных профессий, работающих в селе;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представление об учреждениях села, его природе;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интерес к историко-культурному наследию своего народа;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уважительное отношение к ветеранам ВОВ родного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села.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982492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12776"/>
            <a:ext cx="770485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СТРАНА»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государственной символикой России.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знания о стране, в которой мы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живём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(города,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сёла, национальности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богатства нашей страны, народное творчество)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с картой, глобусом.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праздниками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438676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0728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«МОИ ТРАДИЦИИ»</a:t>
            </a: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художественный вкус, творческие способности;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чувство гордости и восхищения к своей малой Родине с помощью традиций народа и через музейную педагогику;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интерес к культурным ценностям своего и других народов</a:t>
            </a:r>
            <a:r>
              <a:rPr lang="ru-RU" b="1" dirty="0"/>
              <a:t>.</a:t>
            </a:r>
          </a:p>
        </p:txBody>
      </p:sp>
      <p:pic>
        <p:nvPicPr>
          <p:cNvPr id="3" name="Picture 4" descr="http://www.playcast.ru/uploads/2015/12/17/163610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221088"/>
            <a:ext cx="2546203" cy="21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7645430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 уголки в группах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6" descr="http://rusticker.ru/p/bba64e6137c253f4ae556a97869e31b1.png?t=13600080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3" b="30668"/>
          <a:stretch/>
        </p:blipFill>
        <p:spPr bwMode="auto">
          <a:xfrm>
            <a:off x="1475656" y="2750094"/>
            <a:ext cx="6083692" cy="292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049520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pp.userapi.com/c847124/v847124967/132361/EUGCZp4gXT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80728"/>
            <a:ext cx="3759883" cy="501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rusticker.ru/p/bba64e6137c253f4ae556a97869e31b1.png?t=136000800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3" b="30668"/>
          <a:stretch/>
        </p:blipFill>
        <p:spPr bwMode="auto">
          <a:xfrm>
            <a:off x="899592" y="5480311"/>
            <a:ext cx="2736304" cy="131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808780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pp.userapi.com/c847220/v847220893/134a55/KYSjiNJwpC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604447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972510"/>
      </p:ext>
    </p:ext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pp.userapi.com/c850628/v850628656/4bab6/K4naf6INBM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400" y="2708920"/>
            <a:ext cx="5400600" cy="405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p.userapi.com/c846523/v846523967/137562/jWBxAKrQmXQ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3" r="17261" b="26195"/>
          <a:stretch/>
        </p:blipFill>
        <p:spPr bwMode="auto">
          <a:xfrm>
            <a:off x="142999" y="188640"/>
            <a:ext cx="360040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rusticker.ru/p/bba64e6137c253f4ae556a97869e31b1.png?t=136000800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3" b="30668"/>
          <a:stretch/>
        </p:blipFill>
        <p:spPr bwMode="auto">
          <a:xfrm>
            <a:off x="4355976" y="897644"/>
            <a:ext cx="3343275" cy="1606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playcast.ru/uploads/2015/12/17/163610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61048"/>
            <a:ext cx="2546203" cy="211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4892277"/>
      </p:ext>
    </p:extLst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p.userapi.com/c851224/v851224656/4af08/z4ThFysCCY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63"/>
          <a:stretch/>
        </p:blipFill>
        <p:spPr bwMode="auto">
          <a:xfrm>
            <a:off x="107504" y="836712"/>
            <a:ext cx="8892479" cy="514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347446"/>
      </p:ext>
    </p:extLst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pp.userapi.com/c830400/v830400967/1dafeb/WN_1X9pveC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091" y="260648"/>
            <a:ext cx="489654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://rusticker.ru/p/bba64e6137c253f4ae556a97869e31b1.png?t=136000800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3" b="30668"/>
          <a:stretch/>
        </p:blipFill>
        <p:spPr bwMode="auto">
          <a:xfrm>
            <a:off x="5736963" y="5057536"/>
            <a:ext cx="2651462" cy="1273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3978646"/>
      </p:ext>
    </p:extLst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p.userapi.com/c845521/v845521967/13bf3c/oKW1CAilN5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52520" cy="6339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713577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0891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современных условиях, когда происходят глубочайшие изменения в жизни общества, одним из центральных направлений работы с подрастающим поколением становиться патриотическое воспитание. Сейчас, в период нестабильности в обществе, возникает необходимость вернуться к лучшим традициям нашего народа, к его вековым корням, к таким вечным понятиям, как род, родство, Родина.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патриотизма многогранно по своему содержанию: это и любовь к родным местам, и гордость за свой народ, и ощущение неразрывности с окружающим, и желание сохранить, приумножить богатство своей страны.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патриотом – значит ощущать себя неотъемлемой частью Отечества. Это сложное чувство возникает еще в дошкольном детстве, когда закладываются основы ценностного отношения к окружающему миру, и формируется в ребёнке постепенно, в ходе воспитания любви к своим ближним, к детскому саду, к родным местам, родной стране. Дошкольный возраст как период становления личности имеет свои потенциальные возможности для формирования высших нравственных чувств, к которым и относиться чувство патриотизма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46948040"/>
      </p:ext>
    </p:extLst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323652"/>
            <a:ext cx="7137241" cy="39856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Патриотизм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постоянная работа ума и души, любовь и уважение к старшим, каждодневные усилия во имя того, чтобы наша общая родина - Россия становилась могущественнее и краше, чтобы граждане Российской Федерации независимо от их национальности жили лучше и верили в будущее своих детей и внуков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Это - уважение к историческому прошлому родины и унаследованным от него традициям; привязанность к месту жительства.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http://rusticker.ru/p/bba64e6137c253f4ae556a97869e31b1.png?t=13600080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3" b="30668"/>
          <a:stretch/>
        </p:blipFill>
        <p:spPr bwMode="auto">
          <a:xfrm>
            <a:off x="5364088" y="764704"/>
            <a:ext cx="2664296" cy="128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64704"/>
            <a:ext cx="639045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родному краю, </a:t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культуре, родной речи </a:t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с малого – </a:t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любви к своей семье, к своему жилищу, </a:t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своему детскому саду. </a:t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расширяясь, эта любовь </a:t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 в любовь к родной стране, </a:t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ее истории, прошлому и настоящему, </a:t>
            </a:r>
            <a:b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 всему человечеству.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Д.С. Лихачев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G:\DSC005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r="13486"/>
          <a:stretch>
            <a:fillRect/>
          </a:stretch>
        </p:blipFill>
        <p:spPr>
          <a:xfrm>
            <a:off x="115887" y="4487927"/>
            <a:ext cx="2170113" cy="22177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4553601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80728"/>
            <a:ext cx="748883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lvl="0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любви и привязанности к своей семье, дому, детскому саду, улице, селу; </a:t>
            </a:r>
          </a:p>
          <a:p>
            <a:pPr lvl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бережного отношения к природе и всему живому; </a:t>
            </a:r>
          </a:p>
          <a:p>
            <a:pPr lvl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уважения к труду; </a:t>
            </a:r>
          </a:p>
          <a:p>
            <a:pPr lvl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интереса к национальным традициям и промыслам; </a:t>
            </a:r>
          </a:p>
          <a:p>
            <a:pPr lvl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элементарных знаний о правах человека; </a:t>
            </a:r>
          </a:p>
          <a:p>
            <a:pPr lvl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представлений о России, ее столице; </a:t>
            </a:r>
          </a:p>
          <a:p>
            <a:pPr lvl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символами государства: гербом, флагом, гимном; </a:t>
            </a:r>
          </a:p>
          <a:p>
            <a:pPr lvl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чувства ответственности и гордости за достижения Родины; </a:t>
            </a:r>
          </a:p>
          <a:p>
            <a:pPr lvl="0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толерантности, чувства уважения и симпатии к другим людям, народам, их традициям. </a:t>
            </a:r>
          </a:p>
          <a:p>
            <a:pPr lvl="0"/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1396401534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28343"/>
            <a:ext cx="7992888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условия:</a:t>
            </a: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благоприятных материально-технических и социальных условий; 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Обновление содержания образования, отбор наиболее интересного и доступного материала с опорой на опыт и чувства детей; 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Последовательная ориентация на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культуросообразность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образования, призванного обеспечить формирование духовного мира человека; 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Тесный контакт по данной проблеме с семьей, опора на ее традиции и опыт.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8026803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/>
              <a:t/>
            </a:r>
            <a:br>
              <a:rPr lang="ru-RU" sz="2700" b="1" dirty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600" b="1" dirty="0" smtClean="0"/>
              <a:t>Система </a:t>
            </a:r>
            <a:r>
              <a:rPr lang="ru-RU" sz="3600" b="1" dirty="0"/>
              <a:t>и последовательность работы по нравственно-патриотическому воспитанию </a:t>
            </a:r>
            <a:r>
              <a:rPr lang="ru-RU" sz="3600" b="1" dirty="0" smtClean="0"/>
              <a:t>детей.</a:t>
            </a:r>
            <a:br>
              <a:rPr lang="ru-RU" sz="3600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5076056" y="2780928"/>
            <a:ext cx="2376264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0800000">
            <a:off x="2123728" y="2708920"/>
            <a:ext cx="2376264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0800000" flipV="1">
            <a:off x="2123728" y="3861048"/>
            <a:ext cx="2304256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148064" y="3933056"/>
            <a:ext cx="2376264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 flipH="1" flipV="1">
            <a:off x="4427984" y="3068960"/>
            <a:ext cx="7200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4247964" y="4401108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1547664" y="1700808"/>
            <a:ext cx="1706488" cy="1634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Здравствуй, это Я!</a:t>
            </a:r>
          </a:p>
        </p:txBody>
      </p:sp>
      <p:sp>
        <p:nvSpPr>
          <p:cNvPr id="5" name="Овал 4"/>
          <p:cNvSpPr/>
          <p:nvPr/>
        </p:nvSpPr>
        <p:spPr>
          <a:xfrm>
            <a:off x="4067944" y="1812596"/>
            <a:ext cx="1642472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Моя семья</a:t>
            </a:r>
          </a:p>
        </p:txBody>
      </p:sp>
      <p:sp>
        <p:nvSpPr>
          <p:cNvPr id="6" name="Овал 5"/>
          <p:cNvSpPr/>
          <p:nvPr/>
        </p:nvSpPr>
        <p:spPr>
          <a:xfrm>
            <a:off x="6567616" y="1499926"/>
            <a:ext cx="1646428" cy="16039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336197" y="4437112"/>
            <a:ext cx="1980220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Традиции</a:t>
            </a:r>
          </a:p>
        </p:txBody>
      </p:sp>
      <p:sp>
        <p:nvSpPr>
          <p:cNvPr id="14" name="Овал 13"/>
          <p:cNvSpPr/>
          <p:nvPr/>
        </p:nvSpPr>
        <p:spPr>
          <a:xfrm>
            <a:off x="3311860" y="4621480"/>
            <a:ext cx="2038124" cy="16158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Моя страна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971600" y="4602832"/>
            <a:ext cx="1819672" cy="1634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Моё село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804249" y="2317523"/>
            <a:ext cx="11304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Мой сад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«Здравствуй, это Я !»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представлений о себе как личности, имеющей право на индивидуальные отличия от других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ребенку осознать собственную индивидуальность, повысить самооценку;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понять собственную значимость в сердцах своих родителей (это особенно важно тем детям, чьи родители не склонны к проявлениям излишней нежности и чье воспитание отличается строгостью);</a:t>
            </a:r>
          </a:p>
          <a:p>
            <a:pPr lvl="0">
              <a:buNone/>
            </a:pP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988840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СЕМЬЯ»</a:t>
            </a:r>
          </a:p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чувство гордости за свою семью;</a:t>
            </a:r>
          </a:p>
          <a:p>
            <a:pPr lvl="0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любовь к родному дому;</a:t>
            </a:r>
          </a:p>
          <a:p>
            <a:pPr lvl="0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внимательнее относиться к событиям в своей семье, интересоваться делами и традициями родного очага.</a:t>
            </a:r>
          </a:p>
        </p:txBody>
      </p:sp>
    </p:spTree>
    <p:extLst>
      <p:ext uri="{BB962C8B-B14F-4D97-AF65-F5344CB8AC3E}">
        <p14:creationId xmlns:p14="http://schemas.microsoft.com/office/powerpoint/2010/main" val="1596234383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712879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«МОЙ САД»</a:t>
            </a:r>
          </a:p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посещать дошкольное учреждение, встречаться с друзьями;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уважительное отношение к сотрудникам детского сада;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бережное отношение к труду взрослых, желание оказывать посильную помощь;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запоминать дорогу к детскому саду, его адрес;</a:t>
            </a:r>
          </a:p>
          <a:p>
            <a:pPr lvl="0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дошкольников с посещениями детского сада, воспитывать желание поддерживать порядок в своей группе, на своей площадке.</a:t>
            </a:r>
          </a:p>
          <a:p>
            <a:pPr lvl="0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56470163"/>
      </p:ext>
    </p:extLst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516</TotalTime>
  <Words>731</Words>
  <Application>Microsoft Office PowerPoint</Application>
  <PresentationFormat>Экран (4:3)</PresentationFormat>
  <Paragraphs>70</Paragraphs>
  <Slides>20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Calibri</vt:lpstr>
      <vt:lpstr>Century Gothic</vt:lpstr>
      <vt:lpstr>Times New Roman</vt:lpstr>
      <vt:lpstr>Wingdings 2</vt:lpstr>
      <vt:lpstr>Остин</vt:lpstr>
      <vt:lpstr>МКДОУ «Детский сад «Берёзка» с.Кунашак</vt:lpstr>
      <vt:lpstr>Презентация PowerPoint</vt:lpstr>
      <vt:lpstr>Презентация PowerPoint</vt:lpstr>
      <vt:lpstr>Презентация PowerPoint</vt:lpstr>
      <vt:lpstr>Презентация PowerPoint</vt:lpstr>
      <vt:lpstr>   Система и последовательность работы по нравственно-патриотическому воспитанию детей.  Направления работы</vt:lpstr>
      <vt:lpstr>«Здравствуй, это Я 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Национальные уголки в группах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Любовь к родному краю,  родной культуре, родной речи  начинается с малого –  любви к своей семье, к своему жилищу,  к своему детскому саду.  Постепенно расширяясь, эта любовь  переходит в любовь к родной стране,  к ее истории, прошлому и настоящему,  ко всему человечеству.                                                     Д.С. Лихачев</dc:title>
  <dc:creator>Наталья</dc:creator>
  <cp:lastModifiedBy>Наталья Галактионова</cp:lastModifiedBy>
  <cp:revision>20</cp:revision>
  <dcterms:created xsi:type="dcterms:W3CDTF">2011-01-16T13:08:36Z</dcterms:created>
  <dcterms:modified xsi:type="dcterms:W3CDTF">2019-05-16T04:50:31Z</dcterms:modified>
</cp:coreProperties>
</file>