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7" r:id="rId3"/>
    <p:sldId id="285" r:id="rId4"/>
    <p:sldId id="293" r:id="rId5"/>
    <p:sldId id="303" r:id="rId6"/>
    <p:sldId id="305" r:id="rId7"/>
    <p:sldId id="294" r:id="rId8"/>
    <p:sldId id="302" r:id="rId9"/>
    <p:sldId id="286" r:id="rId10"/>
    <p:sldId id="287" r:id="rId11"/>
    <p:sldId id="282" r:id="rId12"/>
    <p:sldId id="278" r:id="rId13"/>
    <p:sldId id="291" r:id="rId14"/>
    <p:sldId id="288" r:id="rId15"/>
    <p:sldId id="279" r:id="rId16"/>
    <p:sldId id="280" r:id="rId17"/>
    <p:sldId id="275" r:id="rId18"/>
    <p:sldId id="289" r:id="rId19"/>
    <p:sldId id="290" r:id="rId20"/>
    <p:sldId id="271" r:id="rId21"/>
    <p:sldId id="273" r:id="rId22"/>
    <p:sldId id="281" r:id="rId23"/>
    <p:sldId id="276" r:id="rId24"/>
    <p:sldId id="270" r:id="rId25"/>
    <p:sldId id="277" r:id="rId26"/>
    <p:sldId id="274" r:id="rId27"/>
    <p:sldId id="283" r:id="rId28"/>
    <p:sldId id="296" r:id="rId29"/>
    <p:sldId id="297" r:id="rId30"/>
    <p:sldId id="304" r:id="rId31"/>
    <p:sldId id="26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19E9E6-1DAC-431F-8E88-C5126ACB53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4455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EC9510-E3C2-4DB8-8086-5356C2A31626}" type="datetimeFigureOut">
              <a:rPr lang="ru-RU" smtClean="0"/>
              <a:pPr/>
              <a:t>06.04.2019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2A61BC0-8000-4ECF-9C86-6A1524F6F10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836712"/>
            <a:ext cx="7851648" cy="153097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Артикуляционная гимнастика для дошкольников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38105"/>
            <a:ext cx="8384278" cy="153416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Подготовила:</a:t>
            </a:r>
          </a:p>
          <a:p>
            <a:r>
              <a:rPr lang="ru-RU" sz="2000" b="1" dirty="0" smtClean="0"/>
              <a:t>Учитель-логопед</a:t>
            </a:r>
          </a:p>
          <a:p>
            <a:r>
              <a:rPr lang="ru-RU" sz="2000" b="1" dirty="0" err="1" smtClean="0"/>
              <a:t>Сейидова</a:t>
            </a:r>
            <a:r>
              <a:rPr lang="ru-RU" sz="2000" b="1" smtClean="0"/>
              <a:t> Е.В.</a:t>
            </a:r>
            <a:endParaRPr lang="ru-RU" sz="2000" b="1" dirty="0" smtClean="0"/>
          </a:p>
        </p:txBody>
      </p:sp>
      <p:pic>
        <p:nvPicPr>
          <p:cNvPr id="4" name="Рисунок 3" descr="17099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924944"/>
            <a:ext cx="3456384" cy="3240360"/>
          </a:xfrm>
          <a:prstGeom prst="rect">
            <a:avLst/>
          </a:prstGeom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539552" y="0"/>
            <a:ext cx="8208912" cy="107157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348880"/>
            <a:ext cx="1928812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Autofit/>
          </a:bodyPr>
          <a:lstStyle/>
          <a:p>
            <a:pPr algn="ctr">
              <a:lnSpc>
                <a:spcPts val="4800"/>
              </a:lnSpc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 выполнять артикуляционную гимнастику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 Выполнять артикуляционную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гимнастику нужно ежедневно, чтобы вырабатываемые у детей навыки закреплялись.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Лучше выполнять упражнения 3-4 раза в день по 3-5 минут.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Каждое упражнение выполняется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20-30 секунд. Постепенно время увеличивается до 1 минуты. Упражнения выполняются перед зеркалом.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Артикуляционную гимнастику выполняют сидя, так как в таком положении у ребенка прямая спина, тело не напряжено, руки и ноги находятся в спокойном положении.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Необходимо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добиваться четкого, точного, плавного выполнения движений. 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Clr>
                <a:srgbClr val="0BD0D9"/>
              </a:buClr>
              <a:buNone/>
            </a:pPr>
            <a:endParaRPr lang="ru-RU" sz="2000" dirty="0">
              <a:solidFill>
                <a:prstClr val="white"/>
              </a:solidFill>
            </a:endParaRPr>
          </a:p>
          <a:p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08730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.podelise.ru/tw_files2/urls_35/2/d-1793/1793_html_md035c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95424"/>
            <a:ext cx="7620000" cy="536257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836712"/>
            <a:ext cx="8388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Улыбнуться, с напряжением обнажив сомкнутые зубы</a:t>
            </a:r>
            <a:endParaRPr lang="ru-RU" sz="2800" dirty="0"/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23528" y="260648"/>
            <a:ext cx="8229600" cy="654050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Упражнения для губ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</a:t>
            </a:r>
            <a:r>
              <a:rPr lang="ru-RU" sz="107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Лягушка</a:t>
            </a:r>
            <a:r>
              <a:rPr kumimoji="0" lang="ru-RU" sz="10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 («Улыбочка»)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7" descr="__386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862138"/>
            <a:ext cx="7786688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(«Хоботок»)(«Трубочка»)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1071562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2400" dirty="0" smtClean="0"/>
              <a:t> Губы и зубы сомкнуты. С напряжением вытянуть губы вперед трубочкой. Удерживать их в таком положении на счет до пяти.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Бегемотик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ироко и спокойно открыть рот под счет до 10.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бег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935163"/>
            <a:ext cx="7387184" cy="4709364"/>
          </a:xfrm>
        </p:spPr>
      </p:pic>
    </p:spTree>
    <p:extLst>
      <p:ext uri="{BB962C8B-B14F-4D97-AF65-F5344CB8AC3E}">
        <p14:creationId xmlns:p14="http://schemas.microsoft.com/office/powerpoint/2010/main" xmlns="" val="16699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Упражнения для щек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9"/>
            <a:ext cx="5832648" cy="3240360"/>
          </a:xfrm>
          <a:prstGeom prst="rect">
            <a:avLst/>
          </a:prstGeom>
          <a:noFill/>
          <a:ln w="76200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81105" y="5579948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ЖОРА-ОБЖОРА </a:t>
            </a:r>
          </a:p>
          <a:p>
            <a:r>
              <a:rPr lang="ru-RU" b="1" dirty="0" smtClean="0"/>
              <a:t>«</a:t>
            </a:r>
            <a:r>
              <a:rPr lang="ru-RU" b="1" dirty="0" smtClean="0">
                <a:solidFill>
                  <a:srgbClr val="C00000"/>
                </a:solidFill>
              </a:rPr>
              <a:t>Надуть шарик».  </a:t>
            </a:r>
          </a:p>
          <a:p>
            <a:r>
              <a:rPr lang="ru-RU" b="1" dirty="0" smtClean="0"/>
              <a:t>Губы сомкнуты. Надуть обе щеки.           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554859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ХУДЕНЬКИЙ ПЕТЯ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«Шарик лопнул». </a:t>
            </a:r>
            <a:r>
              <a:rPr lang="ru-RU" b="1" dirty="0" smtClean="0"/>
              <a:t>Втянуть в себя щеки.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98563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«ФУТБОЛ»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1000125"/>
            <a:ext cx="8229600" cy="7143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800" dirty="0" smtClean="0"/>
              <a:t>Рот закрыть, кончик языка с напряжением упирать то в одну, то в другую щёку так, чтобы под щекой надувались «мячики».</a:t>
            </a:r>
          </a:p>
          <a:p>
            <a:pPr algn="ctr" eaLnBrk="1" hangingPunct="1">
              <a:buFont typeface="Arial" charset="0"/>
              <a:buNone/>
            </a:pPr>
            <a:endParaRPr lang="ru-RU" sz="1800" dirty="0" smtClean="0"/>
          </a:p>
        </p:txBody>
      </p:sp>
      <p:pic>
        <p:nvPicPr>
          <p:cNvPr id="17412" name="Picture 7" descr="__12787"/>
          <p:cNvPicPr>
            <a:picLocks noChangeAspect="1" noChangeArrowheads="1"/>
          </p:cNvPicPr>
          <p:nvPr/>
        </p:nvPicPr>
        <p:blipFill>
          <a:blip r:embed="rId2" cstate="print"/>
          <a:srcRect t="12315" b="6424"/>
          <a:stretch>
            <a:fillRect/>
          </a:stretch>
        </p:blipFill>
        <p:spPr bwMode="auto">
          <a:xfrm>
            <a:off x="214313" y="1928813"/>
            <a:ext cx="8929687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для языка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«ЧАСИКИ»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idx="1"/>
          </p:nvPr>
        </p:nvSpPr>
        <p:spPr>
          <a:xfrm>
            <a:off x="500063" y="1000125"/>
            <a:ext cx="8229600" cy="714375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открыть рот. Кончик языка переводить на счет «раз-два» из одного уголка рта в другой. Нижняя челюсть при этом остается неподвижной.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8436" name="Picture 7" descr="__14970"/>
          <p:cNvPicPr>
            <a:picLocks noChangeAspect="1" noChangeArrowheads="1"/>
          </p:cNvPicPr>
          <p:nvPr/>
        </p:nvPicPr>
        <p:blipFill>
          <a:blip r:embed="rId2" cstate="print"/>
          <a:srcRect t="1421" r="8871" b="6660"/>
          <a:stretch>
            <a:fillRect/>
          </a:stretch>
        </p:blipFill>
        <p:spPr bwMode="auto">
          <a:xfrm>
            <a:off x="500063" y="1643063"/>
            <a:ext cx="8072437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«КАЧЕЛИ»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78581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открыть рот. На счет 1-2 поочередно упираться языком то в верхние, то в нижние зубы. Нижняя челюсть при этом неподвижна.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1268" name="Picture 7" descr="__100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1500188"/>
            <a:ext cx="80010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«Блинчик»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Открыть рот и положить спокойно широкий распластанный язык на нижнюю губу.</a:t>
            </a:r>
            <a:endParaRPr lang="ru-RU" sz="3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&amp;Lcy;&amp;ocy;&amp;gcy;&amp;ocy;&amp;pcy;&amp;iecy;&amp;dcy;&amp;icy;&amp;chcy;&amp;iecy;&amp;scy;&amp;kcy;&amp;acy;&amp;yacy; &amp;scy;&amp;kcy;&amp;acy;&amp;zcy;&amp;kcy;&amp;acy; &quot;&amp;Vcy;&amp;IEcy;&amp;Scy;&amp;IOcy;&amp;Lcy;&amp;Acy;&amp;YAcy; &amp;Pcy;&amp;Rcy;&amp;Ocy;&amp;Gcy;&amp;Ucy;&amp;Lcy;&amp;Kcy;&amp;Acy;&quot;. - &amp;Mcy;&amp;ocy;&amp;icy; &amp;scy;&amp;tcy;&amp;acy;&amp;tcy;&amp;softcy;&amp;icy; - &amp;Kcy;&amp;acy;&amp;tcy;&amp;acy;&amp;lcy;&amp;ocy;&amp;gcy; &amp;scy;&amp;tcy;&amp;acy;&amp;tcy;&amp;iecy;&amp;jcy; - &amp;ocy;&amp;scy;&amp;tcy;&amp;rcy;&amp;ocy;&amp;vcy; &amp;scy;&amp;ocy;&amp;kcy;&amp;rcy;&amp;ocy;&amp;vcy;&amp;icy;&amp;shch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222" t="4343" r="66611" b="76612"/>
          <a:stretch>
            <a:fillRect/>
          </a:stretch>
        </p:blipFill>
        <p:spPr bwMode="auto">
          <a:xfrm>
            <a:off x="611560" y="1988840"/>
            <a:ext cx="3600400" cy="35663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&amp;Pcy;&amp;ocy;&amp;pcy;&amp;ucy;&amp;lcy;&amp;yacy;&amp;rcy;&amp;ncy;&amp;ycy;&amp;iecy; &amp;zcy;&amp;acy; &amp;scy;&amp;iecy;&amp;gcy;&amp;ocy;&amp;dcy;&amp;ncy;&amp;yacy; - c&amp;kcy;&amp;acy;&amp;chcy;&amp;acy;&amp;tcy;&amp;softcy; &amp;bcy;&amp;iecy;&amp;scy;&amp;pcy;&amp;lcy;&amp;acy;&amp;tcy;&amp;ncy;&amp;ycy;&amp;iecy; &amp;kcy;&amp;acy;&amp;rcy;&amp;tcy;&amp;icy;&amp;ncy;&amp;kcy;&amp;icy; &amp;dcy;&amp;lcy;&amp;yacy; &amp;scy;&amp;ocy;&amp;tcy;&amp;ocy;&amp;vcy;&amp;ycy;&amp;khcy;, &amp;mcy;&amp;ocy;&amp;bcy;&amp;icy;&amp;lcy;&amp;softcy;&amp;ncy;&amp;ycy;&amp;khcy; &amp;tcy;&amp;iecy;&amp;lcy;&amp;iecy;&amp;fcy;&amp;ocy;&amp;ncy;&amp;ocy;&amp;vcy; &amp;bcy;&amp;iecy;&amp;scy;&amp;pcy;&amp;lcy;&amp;acy;&amp;tcy;&amp;ncy;&amp;ocy;, &amp;kcy;&amp;acy;&amp;rcy;&amp;tcy;&amp;icy;&amp;ncy;&amp;kcy;&amp;icy; &amp;ncy;&amp;acy; &amp;tcy;&amp;iecy;&amp;lcy;&amp;iecy;&amp;fcy;&amp;ocy;&amp;ncy; &amp;ncy;&amp;acy; telpics.r"/>
          <p:cNvPicPr>
            <a:picLocks noChangeAspect="1" noChangeArrowheads="1"/>
          </p:cNvPicPr>
          <p:nvPr/>
        </p:nvPicPr>
        <p:blipFill>
          <a:blip r:embed="rId3" cstate="print"/>
          <a:srcRect l="48536" r="2927"/>
          <a:stretch>
            <a:fillRect/>
          </a:stretch>
        </p:blipFill>
        <p:spPr bwMode="auto">
          <a:xfrm>
            <a:off x="4572000" y="1988840"/>
            <a:ext cx="3923928" cy="35663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7837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«Иголочка»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Открыть рот и вытащить узкий язычок вперед.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голочка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244377"/>
            <a:ext cx="2660215" cy="3643338"/>
          </a:xfrm>
        </p:spPr>
      </p:pic>
      <p:pic>
        <p:nvPicPr>
          <p:cNvPr id="13316" name="Picture 4" descr="C:\Documents and Settings\Admin\Рабочий стол\и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772816"/>
            <a:ext cx="4640560" cy="45864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629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229600" cy="308495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презентации :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познакомить родителей ,чьи дети в следующем учебном году будут зачислены на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логопункт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с основным комплексом артикуляционной гимнастики.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объяснить родителям, что необходимо уже летом начать выполнять с ребенком  артикуляционную гимнастику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дать советы по речевому развитию детей 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сэкономить время при проведении индивидуальных консультаций для родителей в будущем, не показывая и повторяя еще раз комплекс упражнений</a:t>
            </a: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4149080"/>
            <a:ext cx="3284181" cy="2175321"/>
          </a:xfrm>
        </p:spPr>
      </p:pic>
    </p:spTree>
    <p:extLst>
      <p:ext uri="{BB962C8B-B14F-4D97-AF65-F5344CB8AC3E}">
        <p14:creationId xmlns:p14="http://schemas.microsoft.com/office/powerpoint/2010/main" xmlns="" val="3959870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«ВКУСНОЕ ВАРЕНЬЕ»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idx="1"/>
          </p:nvPr>
        </p:nvSpPr>
        <p:spPr>
          <a:xfrm>
            <a:off x="571500" y="928688"/>
            <a:ext cx="8229600" cy="10715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открыть рот. Языком в форме чашечки облизывать верхнюю губу сверху- вниз(можно помазать ее вареньем). Нижняя губа не должна обтягивать зубы (можно оттянуть ее  вниз рукой).</a:t>
            </a:r>
          </a:p>
        </p:txBody>
      </p:sp>
      <p:pic>
        <p:nvPicPr>
          <p:cNvPr id="5124" name="Picture 7" descr="__428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2000250"/>
            <a:ext cx="757237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714375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«ЧИСТИМ ЗУБКИ»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000125"/>
            <a:ext cx="8229600" cy="92868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приоткрыть рот. Кончиком языка «почистить» нижние, затем верхние зубы с внутренней стороны, делая движения языком вправо - влево. Нижняя челюсть при этом не двигается.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8196" name="Picture 7" descr="__193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2041525"/>
            <a:ext cx="7572375" cy="481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«ЧАШЕЧКА»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12144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dirty="0" smtClean="0"/>
              <a:t> </a:t>
            </a:r>
            <a:r>
              <a:rPr lang="ru-RU" sz="1800" dirty="0" smtClean="0"/>
              <a:t>Улыбнуться, открыть рот, положить широкий язык на нижнюю губу, боковые края языка загнуть в форме чашечки. Удерживать на счет до пяти. Нижняя губа не должна обтягивать нижние зубы.</a:t>
            </a:r>
          </a:p>
          <a:p>
            <a:pPr eaLnBrk="1" hangingPunct="1">
              <a:buFont typeface="Arial" charset="0"/>
              <a:buNone/>
            </a:pPr>
            <a:endParaRPr lang="ru-RU" dirty="0" smtClean="0"/>
          </a:p>
        </p:txBody>
      </p:sp>
      <p:pic>
        <p:nvPicPr>
          <p:cNvPr id="19460" name="Picture 7" descr="__45202"/>
          <p:cNvPicPr>
            <a:picLocks noChangeAspect="1" noChangeArrowheads="1"/>
          </p:cNvPicPr>
          <p:nvPr/>
        </p:nvPicPr>
        <p:blipFill>
          <a:blip r:embed="rId2" cstate="print"/>
          <a:srcRect l="2521" t="6985" r="2521" b="14417"/>
          <a:stretch>
            <a:fillRect/>
          </a:stretch>
        </p:blipFill>
        <p:spPr bwMode="auto">
          <a:xfrm>
            <a:off x="428625" y="2071688"/>
            <a:ext cx="821531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«МАЛЯР»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1000125"/>
            <a:ext cx="8229600" cy="7143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открыть рот. Широким кончиком языка погладить небо от зубов к горлу. Нижняя челюсть не должна двигаться.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2292" name="Picture 7" descr="__124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754188"/>
            <a:ext cx="8429625" cy="510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7" descr="__9335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03648" y="2071688"/>
            <a:ext cx="6858000" cy="4786312"/>
          </a:xfrm>
          <a:noFill/>
        </p:spPr>
      </p:pic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2500313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«ГРИБОК»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Улыбнуться, открыть рот. Присосать широкий язычок к небу. Это шляпка  гриба, а подъязычная связка- ножка. Кончик языка не должен подворачиваться, губы - в улыбке, резко отпустить язычок.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63" y="285750"/>
            <a:ext cx="8229600" cy="7143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«ПАРУС»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idx="1"/>
          </p:nvPr>
        </p:nvSpPr>
        <p:spPr>
          <a:xfrm>
            <a:off x="500063" y="1071563"/>
            <a:ext cx="8229600" cy="1000125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1800" smtClean="0"/>
              <a:t>Улыбнуться, широко открыть рот, кончик языка поднять и поставить на бугорки (альвеолы) за верхними зубами. Удерживать язык в таком положении на счёт до восьми, потом до десяти. Опустить язык и повторить упражнение 2-3 раза.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3316" name="Picture 7" descr="__17139"/>
          <p:cNvPicPr>
            <a:picLocks noChangeAspect="1" noChangeArrowheads="1"/>
          </p:cNvPicPr>
          <p:nvPr/>
        </p:nvPicPr>
        <p:blipFill>
          <a:blip r:embed="rId2" cstate="print"/>
          <a:srcRect b="11752"/>
          <a:stretch>
            <a:fillRect/>
          </a:stretch>
        </p:blipFill>
        <p:spPr bwMode="auto">
          <a:xfrm>
            <a:off x="0" y="2000250"/>
            <a:ext cx="8786813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«КИСКА СЕРДИТСЯ»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idx="1"/>
          </p:nvPr>
        </p:nvSpPr>
        <p:spPr>
          <a:xfrm>
            <a:off x="428625" y="928688"/>
            <a:ext cx="8229600" cy="1285875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1800" dirty="0" smtClean="0"/>
              <a:t>Улыбнуться, открыть рот. Кончиком языка упереться в нижние зубы. На счет «раз»- выгнуть язык горкой, упираясь кончиком языка в нижние зубы. На счет «два» вернуться в исходное положение. Кончик языка при этом не должен отрываться от нижних зубов, рот не закрывается</a:t>
            </a:r>
          </a:p>
          <a:p>
            <a:pPr algn="ctr" eaLnBrk="1" hangingPunct="1">
              <a:buFont typeface="Arial" charset="0"/>
              <a:buNone/>
            </a:pPr>
            <a:endParaRPr lang="ru-RU" sz="1800" dirty="0" smtClean="0"/>
          </a:p>
        </p:txBody>
      </p:sp>
      <p:pic>
        <p:nvPicPr>
          <p:cNvPr id="10244" name="Picture 7" descr="__125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2143125"/>
            <a:ext cx="7412038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8" name="Picture 4" descr="http://uslide.ru/images/12/18980/736/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5"/>
            <a:ext cx="9144000" cy="6453336"/>
          </a:xfrm>
          <a:prstGeom prst="rect">
            <a:avLst/>
          </a:prstGeom>
          <a:noFill/>
        </p:spPr>
      </p:pic>
      <p:pic>
        <p:nvPicPr>
          <p:cNvPr id="5" name="Picture 4" descr="I &amp;Tcy;&amp;Rcy;&amp;Acy;-&amp;Tcy;&amp;Rcy;&amp;Ocy;-&amp;Tcy;&amp;Rcy;&amp;Ucy;. 2. &amp;Acy;&amp;Dcy;&amp;Rcy;-&amp;Ocy;&amp;Dcy;&amp;Rcy;-&amp;Ucy;&amp;Dcy;&amp;Rcy; - &amp;IEcy;. &amp;Mcy;. &amp;Kcy;&amp;ocy;&amp;scy;&amp;icy;&amp;ncy;&amp;ocy;&amp;vcy;&amp;acy; &amp;ucy;&amp;dcy;&amp;kcy;376. 1-056264+373 &amp;bcy;&amp;bcy;&amp;kcy; 74. 10+74. 3 &amp;Kcy;71 &amp;Ucy;&amp;chcy;&amp;iecy;&amp;bcy;&amp;ncy;&amp;ocy;&amp;iecy; &amp;icy;&amp;zcy;&amp;dcy;&amp;acy;&amp;ncy;&amp;icy;&amp;iecy; &amp;Dcy;&amp;lcy;&amp;yacy; &amp;chcy;&amp;tcy;&amp;iecy;&amp;ncy;&amp;icy;&amp;yacy;."/>
          <p:cNvPicPr>
            <a:picLocks noChangeAspect="1" noChangeArrowheads="1"/>
          </p:cNvPicPr>
          <p:nvPr/>
        </p:nvPicPr>
        <p:blipFill>
          <a:blip r:embed="rId3" cstate="print"/>
          <a:srcRect l="8280" t="7796" r="8842" b="11178"/>
          <a:stretch>
            <a:fillRect/>
          </a:stretch>
        </p:blipFill>
        <p:spPr bwMode="auto">
          <a:xfrm>
            <a:off x="4860032" y="1480087"/>
            <a:ext cx="3456384" cy="29948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74638"/>
            <a:ext cx="8147050" cy="7064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Советы родителям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4"/>
            <a:ext cx="8229600" cy="5688285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разговаривайте с ребенком во время всех видов деятельности, таких как приготовление еды, уборка, одевание, раздевание, игра, прогулка и т.д.</a:t>
            </a:r>
          </a:p>
          <a:p>
            <a:pPr lvl="1">
              <a:lnSpc>
                <a:spcPct val="8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Заставляйте ребенка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оречевлять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все свои действия (на прогулке, во время игры), больше говорить.</a:t>
            </a:r>
          </a:p>
          <a:p>
            <a:pPr lvl="1">
              <a:lnSpc>
                <a:spcPct val="8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удивляйтесь, если во время игры ребенок сам с собой разговаривает – это хорошо, если он молчит – плохо.</a:t>
            </a:r>
          </a:p>
          <a:p>
            <a:pPr lvl="1">
              <a:lnSpc>
                <a:spcPct val="8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подавляйте речевую инициативу ребенка – если ребенок обратился к вам с вопросом или речью, обязательно надо выслушать до конца и ответить.</a:t>
            </a:r>
          </a:p>
        </p:txBody>
      </p:sp>
      <p:pic>
        <p:nvPicPr>
          <p:cNvPr id="8196" name="Picture 4" descr="52447958_4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3720" y="0"/>
            <a:ext cx="2520280" cy="1700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44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333375"/>
            <a:ext cx="8229600" cy="6263977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Замечайте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какова речь ребенка в непринужденной домашней обстановке и в необычной обстановке (в гостях, на приеме у врача). Если проблемы в речи наблюдаются только в стрессовых ситуациях  – у ребенка психологическая проблема и ему требуется помощь психолога (снятие тревожности, повышение самооценки).</a:t>
            </a:r>
          </a:p>
          <a:p>
            <a:pPr marL="393192" lvl="1" indent="0">
              <a:lnSpc>
                <a:spcPct val="8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Просите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ребенка пересказывать, рассказывать все, что он видит (мультфильмы,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кино)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8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Спрашивайте ребенка, что было сегодня интересного в садике? Как он провел день? Что делали на прогулке? Чем кормили? и т.д.  В ответ на ваш вопрос просите у ребенка предложение, а не 1 слово.</a:t>
            </a:r>
          </a:p>
          <a:p>
            <a:pPr>
              <a:lnSpc>
                <a:spcPct val="80000"/>
              </a:lnSpc>
            </a:pPr>
            <a:endParaRPr lang="ru-RU" sz="2000" b="1" dirty="0"/>
          </a:p>
        </p:txBody>
      </p:sp>
      <p:pic>
        <p:nvPicPr>
          <p:cNvPr id="14340" name="Picture 4" descr="52447910_409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46" y="5589240"/>
            <a:ext cx="2376488" cy="120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03501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СОДЕРЖАНИЕ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Сроки усвоения звуков</a:t>
            </a:r>
          </a:p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неправильного произношения звуков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</a:p>
          <a:p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Советы родителям (речевое развитие)</a:t>
            </a:r>
          </a:p>
          <a:p>
            <a:endParaRPr lang="ru-RU" sz="320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341502" cy="1656184"/>
          </a:xfrm>
          <a:prstGeom prst="rect">
            <a:avLst/>
          </a:prstGeom>
          <a:noFill/>
          <a:ln w="57150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glow rad="241300">
              <a:schemeClr val="accent1">
                <a:alpha val="40000"/>
              </a:schemeClr>
            </a:glow>
            <a:outerShdw dist="35921" algn="ctr" rotWithShape="0">
              <a:schemeClr val="bg2"/>
            </a:outerShd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819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 кончиках пальцев находится второй мозг!»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Развитие мелкой  моторики !</a:t>
            </a:r>
            <a:endParaRPr lang="ru-RU" b="1" dirty="0"/>
          </a:p>
          <a:p>
            <a:r>
              <a:rPr lang="ru-RU" dirty="0" smtClean="0"/>
              <a:t>бусинки (нанизывание на веревочку)</a:t>
            </a:r>
          </a:p>
          <a:p>
            <a:r>
              <a:rPr lang="ru-RU" dirty="0"/>
              <a:t>к</a:t>
            </a:r>
            <a:r>
              <a:rPr lang="ru-RU" dirty="0" smtClean="0"/>
              <a:t>рупы (сортировка) </a:t>
            </a:r>
          </a:p>
          <a:p>
            <a:r>
              <a:rPr lang="ru-RU" dirty="0" smtClean="0"/>
              <a:t>штриховки (тетради – по направлению)</a:t>
            </a:r>
          </a:p>
          <a:p>
            <a:r>
              <a:rPr lang="ru-RU" dirty="0" err="1" smtClean="0"/>
              <a:t>обводилки</a:t>
            </a:r>
            <a:r>
              <a:rPr lang="ru-RU" dirty="0" smtClean="0"/>
              <a:t> (тетради - по контуру, по точкам, по цифрам)</a:t>
            </a:r>
          </a:p>
          <a:p>
            <a:r>
              <a:rPr lang="ru-RU" dirty="0"/>
              <a:t>л</a:t>
            </a:r>
            <a:r>
              <a:rPr lang="ru-RU" dirty="0" smtClean="0"/>
              <a:t>епка (пластилин, тесто) </a:t>
            </a:r>
          </a:p>
          <a:p>
            <a:r>
              <a:rPr lang="ru-RU" dirty="0"/>
              <a:t>р</a:t>
            </a:r>
            <a:r>
              <a:rPr lang="ru-RU" dirty="0" smtClean="0"/>
              <a:t>исование (цветные трехгранные карандаши)</a:t>
            </a:r>
          </a:p>
          <a:p>
            <a:r>
              <a:rPr lang="ru-RU" dirty="0" smtClean="0"/>
              <a:t>застегивать пуговицы, завязывать шнурки…..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6513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676456" cy="1872208"/>
          </a:xfrm>
        </p:spPr>
        <p:txBody>
          <a:bodyPr>
            <a:noAutofit/>
          </a:bodyPr>
          <a:lstStyle/>
          <a:p>
            <a:pPr algn="l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pic>
        <p:nvPicPr>
          <p:cNvPr id="4" name="Рисунок 3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3556490"/>
            <a:ext cx="2880320" cy="2536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Последовательность появления звуков у детей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117" name="Group 2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301878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2263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1-2 года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– 3 года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– 5 лет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– 6 лет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  О  Э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  Б  М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 Ы  У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  В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  Д  Н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  К  Х  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 З  Ц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  Ж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  Щ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6122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Причины неправильного произношения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r>
              <a:rPr lang="ru-RU" dirty="0" smtClean="0"/>
              <a:t>- недостаточная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</a:t>
            </a:r>
            <a:r>
              <a:rPr lang="ru-RU" dirty="0"/>
              <a:t> </a:t>
            </a:r>
            <a:r>
              <a:rPr lang="ru-RU" dirty="0" smtClean="0"/>
              <a:t>движений произносительных органов, прежде всего языка, губ, нижней челюсти. Движения выполняются недостаточно четко, объем их ограничен, из-за чего искажается и произносимый звук.</a:t>
            </a:r>
            <a:endParaRPr lang="en-US" dirty="0" smtClean="0"/>
          </a:p>
          <a:p>
            <a:r>
              <a:rPr lang="en-US" dirty="0" smtClean="0"/>
              <a:t>- </a:t>
            </a:r>
            <a:r>
              <a:rPr lang="ru-RU" dirty="0" smtClean="0"/>
              <a:t>какой-либо дефект строения артикуляционного аппарата</a:t>
            </a:r>
            <a:r>
              <a:rPr lang="en-US" dirty="0" smtClean="0"/>
              <a:t> (</a:t>
            </a:r>
            <a:r>
              <a:rPr lang="ru-RU" dirty="0" smtClean="0"/>
              <a:t>строение губ, челюсти, укороченная подъязычная уздечка, размер, форма языка, состояние носовой полости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/>
              <a:t>- тугоухость  - снижение слуха (консультация </a:t>
            </a:r>
            <a:r>
              <a:rPr lang="ru-RU" dirty="0" err="1" smtClean="0"/>
              <a:t>сурдолога</a:t>
            </a:r>
            <a:r>
              <a:rPr lang="ru-RU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76165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531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928670"/>
            <a:ext cx="807249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недостаточное развитие фонематического слуха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неправильное произношение слов самими взрослыми (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сюсюкание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приводит к дефектам речи, обязательна правильная речь взрослого, как образец)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билингвизм (наличие в семье нескольких языков)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нарушения во время беременности, родовые травмы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74638"/>
            <a:ext cx="8002587" cy="185821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Чтобы  составить  полное  представление  о  речи  ребёнка  в  целом,  необходимо  обратить  внимание  на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следующие  параметры: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800"/>
            <a:ext cx="8218487" cy="4497363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1.понимание  речи – понимает ли ребенок, что ему говорят окружающие;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2.оценка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речи  по  звучанию  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звукопроизношение : нарушено – нет нарушений);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3.состояние  голоса (слишком тихий, громкий);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4.темп  речи (слишком быстрый, замедленный).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93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5.фонематический  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слух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(различение звуков: глухой 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звонкий, шипящий - свистящий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6.связная  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речь (правильные предложения,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правильно сформулировать, пересказать);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7.лексико-грамматический  </a:t>
            </a: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строй  речи (правильное употребление предлогов, окончаний, рода);</a:t>
            </a:r>
            <a:r>
              <a:rPr lang="ru-RU" sz="5400" dirty="0"/>
              <a:t/>
            </a:r>
            <a:br>
              <a:rPr lang="ru-RU" sz="54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490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такое артикуляционная гимнастика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7787208" cy="4389120"/>
          </a:xfrm>
        </p:spPr>
        <p:txBody>
          <a:bodyPr>
            <a:normAutofit fontScale="77500" lnSpcReduction="20000"/>
          </a:bodyPr>
          <a:lstStyle/>
          <a:p>
            <a:r>
              <a:rPr lang="ru-RU" sz="3800" b="1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Артикуляционная гимнастика – </a:t>
            </a:r>
            <a:r>
              <a:rPr lang="ru-RU" sz="3800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это комплекс </a:t>
            </a:r>
            <a:r>
              <a:rPr lang="ru-RU" sz="38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упражнений, направленных на развитие подвижности</a:t>
            </a:r>
            <a:r>
              <a:rPr lang="ru-RU" sz="3800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, ловкости и точности движений языка, губ, щек, подъязычной уздечки</a:t>
            </a:r>
            <a:r>
              <a:rPr lang="ru-RU" sz="38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.</a:t>
            </a:r>
          </a:p>
          <a:p>
            <a:endParaRPr lang="ru-RU" sz="3800" b="1" dirty="0" smtClean="0"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Цель артикуляционной гимнастики - </a:t>
            </a:r>
            <a:r>
              <a:rPr lang="ru-RU" sz="3800" dirty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выработка правильных движений и определенных положений органов артикуляционного аппарата, необходимых для чёткого произношения звуков.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447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417</TotalTime>
  <Words>1065</Words>
  <Application>Microsoft Office PowerPoint</Application>
  <PresentationFormat>Экран (4:3)</PresentationFormat>
  <Paragraphs>115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Артикуляционная гимнастика для дошкольников</vt:lpstr>
      <vt:lpstr>Цели презентации :  - познакомить родителей ,чьи дети в следующем учебном году будут зачислены на логопункт,  с основным комплексом артикуляционной гимнастики. - объяснить родителям, что необходимо уже летом начать выполнять с ребенком  артикуляционную гимнастику - дать советы по речевому развитию детей  - сэкономить время при проведении индивидуальных консультаций для родителей в будущем, не показывая и повторяя еще раз комплекс упражнений</vt:lpstr>
      <vt:lpstr>СОДЕРЖАНИЕ</vt:lpstr>
      <vt:lpstr>Последовательность появления звуков у детей</vt:lpstr>
      <vt:lpstr>Причины неправильного произношения  </vt:lpstr>
      <vt:lpstr>Слайд 6</vt:lpstr>
      <vt:lpstr>Чтобы  составить  полное  представление  о  речи  ребёнка  в  целом,  необходимо  обратить  внимание  на  следующие  параметры: </vt:lpstr>
      <vt:lpstr>5.фонематический  слух (различение звуков: глухой – звонкий, шипящий - свистящий);  6.связная  речь (правильные предложения, умение правильно сформулировать, пересказать);  7.лексико-грамматический  строй  речи (правильное употребление предлогов, окончаний, рода); </vt:lpstr>
      <vt:lpstr>Что такое артикуляционная гимнастика</vt:lpstr>
      <vt:lpstr>Как выполнять артикуляционную гимнастику</vt:lpstr>
      <vt:lpstr>Слайд 11</vt:lpstr>
      <vt:lpstr>(«Хоботок»)(«Трубочка»)</vt:lpstr>
      <vt:lpstr>«Бегемотик» Широко и спокойно открыть рот под счет до 10.</vt:lpstr>
      <vt:lpstr>Упражнения для щек</vt:lpstr>
      <vt:lpstr>«ФУТБОЛ»</vt:lpstr>
      <vt:lpstr>Упражнения для языка «ЧАСИКИ»</vt:lpstr>
      <vt:lpstr>«КАЧЕЛИ»</vt:lpstr>
      <vt:lpstr>«Блинчик»  Открыть рот и положить спокойно широкий распластанный язык на нижнюю губу.</vt:lpstr>
      <vt:lpstr>«Иголочка»  Открыть рот и вытащить узкий язычок вперед.</vt:lpstr>
      <vt:lpstr>«ВКУСНОЕ ВАРЕНЬЕ»</vt:lpstr>
      <vt:lpstr>«ЧИСТИМ ЗУБКИ»</vt:lpstr>
      <vt:lpstr>«ЧАШЕЧКА»</vt:lpstr>
      <vt:lpstr>«МАЛЯР»</vt:lpstr>
      <vt:lpstr>«ГРИБОК» Улыбнуться, открыть рот. Присосать широкий язычок к небу. Это шляпка  гриба, а подъязычная связка- ножка. Кончик языка не должен подворачиваться, губы - в улыбке, резко отпустить язычок. </vt:lpstr>
      <vt:lpstr>«ПАРУС»</vt:lpstr>
      <vt:lpstr>«КИСКА СЕРДИТСЯ»</vt:lpstr>
      <vt:lpstr>Слайд 27</vt:lpstr>
      <vt:lpstr>Советы родителям: </vt:lpstr>
      <vt:lpstr>Слайд 29</vt:lpstr>
      <vt:lpstr>«На кончиках пальцев находится второй мозг!»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Артикуляционная гимнастика для дошкольников</dc:title>
  <dc:creator>Ira</dc:creator>
  <cp:lastModifiedBy>Elena</cp:lastModifiedBy>
  <cp:revision>59</cp:revision>
  <dcterms:created xsi:type="dcterms:W3CDTF">2013-10-12T15:38:03Z</dcterms:created>
  <dcterms:modified xsi:type="dcterms:W3CDTF">2019-04-06T00:14:46Z</dcterms:modified>
</cp:coreProperties>
</file>