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omanwiki.ru/w/Calvin_Klein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149080"/>
            <a:ext cx="5400600" cy="1512168"/>
          </a:xfrm>
        </p:spPr>
        <p:txBody>
          <a:bodyPr>
            <a:normAutofit fontScale="25000" lnSpcReduction="20000"/>
          </a:bodyPr>
          <a:lstStyle/>
          <a:p>
            <a:pPr algn="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algn="r">
              <a:spcAft>
                <a:spcPts val="0"/>
              </a:spcAft>
            </a:pPr>
            <a:r>
              <a:rPr lang="ru-RU" sz="6400" dirty="0">
                <a:latin typeface="Times New Roman"/>
                <a:ea typeface="Times New Roman"/>
              </a:rPr>
              <a:t>Выполнила:</a:t>
            </a:r>
          </a:p>
          <a:p>
            <a:pPr algn="r">
              <a:spcAft>
                <a:spcPts val="0"/>
              </a:spcAft>
            </a:pPr>
            <a:r>
              <a:rPr lang="ru-RU" sz="6400" dirty="0" err="1" smtClean="0">
                <a:latin typeface="Times New Roman"/>
                <a:ea typeface="Times New Roman"/>
              </a:rPr>
              <a:t>Шафигуллина</a:t>
            </a:r>
            <a:r>
              <a:rPr lang="ru-RU" sz="6400" dirty="0" smtClean="0">
                <a:latin typeface="Times New Roman"/>
                <a:ea typeface="Times New Roman"/>
              </a:rPr>
              <a:t> Арина</a:t>
            </a:r>
            <a:endParaRPr lang="ru-RU" sz="6400" dirty="0"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6400" dirty="0">
                <a:latin typeface="Times New Roman"/>
                <a:ea typeface="Times New Roman"/>
              </a:rPr>
              <a:t>уч-ся 9 «А»</a:t>
            </a: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algn="r">
              <a:spcAft>
                <a:spcPts val="0"/>
              </a:spcAft>
            </a:pPr>
            <a:r>
              <a:rPr lang="ru-RU" sz="6400" dirty="0">
                <a:latin typeface="Times New Roman"/>
                <a:ea typeface="Times New Roman"/>
              </a:rPr>
              <a:t>Руководитель:</a:t>
            </a:r>
          </a:p>
          <a:p>
            <a:pPr algn="r">
              <a:spcAft>
                <a:spcPts val="0"/>
              </a:spcAft>
            </a:pPr>
            <a:r>
              <a:rPr lang="ru-RU" sz="6400" dirty="0">
                <a:latin typeface="Times New Roman"/>
                <a:ea typeface="Times New Roman"/>
              </a:rPr>
              <a:t>учитель технологии:</a:t>
            </a:r>
          </a:p>
          <a:p>
            <a:pPr>
              <a:spcAft>
                <a:spcPts val="0"/>
              </a:spcAft>
            </a:pPr>
            <a:r>
              <a:rPr lang="ru-RU" sz="6400" dirty="0">
                <a:latin typeface="Times New Roman"/>
                <a:ea typeface="Times New Roman"/>
              </a:rPr>
              <a:t>                                                                     </a:t>
            </a:r>
            <a:r>
              <a:rPr lang="ru-RU" sz="6400" dirty="0" smtClean="0">
                <a:latin typeface="Times New Roman"/>
                <a:ea typeface="Times New Roman"/>
              </a:rPr>
              <a:t>Киричинская О. Ф.                                                                 </a:t>
            </a:r>
            <a:endParaRPr lang="ru-RU" sz="6400" dirty="0">
              <a:latin typeface="Times New Roman"/>
              <a:ea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algn="r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</a:p>
          <a:p>
            <a:pPr algn="r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175351" cy="1008112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dirty="0"/>
              <a:t>Творческий проект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Изготовление </a:t>
            </a:r>
            <a:r>
              <a:rPr lang="ru-RU" b="1" dirty="0" smtClean="0"/>
              <a:t>летнего платья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9706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71480"/>
            <a:ext cx="7734329" cy="1357322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Вот что  получилось!!!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9Mvzve4sLI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1285860"/>
            <a:ext cx="3988008" cy="51458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79512" y="1052735"/>
            <a:ext cx="8712967" cy="5256585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 повседневной жизни мы часто носим ту одежду, в которой нам удобно, комфортно. И чаще всего это комплекты, которые включают в себя практичные брюки, юбки, джемпера, блузки. Платье в современном темпе жизни уходит на второе место. В гардеробе каждой девушки обязательно должно быть платье. Ведь именно платье подчеркивает стройность, женственность, индивидуальность. Красивое платье – одно  из составляющих уверенности в себе, без которого в жизни не обойтись. Мода может меняться, с ней меняются длина платья, его крой, ткань. Но само платье, как жанр не исчезнет никогда, по крайней мере,  до тех пор, пока ценится женственность. Поэтому я решила пополнить свой гардероб и сшить платье, которое будет актуально и для семейных торжеств и для праздничных мероприятий в школе. Передо мной сразу возник вопрос: каким оно будет? С чего начать? Я начала с определения цели и задач.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Разработать и выполнить платье для праздника.</a:t>
            </a:r>
          </a:p>
          <a:p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     1.  Познакомиться с историей платья.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2.  Совершенствовать теоретические знания и практические умения в                швейном деле.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3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Изготовить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 и легкое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платье для лета.  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6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Пополнить свой гардероб 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летним</a:t>
            </a:r>
            <a:r>
              <a:rPr lang="ru-RU" sz="6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изделием</a:t>
            </a:r>
          </a:p>
          <a:p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значимость:  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Выполненное мною платье будет частью моих нарядов.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3800" dirty="0"/>
              <a:t> 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260649"/>
            <a:ext cx="7175351" cy="504056"/>
          </a:xfrm>
        </p:spPr>
        <p:txBody>
          <a:bodyPr/>
          <a:lstStyle/>
          <a:p>
            <a:pPr marL="182880" indent="0">
              <a:buNone/>
            </a:pPr>
            <a:r>
              <a:rPr lang="ru-RU" sz="1800" dirty="0" smtClean="0">
                <a:effectLst/>
                <a:latin typeface="Times New Roman" pitchFamily="18" charset="0"/>
                <a:cs typeface="Times New Roman" pitchFamily="18" charset="0"/>
              </a:rPr>
              <a:t>              Обоснование 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>темы проекта  и потребности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8861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бъект 19"/>
          <p:cNvSpPr>
            <a:spLocks noGrp="1"/>
          </p:cNvSpPr>
          <p:nvPr>
            <p:ph sz="quarter" idx="4294967295"/>
          </p:nvPr>
        </p:nvSpPr>
        <p:spPr>
          <a:xfrm>
            <a:off x="179512" y="188913"/>
            <a:ext cx="6511801" cy="6119812"/>
          </a:xfrm>
        </p:spPr>
        <p:txBody>
          <a:bodyPr>
            <a:normAutofit fontScale="77500" lnSpcReduction="20000"/>
          </a:bodyPr>
          <a:lstStyle/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                                    </a:t>
            </a:r>
            <a:r>
              <a:rPr lang="ru-RU" sz="2400" dirty="0">
                <a:latin typeface="Times New Roman"/>
                <a:ea typeface="Times New Roman"/>
              </a:rPr>
              <a:t>И</a:t>
            </a:r>
            <a:r>
              <a:rPr lang="ru-RU" sz="2400" dirty="0" smtClean="0">
                <a:latin typeface="Times New Roman"/>
                <a:ea typeface="Times New Roman"/>
              </a:rPr>
              <a:t>стория платья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     В </a:t>
            </a:r>
            <a:r>
              <a:rPr lang="ru-RU" sz="2400" dirty="0">
                <a:latin typeface="Times New Roman"/>
                <a:ea typeface="Times New Roman"/>
              </a:rPr>
              <a:t>древности слово «платье» означало совершенно любой предмет гардероба, причем как женского, так и мужского, и только со временем это название закрепилось именно за любимым нами атрибутом женской одежды.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История </a:t>
            </a:r>
            <a:r>
              <a:rPr lang="ru-RU" sz="2400" dirty="0">
                <a:latin typeface="Times New Roman"/>
                <a:ea typeface="Times New Roman"/>
              </a:rPr>
              <a:t>платья насчитывает сотни лет, в течение которых менялись как его материалы, так и силуэт.</a:t>
            </a:r>
            <a:r>
              <a:rPr lang="ru-RU" sz="4000" dirty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Интерпретация этого наряда варьируется от простого, похожего на рубашку, носимого египтянами, до богато украшенных платьев  восемнадцатого века.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 В </a:t>
            </a:r>
            <a:r>
              <a:rPr lang="ru-RU" sz="2400" dirty="0">
                <a:latin typeface="Times New Roman"/>
                <a:ea typeface="Times New Roman"/>
              </a:rPr>
              <a:t>Древнем Египте самой распространенной одеждой был хитон (длинная рубашка, подпоясанная с напуском), основной деталью костюма древних римлян являлась тога, древних греков – туника.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 Вплоть </a:t>
            </a:r>
            <a:r>
              <a:rPr lang="ru-RU" sz="2400" dirty="0">
                <a:latin typeface="Times New Roman"/>
                <a:ea typeface="Times New Roman"/>
              </a:rPr>
              <a:t>до XIV века платье считалось нейтральным нарядом, который могли носить как женщины, так и мужчины.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    В </a:t>
            </a:r>
            <a:r>
              <a:rPr lang="ru-RU" sz="2400" dirty="0">
                <a:latin typeface="Times New Roman"/>
                <a:ea typeface="Times New Roman"/>
              </a:rPr>
              <a:t>течение средних веков платья дам становились все более роскошными, благодаря восточным тканям и украшениям, привезенным крестоносцами. Также усложняются крой и форма платья, на женском платье появляются всевозможные шнуровки; в моду входят платья, полностью скрывающие женскую фигуру.</a:t>
            </a:r>
            <a:endParaRPr lang="ru-RU" dirty="0"/>
          </a:p>
        </p:txBody>
      </p:sp>
      <p:pic>
        <p:nvPicPr>
          <p:cNvPr id="1026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1313" y="116632"/>
            <a:ext cx="215265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Рисунок 28" descr="&amp;Icy;&amp;zcy; &amp;icy;&amp;scy;&amp;tcy;&amp;ocy;&amp;rcy;&amp;icy;&amp;icy; &amp;mcy;&amp;ocy;&amp;dcy;&amp;ycy; ONLY-WOMAN - &amp;Icy;&amp;scy;&amp;kcy;&amp;lcy;&amp;yucy;&amp;chcy;&amp;icy;&amp;tcy;&amp;iecy;&amp;lcy;&amp;softcy;&amp;ncy;&amp;ocy; &amp;dcy;&amp;lcy;&amp;yacy; &amp;zhcy;&amp;iecy;&amp;ncy;&amp;shchcy;&amp;icy;&amp;ncy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91313" y="3429000"/>
            <a:ext cx="2345183" cy="25922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432604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395536" y="188912"/>
            <a:ext cx="5436939" cy="6120407"/>
          </a:xfrm>
        </p:spPr>
        <p:txBody>
          <a:bodyPr>
            <a:normAutofit fontScale="92500" lnSpcReduction="10000"/>
          </a:bodyPr>
          <a:lstStyle/>
          <a:p>
            <a:pPr marL="45720" indent="0" algn="just">
              <a:spcAft>
                <a:spcPts val="0"/>
              </a:spcAft>
              <a:buNone/>
              <a:tabLst>
                <a:tab pos="177800" algn="l"/>
                <a:tab pos="685800" algn="l"/>
                <a:tab pos="10287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        На </a:t>
            </a:r>
            <a:r>
              <a:rPr lang="ru-RU" sz="1800" dirty="0">
                <a:latin typeface="Times New Roman"/>
                <a:ea typeface="Times New Roman"/>
              </a:rPr>
              <a:t>рубеже XVIII - XIX века в </a:t>
            </a:r>
            <a:r>
              <a:rPr lang="ru-RU" sz="1800" dirty="0" smtClean="0">
                <a:latin typeface="Times New Roman"/>
                <a:ea typeface="Times New Roman"/>
              </a:rPr>
              <a:t>моду </a:t>
            </a:r>
            <a:r>
              <a:rPr lang="ru-RU" sz="1800" dirty="0">
                <a:latin typeface="Times New Roman"/>
                <a:ea typeface="Times New Roman"/>
              </a:rPr>
              <a:t>стала входить естественность. Подражание античной одежде изменило силуэт платья. Оно приобретает ясные пропорции и плавные линии. Основной одеждой модниц стал белоснежный </a:t>
            </a:r>
            <a:r>
              <a:rPr lang="ru-RU" sz="1800" dirty="0" err="1">
                <a:latin typeface="Times New Roman"/>
                <a:ea typeface="Times New Roman"/>
              </a:rPr>
              <a:t>шмиз</a:t>
            </a:r>
            <a:r>
              <a:rPr lang="ru-RU" sz="1800" dirty="0">
                <a:latin typeface="Times New Roman"/>
                <a:ea typeface="Times New Roman"/>
              </a:rPr>
              <a:t> – полотняная рубашка с большим декольте, короткими рукавами, зауженная спереди и свободно обволакивающая фигуру внизу. Пояс переместился под самую грудь. Сегодня дизайнеры используют высокий пояс в крое платья для создания романтического </a:t>
            </a:r>
            <a:r>
              <a:rPr lang="ru-RU" sz="1800" dirty="0" smtClean="0">
                <a:latin typeface="Times New Roman"/>
                <a:ea typeface="Times New Roman"/>
              </a:rPr>
              <a:t>образа, что визуально делает силуэт более хрупким и изящным.</a:t>
            </a:r>
            <a:r>
              <a:rPr lang="ru-RU" sz="1800" dirty="0">
                <a:latin typeface="Times New Roman"/>
                <a:ea typeface="Times New Roman"/>
              </a:rPr>
              <a:t> Начало 20-го века обозначено серьезными переменами, касающимися роли женщины в обществе. Получив права, равные с мужчинами, женщины не желали носить неудобные конструкции с многочисленными подъюбниками и скрывать свои ноги под длинными юбками. Женская мода стала демократичной. Юбки стали короче и проще. </a:t>
            </a:r>
            <a:endParaRPr lang="ru-RU" sz="1800" dirty="0" smtClean="0">
              <a:latin typeface="Times New Roman"/>
              <a:ea typeface="Times New Roman"/>
            </a:endParaRPr>
          </a:p>
          <a:p>
            <a:pPr marL="45720" indent="0" algn="just">
              <a:spcAft>
                <a:spcPts val="0"/>
              </a:spcAft>
              <a:buNone/>
              <a:tabLst>
                <a:tab pos="177800" algn="l"/>
                <a:tab pos="685800" algn="l"/>
                <a:tab pos="1028700" algn="l"/>
              </a:tabLst>
            </a:pPr>
            <a:r>
              <a:rPr lang="ru-RU" sz="1800" dirty="0">
                <a:latin typeface="Times New Roman"/>
                <a:ea typeface="Times New Roman"/>
              </a:rPr>
              <a:t> </a:t>
            </a:r>
            <a:r>
              <a:rPr lang="ru-RU" sz="1800" dirty="0" smtClean="0">
                <a:latin typeface="Times New Roman"/>
                <a:ea typeface="Times New Roman"/>
              </a:rPr>
              <a:t>           В </a:t>
            </a:r>
            <a:r>
              <a:rPr lang="ru-RU" sz="1800" dirty="0">
                <a:latin typeface="Times New Roman"/>
                <a:ea typeface="Times New Roman"/>
              </a:rPr>
              <a:t>60-х годах прошлого века мир ахнул при виде дерзких мини. Эталоном для подражания стала знаменитая модель </a:t>
            </a:r>
            <a:r>
              <a:rPr lang="ru-RU" sz="1800" dirty="0" err="1">
                <a:latin typeface="Times New Roman"/>
                <a:ea typeface="Times New Roman"/>
              </a:rPr>
              <a:t>Твигги</a:t>
            </a:r>
            <a:r>
              <a:rPr lang="ru-RU" sz="1800" dirty="0">
                <a:latin typeface="Times New Roman"/>
                <a:ea typeface="Times New Roman"/>
              </a:rPr>
              <a:t>, одетая в невообразимую мини-юбку. Показательно, что даже икона стиля Жаклин Кеннеди позволила себе появиться на людях в мини, тем самым значительно снизив скандальность этого предмета гардероба.  </a:t>
            </a:r>
            <a:endParaRPr lang="ru-RU" sz="18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11" name="Рисунок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32656"/>
            <a:ext cx="3168352" cy="5514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6007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391876" cy="650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Анализ идей и выбор лучшего варианта. Описание моделей</a:t>
            </a:r>
            <a:r>
              <a:rPr lang="ru-RU" b="1" dirty="0" smtClean="0">
                <a:latin typeface="Times New Roman"/>
                <a:ea typeface="Times New Roman"/>
              </a:rPr>
              <a:t>.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Каким </a:t>
            </a:r>
            <a:r>
              <a:rPr lang="ru-RU" sz="1600" dirty="0">
                <a:latin typeface="Times New Roman"/>
                <a:ea typeface="Times New Roman"/>
              </a:rPr>
              <a:t>я вижу мое будущее платье:</a:t>
            </a: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а) </a:t>
            </a:r>
            <a:r>
              <a:rPr lang="ru-RU" sz="1600" dirty="0" smtClean="0">
                <a:latin typeface="Times New Roman"/>
                <a:ea typeface="Times New Roman"/>
              </a:rPr>
              <a:t>легкое и простое</a:t>
            </a:r>
            <a:r>
              <a:rPr lang="ru-RU" sz="1600" dirty="0" smtClean="0">
                <a:latin typeface="Times New Roman"/>
                <a:ea typeface="Times New Roman"/>
              </a:rPr>
              <a:t>, </a:t>
            </a:r>
            <a:r>
              <a:rPr lang="ru-RU" sz="1600" dirty="0">
                <a:latin typeface="Times New Roman"/>
                <a:ea typeface="Times New Roman"/>
              </a:rPr>
              <a:t>соответствующее </a:t>
            </a:r>
            <a:r>
              <a:rPr lang="ru-RU" sz="1600" dirty="0" smtClean="0">
                <a:latin typeface="Times New Roman"/>
                <a:ea typeface="Times New Roman"/>
              </a:rPr>
              <a:t>современной моде;</a:t>
            </a:r>
            <a:endParaRPr lang="ru-RU" sz="1600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>
                <a:latin typeface="Times New Roman"/>
                <a:ea typeface="Times New Roman"/>
              </a:rPr>
              <a:t>б) качественно изготовлено с применением современных материалов и методов обработки, </a:t>
            </a:r>
            <a:endParaRPr lang="ru-RU" sz="1600" dirty="0" smtClean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в</a:t>
            </a:r>
            <a:r>
              <a:rPr lang="ru-RU" sz="1600" dirty="0">
                <a:latin typeface="Times New Roman"/>
                <a:ea typeface="Times New Roman"/>
              </a:rPr>
              <a:t>) оно должно хорошо «сидеть» на моей фигуре, подчеркивая достоинства и скрывая ее недостатки;</a:t>
            </a:r>
          </a:p>
          <a:p>
            <a:r>
              <a:rPr lang="ru-RU" sz="1600" dirty="0">
                <a:latin typeface="Times New Roman"/>
                <a:ea typeface="Times New Roman"/>
              </a:rPr>
              <a:t>г)  доступно  по себестоимости</a:t>
            </a:r>
            <a:r>
              <a:rPr lang="ru-RU" sz="1600" dirty="0" smtClean="0">
                <a:latin typeface="Times New Roman"/>
                <a:ea typeface="Times New Roman"/>
              </a:rPr>
              <a:t>.</a:t>
            </a:r>
            <a:r>
              <a:rPr lang="ru-RU" sz="1600" dirty="0" smtClean="0"/>
              <a:t> </a:t>
            </a:r>
            <a:endParaRPr lang="en-US" sz="1600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Работу над своим проектом начала с просмотра журналов, сайтов о современной моде.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Мое внимание привлекло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платье-комбинация.</a:t>
            </a:r>
            <a:r>
              <a:rPr lang="ru-RU" sz="1600" dirty="0" err="1" smtClean="0"/>
              <a:t>Одним</a:t>
            </a:r>
            <a:r>
              <a:rPr lang="ru-RU" sz="1600" dirty="0" smtClean="0"/>
              <a:t> </a:t>
            </a:r>
            <a:r>
              <a:rPr lang="ru-RU" sz="1600" dirty="0" smtClean="0"/>
              <a:t>из законодателей стиля платьев-комбинаций называют дизайнера </a:t>
            </a:r>
            <a:r>
              <a:rPr lang="ru-RU" sz="1600" dirty="0" err="1" smtClean="0"/>
              <a:t>Келвина</a:t>
            </a:r>
            <a:r>
              <a:rPr lang="ru-RU" sz="1600" dirty="0" smtClean="0"/>
              <a:t> </a:t>
            </a:r>
            <a:r>
              <a:rPr lang="ru-RU" sz="1600" dirty="0" err="1" smtClean="0"/>
              <a:t>Кляйна</a:t>
            </a:r>
            <a:r>
              <a:rPr lang="ru-RU" sz="1600" dirty="0" smtClean="0"/>
              <a:t> (марка </a:t>
            </a:r>
            <a:r>
              <a:rPr lang="ru-RU" sz="1600" dirty="0" err="1" smtClean="0">
                <a:hlinkClick r:id="rId2" tooltip="Calvin Klein"/>
              </a:rPr>
              <a:t>Calvin</a:t>
            </a:r>
            <a:r>
              <a:rPr lang="ru-RU" sz="1600" dirty="0" smtClean="0">
                <a:hlinkClick r:id="rId2" tooltip="Calvin Klein"/>
              </a:rPr>
              <a:t> </a:t>
            </a:r>
            <a:r>
              <a:rPr lang="ru-RU" sz="1600" dirty="0" err="1" smtClean="0">
                <a:hlinkClick r:id="rId2" tooltip="Calvin Klein"/>
              </a:rPr>
              <a:t>Klein</a:t>
            </a:r>
            <a:r>
              <a:rPr lang="ru-RU" sz="1600" dirty="0" smtClean="0"/>
              <a:t>). Он не был первым, кто использовал платья-комбинации как вариант вечернего платья, но его дизайнерские эксперименты в этой области сделали платье-комбинацию популярным и даже культовым. Первая коллекция его платьев-комбинаций вышла </a:t>
            </a:r>
            <a:r>
              <a:rPr lang="ru-RU" sz="1600" b="1" dirty="0" smtClean="0"/>
              <a:t>в 1989 году</a:t>
            </a:r>
            <a:r>
              <a:rPr lang="ru-RU" sz="1600" dirty="0" smtClean="0"/>
              <a:t>, и до сих пор эти модели считаются бестселлерами. В платьях-комбинациях от </a:t>
            </a:r>
            <a:r>
              <a:rPr lang="ru-RU" sz="1600" dirty="0" err="1" smtClean="0"/>
              <a:t>Calvin</a:t>
            </a:r>
            <a:r>
              <a:rPr lang="ru-RU" sz="1600" dirty="0" smtClean="0"/>
              <a:t> </a:t>
            </a:r>
            <a:r>
              <a:rPr lang="ru-RU" sz="1600" dirty="0" err="1" smtClean="0"/>
              <a:t>Klein</a:t>
            </a:r>
            <a:r>
              <a:rPr lang="ru-RU" sz="1600" dirty="0" smtClean="0"/>
              <a:t> часто ходят знаменитости на красной ковровой дорожке. Почти каждый сезон в его коллекциях есть платья-комбинации.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 </a:t>
            </a:r>
            <a:endParaRPr lang="ru-RU" sz="14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086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67504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                                                     Выбор </a:t>
            </a:r>
            <a:r>
              <a:rPr lang="ru-RU" b="1" dirty="0">
                <a:solidFill>
                  <a:prstClr val="black"/>
                </a:solidFill>
                <a:latin typeface="Times New Roman"/>
                <a:ea typeface="Times New Roman"/>
              </a:rPr>
              <a:t>модели</a:t>
            </a:r>
            <a:endParaRPr lang="ru-RU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endParaRPr lang="ru-RU" sz="1600" b="1" dirty="0" smtClean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/>
            <a:r>
              <a:rPr lang="ru-RU" sz="16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Модель </a:t>
            </a:r>
            <a:r>
              <a:rPr lang="ru-RU" sz="1600" b="1" dirty="0">
                <a:solidFill>
                  <a:prstClr val="black"/>
                </a:solidFill>
                <a:latin typeface="Times New Roman"/>
                <a:ea typeface="Times New Roman"/>
              </a:rPr>
              <a:t>№ 1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/>
                <a:ea typeface="Times New Roman"/>
              </a:rPr>
              <a:t>      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824" y="1556793"/>
            <a:ext cx="233450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Модель № 2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2143116"/>
            <a:ext cx="247782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Модель № 3</a:t>
            </a:r>
            <a:r>
              <a:rPr lang="ru-RU" dirty="0">
                <a:latin typeface="Times New Roman"/>
                <a:ea typeface="Times New Roman"/>
              </a:rPr>
              <a:t>. 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" name="Рисунок 7" descr="plate-s-pyshnoj-yubkoj-tendencii-50-h-snova-v-mode-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57298"/>
            <a:ext cx="2192668" cy="3069735"/>
          </a:xfrm>
          <a:prstGeom prst="rect">
            <a:avLst/>
          </a:prstGeom>
        </p:spPr>
      </p:pic>
      <p:pic>
        <p:nvPicPr>
          <p:cNvPr id="9" name="Рисунок 8" descr="3-b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71802" y="2357430"/>
            <a:ext cx="2390258" cy="3049640"/>
          </a:xfrm>
          <a:prstGeom prst="rect">
            <a:avLst/>
          </a:prstGeom>
        </p:spPr>
      </p:pic>
      <p:pic>
        <p:nvPicPr>
          <p:cNvPr id="10" name="Рисунок 9" descr="IMG_139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2928934"/>
            <a:ext cx="2001264" cy="300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0379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7848872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 Анализ  идей</a:t>
            </a:r>
            <a:endParaRPr lang="ru-RU" dirty="0">
              <a:latin typeface="Times New Roman"/>
              <a:ea typeface="Times New Roman"/>
            </a:endParaRPr>
          </a:p>
          <a:p>
            <a:pPr algn="just"/>
            <a:r>
              <a:rPr lang="ru-RU" dirty="0" smtClean="0"/>
              <a:t> </a:t>
            </a:r>
            <a:r>
              <a:rPr lang="ru-RU" dirty="0" smtClean="0"/>
              <a:t>Проанализировав несколько платье, я пришла к выводу, что больше всего мне подойдет модель №3.  На рисунке оно выглядит простым, легким и летним. Свободный </a:t>
            </a:r>
            <a:r>
              <a:rPr lang="ru-RU" dirty="0" smtClean="0"/>
              <a:t>силуэт. </a:t>
            </a:r>
            <a:r>
              <a:rPr lang="ru-RU" dirty="0" smtClean="0"/>
              <a:t>Мой выбор определен! Я уверена, что это платье идеально подойдет на лето.</a:t>
            </a:r>
          </a:p>
          <a:p>
            <a:pPr algn="just">
              <a:spcAft>
                <a:spcPts val="0"/>
              </a:spcAft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Выбор </a:t>
            </a:r>
            <a:r>
              <a:rPr lang="ru-RU" b="1" dirty="0">
                <a:latin typeface="Times New Roman" pitchFamily="18" charset="0"/>
                <a:ea typeface="Times New Roman"/>
                <a:cs typeface="Times New Roman" pitchFamily="18" charset="0"/>
              </a:rPr>
              <a:t>материалов и </a:t>
            </a: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инструментов.</a:t>
            </a:r>
          </a:p>
          <a:p>
            <a:r>
              <a:rPr lang="ru-RU" dirty="0" smtClean="0"/>
              <a:t>Для моего изделия я подобрала один вид ткани: трикотаж, </a:t>
            </a:r>
            <a:r>
              <a:rPr lang="ru-RU" dirty="0" err="1" smtClean="0"/>
              <a:t>голубого</a:t>
            </a:r>
            <a:r>
              <a:rPr lang="ru-RU" dirty="0" smtClean="0"/>
              <a:t> цвета с белыми узорами.  Эта ткань не дорогая, что меня очень устраивает. Кроме того она  эластичная, мягкая, комфортная, лёгкая. Швейные нитки подобрала по цвету ткани.</a:t>
            </a:r>
          </a:p>
          <a:p>
            <a:r>
              <a:rPr lang="ru-RU" dirty="0" smtClean="0"/>
              <a:t>Выбор оборудования: швейная машина, </a:t>
            </a:r>
            <a:r>
              <a:rPr lang="ru-RU" dirty="0" err="1" smtClean="0"/>
              <a:t>оверлок</a:t>
            </a:r>
            <a:r>
              <a:rPr lang="ru-RU" dirty="0" smtClean="0"/>
              <a:t>, гладильная доска, утюг, ручная игла, булавки, сантиметровая лента, мел, линейка закройщика. </a:t>
            </a:r>
          </a:p>
          <a:p>
            <a:pPr algn="just"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2074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117" y="260648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77800" algn="l"/>
                <a:tab pos="685800" algn="l"/>
                <a:tab pos="1028700" algn="l"/>
              </a:tabLst>
            </a:pPr>
            <a:r>
              <a:rPr lang="ru-RU" b="1" dirty="0">
                <a:latin typeface="Times New Roman"/>
                <a:ea typeface="Times New Roman"/>
              </a:rPr>
              <a:t>Конструирование и моделирование изделия</a:t>
            </a:r>
            <a:endParaRPr lang="ru-RU" dirty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77800" algn="l"/>
                <a:tab pos="685800" algn="l"/>
                <a:tab pos="1028700" algn="l"/>
              </a:tabLst>
            </a:pPr>
            <a:r>
              <a:rPr lang="ru-RU" dirty="0">
                <a:latin typeface="Times New Roman"/>
                <a:ea typeface="Times New Roman"/>
              </a:rPr>
              <a:t>Конструирование – это процесс построения чертежа основы изделия по индивидуальным меркам. </a:t>
            </a:r>
            <a:endParaRPr lang="ru-RU" dirty="0" smtClean="0"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Моделирование – изменение чертежа основы в зависимости от выбранной модели.</a:t>
            </a:r>
            <a:endParaRPr lang="ru-RU" dirty="0">
              <a:latin typeface="Times New Roman"/>
              <a:ea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  <a:tabLst>
                <a:tab pos="177800" algn="l"/>
                <a:tab pos="685800" algn="l"/>
                <a:tab pos="1028700" algn="l"/>
              </a:tabLst>
            </a:pPr>
            <a:r>
              <a:rPr lang="ru-RU" b="1" dirty="0" smtClean="0">
                <a:latin typeface="Times New Roman"/>
                <a:ea typeface="Times New Roman"/>
              </a:rPr>
              <a:t>Этапы выполнения практической части: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Снятие мерок.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Построение чертежа – основы 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Моделирование.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Раскрой на ткани.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latin typeface="Times New Roman"/>
                <a:ea typeface="Times New Roman"/>
              </a:rPr>
              <a:t>Поузловая обработка.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77800" algn="l"/>
                <a:tab pos="685800" algn="l"/>
                <a:tab pos="1028700" algn="l"/>
              </a:tabLst>
            </a:pPr>
            <a:r>
              <a:rPr lang="ru-RU" dirty="0" smtClean="0">
                <a:effectLst/>
                <a:latin typeface="Times New Roman"/>
                <a:ea typeface="Times New Roman"/>
              </a:rPr>
              <a:t>Окончательная обработка изделия.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77800" algn="l"/>
                <a:tab pos="685800" algn="l"/>
                <a:tab pos="1028700" algn="l"/>
              </a:tabLst>
            </a:pP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2660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260648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</a:rPr>
              <a:t>Вывод: </a:t>
            </a:r>
            <a:endParaRPr lang="ru-RU" dirty="0"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   Выполненным проектом я осталась довольна. Платье получилось действительно необычное. Я уверена, что смогу организовать для него достойный выход. Все этапы работы над проектом были для меня интересны и познавательны. 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Я познакомилась историей платья, с основами композиции костюма, изучила рекомендации по созданию своего собственного стиля, совершенствовала свои навыки и умения по </a:t>
            </a:r>
            <a:r>
              <a:rPr lang="ru-RU" dirty="0" smtClean="0">
                <a:latin typeface="Times New Roman"/>
                <a:ea typeface="Times New Roman"/>
              </a:rPr>
              <a:t>обработке платья</a:t>
            </a:r>
            <a:r>
              <a:rPr lang="ru-RU" dirty="0">
                <a:latin typeface="Times New Roman"/>
                <a:ea typeface="Times New Roman"/>
              </a:rPr>
              <a:t>. Считаю, что с поставленной целью и задачами проекта справилась.</a:t>
            </a:r>
            <a:endParaRPr lang="ru-RU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79659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194</TotalTime>
  <Words>893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Творческий проект   Изготовление летнего платья</vt:lpstr>
      <vt:lpstr>              Обоснование темы проекта  и потребности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Вот что  получилось!!!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  Изготовление праздничного платья</dc:title>
  <cp:lastModifiedBy>АРИНА</cp:lastModifiedBy>
  <cp:revision>18</cp:revision>
  <dcterms:modified xsi:type="dcterms:W3CDTF">2017-12-01T14:14:23Z</dcterms:modified>
</cp:coreProperties>
</file>