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  <p:sldId id="25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08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заданий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285860"/>
            <a:ext cx="8607330" cy="5572140"/>
          </a:xfrm>
        </p:spPr>
        <p:txBody>
          <a:bodyPr>
            <a:normAutofit fontScale="85000" lnSpcReduction="10000"/>
          </a:bodyPr>
          <a:lstStyle/>
          <a:p>
            <a:pPr marL="11430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Даны 3 изображения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гриба мухомор с заведомо не правильной композицией в двух случаях.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изображенный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иллюстрациях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гриб,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объяснить, почему в двух последних изображениях, композиция считается не правильной,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опытаться дать определение слову «композиция»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endParaRPr lang="ru-RU" sz="2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тип задания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 на предварительный анализ уровня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предмету.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такого типа можно использовать в начале урока.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4530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9" y="2571744"/>
          <a:ext cx="8358245" cy="3918295"/>
        </p:xfrm>
        <a:graphic>
          <a:graphicData uri="http://schemas.openxmlformats.org/drawingml/2006/table">
            <a:tbl>
              <a:tblPr/>
              <a:tblGrid>
                <a:gridCol w="2107271"/>
                <a:gridCol w="1896543"/>
                <a:gridCol w="2158621"/>
                <a:gridCol w="2195810"/>
              </a:tblGrid>
              <a:tr h="210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16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35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Произведение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8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Вид искусства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793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Страна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4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Век или эпоха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11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Местонахождение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22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Жанр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1507" name="Рисунок 2" descr="img5"/>
          <p:cNvPicPr>
            <a:picLocks noChangeAspect="1" noChangeArrowheads="1"/>
          </p:cNvPicPr>
          <p:nvPr/>
        </p:nvPicPr>
        <p:blipFill>
          <a:blip r:embed="rId2"/>
          <a:srcRect l="43985" t="32303" r="38545" b="38831"/>
          <a:stretch>
            <a:fillRect/>
          </a:stretch>
        </p:blipFill>
        <p:spPr bwMode="auto">
          <a:xfrm>
            <a:off x="2643174" y="2786058"/>
            <a:ext cx="1428760" cy="1766467"/>
          </a:xfrm>
          <a:prstGeom prst="rect">
            <a:avLst/>
          </a:prstGeom>
          <a:noFill/>
        </p:spPr>
      </p:pic>
      <p:pic>
        <p:nvPicPr>
          <p:cNvPr id="21506" name="Рисунок 3" descr="img5"/>
          <p:cNvPicPr>
            <a:picLocks noChangeAspect="1" noChangeArrowheads="1"/>
          </p:cNvPicPr>
          <p:nvPr/>
        </p:nvPicPr>
        <p:blipFill>
          <a:blip r:embed="rId2"/>
          <a:srcRect l="39975" t="63918" r="37164" b="6499"/>
          <a:stretch>
            <a:fillRect/>
          </a:stretch>
        </p:blipFill>
        <p:spPr bwMode="auto">
          <a:xfrm>
            <a:off x="4643438" y="2857496"/>
            <a:ext cx="1643073" cy="1590904"/>
          </a:xfrm>
          <a:prstGeom prst="rect">
            <a:avLst/>
          </a:prstGeom>
          <a:noFill/>
        </p:spPr>
      </p:pic>
      <p:pic>
        <p:nvPicPr>
          <p:cNvPr id="21505" name="Рисунок 1" descr="img5"/>
          <p:cNvPicPr>
            <a:picLocks noChangeAspect="1" noChangeArrowheads="1"/>
          </p:cNvPicPr>
          <p:nvPr/>
        </p:nvPicPr>
        <p:blipFill>
          <a:blip r:embed="rId2"/>
          <a:srcRect l="68282" t="30585" r="8478" b="38577"/>
          <a:stretch>
            <a:fillRect/>
          </a:stretch>
        </p:blipFill>
        <p:spPr bwMode="auto">
          <a:xfrm>
            <a:off x="6786578" y="2857496"/>
            <a:ext cx="1666873" cy="1658742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596" y="0"/>
            <a:ext cx="8229600" cy="8572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3"/>
          <p:cNvSpPr txBox="1">
            <a:spLocks/>
          </p:cNvSpPr>
          <p:nvPr/>
        </p:nvSpPr>
        <p:spPr>
          <a:xfrm>
            <a:off x="0" y="857232"/>
            <a:ext cx="8858280" cy="15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Задание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по предложенным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иллюстративным фрагментам определить названия произведений,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 искусства к которому оно принадлежит, страну, век или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эпоху,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жанровую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принадлежность каждого из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них.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Результаты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занести в таблицу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857232"/>
            <a:ext cx="8429684" cy="31146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изображения памятников искусства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            Напишите: 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какой мировой религии относятся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памятник? Опишите специфику этих религий.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виды искусств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объединяются в религиозных ритуалах?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0"/>
            <a:ext cx="8229600" cy="9286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78" name="Picture 2" descr="Moscow,_Catholic_Church_in_Presny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928934"/>
            <a:ext cx="168928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dimitry_vladimir1"/>
          <p:cNvPicPr>
            <a:picLocks noChangeAspect="1" noChangeArrowheads="1"/>
          </p:cNvPicPr>
          <p:nvPr/>
        </p:nvPicPr>
        <p:blipFill>
          <a:blip r:embed="rId3" cstate="print"/>
          <a:srcRect l="8282" t="9084" r="6372" b="5663"/>
          <a:stretch>
            <a:fillRect/>
          </a:stretch>
        </p:blipFill>
        <p:spPr bwMode="auto">
          <a:xfrm>
            <a:off x="2643174" y="2928934"/>
            <a:ext cx="131445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071810"/>
            <a:ext cx="2367615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17"/>
          <p:cNvPicPr>
            <a:picLocks noChangeAspect="1" noChangeArrowheads="1"/>
          </p:cNvPicPr>
          <p:nvPr/>
        </p:nvPicPr>
        <p:blipFill>
          <a:blip r:embed="rId5"/>
          <a:srcRect l="5577" t="8199" r="4292" b="3526"/>
          <a:stretch>
            <a:fillRect/>
          </a:stretch>
        </p:blipFill>
        <p:spPr bwMode="auto">
          <a:xfrm>
            <a:off x="7215206" y="2928934"/>
            <a:ext cx="1377950" cy="183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0" y="5072050"/>
            <a:ext cx="8929718" cy="178595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Задание направлено на узнавание конкретного произведения архитектуры, понимание принадлежности конкретного произведения искусства к определённой культуре, эпохе (времени) его создания, умение анализировать художественный строй произведения, специфику религиозных ритуалов, их сходства и различия.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1071546"/>
            <a:ext cx="8186766" cy="271464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Дана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иллюстрация.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Напишите: 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тип  постройки изображен на фото;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укажите автора;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страну;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век или эпоху к которому  принадлежит постройка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кажите архитектурный стиль;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вы видите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новаторство ( не меньше 3 доказательств).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285728"/>
            <a:ext cx="8229600" cy="10001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>
          <a:xfrm>
            <a:off x="0" y="857232"/>
            <a:ext cx="8858280" cy="328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AutoNum type="arabicPeriod"/>
            </a:pPr>
            <a:endParaRPr lang="ru-RU" sz="2400" dirty="0" smtClean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spcBef>
                <a:spcPct val="20000"/>
              </a:spcBef>
              <a:buAutoNum type="arabicPeriod"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Рисунок 8" descr="Картинка 22 из 60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643314"/>
            <a:ext cx="4000528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Настя\Мои документы\Downloads\1239942152_uchimsya-risovat-4.jpg"/>
          <p:cNvPicPr>
            <a:picLocks noChangeAspect="1" noChangeArrowheads="1"/>
          </p:cNvPicPr>
          <p:nvPr/>
        </p:nvPicPr>
        <p:blipFill>
          <a:blip r:embed="rId2"/>
          <a:srcRect b="20000"/>
          <a:stretch>
            <a:fillRect/>
          </a:stretch>
        </p:blipFill>
        <p:spPr bwMode="auto">
          <a:xfrm>
            <a:off x="1643042" y="357166"/>
            <a:ext cx="5429288" cy="59983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Примеры заданий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285860"/>
            <a:ext cx="8607330" cy="5572140"/>
          </a:xfrm>
        </p:spPr>
        <p:txBody>
          <a:bodyPr>
            <a:normAutofit/>
          </a:bodyPr>
          <a:lstStyle/>
          <a:p>
            <a:pPr marL="11430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используя предложенные иллюстрации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определить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номера с ошибками в композиции.  Ответ аргументировать. </a:t>
            </a:r>
          </a:p>
          <a:p>
            <a:pPr marL="11430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тип задания направлен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закрепление полученных ранее знаний о композиции, а также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определить результаты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усвоения материала.  Данное задание можно дать в конце урока.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4530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нутый угол 1"/>
          <p:cNvSpPr/>
          <p:nvPr/>
        </p:nvSpPr>
        <p:spPr>
          <a:xfrm>
            <a:off x="5143504" y="1071546"/>
            <a:ext cx="2571768" cy="2643206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нутый угол 2"/>
          <p:cNvSpPr/>
          <p:nvPr/>
        </p:nvSpPr>
        <p:spPr>
          <a:xfrm>
            <a:off x="5143504" y="3857628"/>
            <a:ext cx="2571768" cy="2786082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нутый угол 3"/>
          <p:cNvSpPr/>
          <p:nvPr/>
        </p:nvSpPr>
        <p:spPr>
          <a:xfrm flipH="1">
            <a:off x="1643042" y="3929066"/>
            <a:ext cx="2571768" cy="2714644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нутый угол 4"/>
          <p:cNvSpPr/>
          <p:nvPr/>
        </p:nvSpPr>
        <p:spPr>
          <a:xfrm flipH="1">
            <a:off x="1643042" y="1071546"/>
            <a:ext cx="2643206" cy="2643206"/>
          </a:xfrm>
          <a:prstGeom prst="foldedCorner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2857488" y="2214554"/>
            <a:ext cx="214314" cy="21431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6715140" y="1142984"/>
            <a:ext cx="928694" cy="92869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5929322" y="5643578"/>
            <a:ext cx="928694" cy="92869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0"/>
          <p:cNvSpPr/>
          <p:nvPr/>
        </p:nvSpPr>
        <p:spPr>
          <a:xfrm>
            <a:off x="2571736" y="4786322"/>
            <a:ext cx="928694" cy="92869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0" y="28572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Найди рисунки с ошибками в композиции. Объясни свой выбор.</a:t>
            </a:r>
            <a:endParaRPr lang="ru-RU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928662" y="2643182"/>
            <a:ext cx="857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786710" y="2786058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2.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00100" y="571501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3.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8148" y="5715016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4.</a:t>
            </a:r>
            <a:endParaRPr lang="ru-RU" sz="4000" b="1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r>
              <a:rPr lang="ru-RU" dirty="0"/>
              <a:t>Примеры заданий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4643446"/>
            <a:ext cx="86439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типа позволяет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диапазон  базовых знаний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зучения темы по предмету ИЗО в 6 классе, но и для создания мотивирующей проблемной ситуации в обучении.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000108"/>
            <a:ext cx="871471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Задание: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используя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предложенные иллюстрации установить, где изображены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геометрические тела, а где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фигуры. Указать название. Результаты </a:t>
            </a:r>
            <a:r>
              <a:rPr lang="ru-RU" sz="24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занести в таблицу.</a:t>
            </a:r>
            <a:endParaRPr lang="ru-RU" sz="24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8847271"/>
              </p:ext>
            </p:extLst>
          </p:nvPr>
        </p:nvGraphicFramePr>
        <p:xfrm>
          <a:off x="428596" y="2571744"/>
          <a:ext cx="8212934" cy="188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9530"/>
                <a:gridCol w="4143404"/>
              </a:tblGrid>
              <a:tr h="107157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Геометрическое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тело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latin typeface="Arial" pitchFamily="34" charset="0"/>
                          <a:cs typeface="Arial" pitchFamily="34" charset="0"/>
                        </a:rPr>
                        <a:t>(№ иллюстрации</a:t>
                      </a:r>
                      <a:r>
                        <a:rPr lang="ru-RU" b="0" baseline="0" dirty="0" smtClean="0">
                          <a:latin typeface="Arial" pitchFamily="34" charset="0"/>
                          <a:cs typeface="Arial" pitchFamily="34" charset="0"/>
                        </a:rPr>
                        <a:t> и н</a:t>
                      </a:r>
                      <a:r>
                        <a:rPr lang="ru-RU" b="0" dirty="0" smtClean="0">
                          <a:latin typeface="Arial" pitchFamily="34" charset="0"/>
                          <a:cs typeface="Arial" pitchFamily="34" charset="0"/>
                        </a:rPr>
                        <a:t>азвание</a:t>
                      </a:r>
                      <a:r>
                        <a:rPr lang="ru-RU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  <a:p>
                      <a:pPr algn="ctr"/>
                      <a:endParaRPr lang="ru-RU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itchFamily="34" charset="0"/>
                          <a:cs typeface="Arial" pitchFamily="34" charset="0"/>
                        </a:rPr>
                        <a:t>Геометрическая</a:t>
                      </a:r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 фигура</a:t>
                      </a:r>
                    </a:p>
                    <a:p>
                      <a:pPr algn="ctr"/>
                      <a:endParaRPr lang="ru-RU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b="0" dirty="0" smtClean="0">
                          <a:latin typeface="Arial" pitchFamily="34" charset="0"/>
                          <a:cs typeface="Arial" pitchFamily="34" charset="0"/>
                        </a:rPr>
                        <a:t>( № иллюстрации</a:t>
                      </a:r>
                      <a:r>
                        <a:rPr lang="ru-RU" b="0" baseline="0" dirty="0" smtClean="0">
                          <a:latin typeface="Arial" pitchFamily="34" charset="0"/>
                          <a:cs typeface="Arial" pitchFamily="34" charset="0"/>
                        </a:rPr>
                        <a:t> и н</a:t>
                      </a:r>
                      <a:r>
                        <a:rPr lang="ru-RU" b="0" dirty="0" smtClean="0">
                          <a:latin typeface="Arial" pitchFamily="34" charset="0"/>
                          <a:cs typeface="Arial" pitchFamily="34" charset="0"/>
                        </a:rPr>
                        <a:t>азвание)</a:t>
                      </a:r>
                      <a:endParaRPr lang="ru-RU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7160">
                <a:tc>
                  <a:txBody>
                    <a:bodyPr/>
                    <a:lstStyle/>
                    <a:p>
                      <a:endParaRPr lang="ru-RU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43623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1" y="357166"/>
          <a:ext cx="8572562" cy="6072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719"/>
                <a:gridCol w="2125281"/>
                <a:gridCol w="2125281"/>
                <a:gridCol w="2125281"/>
              </a:tblGrid>
              <a:tr h="578017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47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3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47106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№ 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10156" t="33334" r="70313" b="39583"/>
          <a:stretch>
            <a:fillRect/>
          </a:stretch>
        </p:blipFill>
        <p:spPr bwMode="auto">
          <a:xfrm>
            <a:off x="642910" y="1571612"/>
            <a:ext cx="1428760" cy="1485910"/>
          </a:xfrm>
          <a:prstGeom prst="rect">
            <a:avLst/>
          </a:prstGeom>
          <a:noFill/>
        </p:spPr>
      </p:pic>
      <p:pic>
        <p:nvPicPr>
          <p:cNvPr id="2050" name="Picture 2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34508" t="33599" r="48241" b="40046"/>
          <a:stretch>
            <a:fillRect/>
          </a:stretch>
        </p:blipFill>
        <p:spPr bwMode="auto">
          <a:xfrm>
            <a:off x="2857488" y="1561194"/>
            <a:ext cx="1428760" cy="1637121"/>
          </a:xfrm>
          <a:prstGeom prst="rect">
            <a:avLst/>
          </a:prstGeom>
          <a:noFill/>
        </p:spPr>
      </p:pic>
      <p:pic>
        <p:nvPicPr>
          <p:cNvPr id="2051" name="Picture 3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55219" t="34120" r="28287" b="40879"/>
          <a:stretch>
            <a:fillRect/>
          </a:stretch>
        </p:blipFill>
        <p:spPr bwMode="auto">
          <a:xfrm>
            <a:off x="4857752" y="1571612"/>
            <a:ext cx="1574613" cy="1643074"/>
          </a:xfrm>
          <a:prstGeom prst="rect">
            <a:avLst/>
          </a:prstGeom>
          <a:noFill/>
        </p:spPr>
      </p:pic>
      <p:pic>
        <p:nvPicPr>
          <p:cNvPr id="2052" name="Picture 4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75573" t="19444" r="6458" b="39931"/>
          <a:stretch>
            <a:fillRect/>
          </a:stretch>
        </p:blipFill>
        <p:spPr bwMode="auto">
          <a:xfrm>
            <a:off x="7215206" y="1428736"/>
            <a:ext cx="1179643" cy="2000264"/>
          </a:xfrm>
          <a:prstGeom prst="rect">
            <a:avLst/>
          </a:prstGeom>
          <a:noFill/>
        </p:spPr>
      </p:pic>
      <p:pic>
        <p:nvPicPr>
          <p:cNvPr id="2053" name="Picture 5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9985" t="63868" r="73718" b="8193"/>
          <a:stretch>
            <a:fillRect/>
          </a:stretch>
        </p:blipFill>
        <p:spPr bwMode="auto">
          <a:xfrm>
            <a:off x="714348" y="4214818"/>
            <a:ext cx="1444635" cy="1857388"/>
          </a:xfrm>
          <a:prstGeom prst="rect">
            <a:avLst/>
          </a:prstGeom>
          <a:noFill/>
        </p:spPr>
      </p:pic>
      <p:pic>
        <p:nvPicPr>
          <p:cNvPr id="2054" name="Picture 6" descr="E:\Мои документы\Школа\Методика рисунки\6 класс\13 урок Освещение. Свет и тень\slide_23.jpg"/>
          <p:cNvPicPr>
            <a:picLocks noChangeAspect="1" noChangeArrowheads="1"/>
          </p:cNvPicPr>
          <p:nvPr/>
        </p:nvPicPr>
        <p:blipFill>
          <a:blip r:embed="rId2"/>
          <a:srcRect l="28906" t="65625" r="42969" b="7291"/>
          <a:stretch>
            <a:fillRect/>
          </a:stretch>
        </p:blipFill>
        <p:spPr bwMode="auto">
          <a:xfrm>
            <a:off x="2786050" y="4572008"/>
            <a:ext cx="1582646" cy="1143008"/>
          </a:xfrm>
          <a:prstGeom prst="rect">
            <a:avLst/>
          </a:prstGeom>
          <a:noFill/>
        </p:spPr>
      </p:pic>
      <p:sp>
        <p:nvSpPr>
          <p:cNvPr id="12" name="Блок-схема: узел 11"/>
          <p:cNvSpPr/>
          <p:nvPr/>
        </p:nvSpPr>
        <p:spPr>
          <a:xfrm>
            <a:off x="7072330" y="4500570"/>
            <a:ext cx="1357322" cy="1428760"/>
          </a:xfrm>
          <a:prstGeom prst="flowChartConnector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5072066" y="4286256"/>
            <a:ext cx="1357322" cy="1714512"/>
          </a:xfrm>
          <a:prstGeom prst="rt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49" y="2357431"/>
          <a:ext cx="7643867" cy="2071701"/>
        </p:xfrm>
        <a:graphic>
          <a:graphicData uri="http://schemas.openxmlformats.org/drawingml/2006/table">
            <a:tbl>
              <a:tblPr/>
              <a:tblGrid>
                <a:gridCol w="1500198"/>
                <a:gridCol w="1520488"/>
                <a:gridCol w="1408470"/>
                <a:gridCol w="1500198"/>
                <a:gridCol w="1714513"/>
              </a:tblGrid>
              <a:tr h="20717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135"/>
                        </a:spcAft>
                      </a:pPr>
                      <a:endParaRPr lang="ru-RU" sz="1100" b="1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7263" marR="67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135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63" marR="67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135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63" marR="67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135"/>
                        </a:spcAft>
                      </a:pPr>
                      <a:endParaRPr lang="ru-RU" sz="1100" b="1" dirty="0" smtClean="0">
                        <a:solidFill>
                          <a:srgbClr val="000000"/>
                        </a:solidFill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67263" marR="67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35"/>
                        </a:spcBef>
                        <a:spcAft>
                          <a:spcPts val="135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63" marR="67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31" name="Рисунок 28" descr="http://mxk.177spb.edusite.ru/images/clip_image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643182"/>
            <a:ext cx="838200" cy="1647825"/>
          </a:xfrm>
          <a:prstGeom prst="rect">
            <a:avLst/>
          </a:prstGeom>
          <a:noFill/>
        </p:spPr>
      </p:pic>
      <p:pic>
        <p:nvPicPr>
          <p:cNvPr id="1030" name="Рисунок 33" descr="http://mxk.177spb.edusite.ru/images/clip_image049.png"/>
          <p:cNvPicPr>
            <a:picLocks noChangeAspect="1" noChangeArrowheads="1"/>
          </p:cNvPicPr>
          <p:nvPr/>
        </p:nvPicPr>
        <p:blipFill>
          <a:blip r:embed="rId3"/>
          <a:srcRect r="25000" b="16550"/>
          <a:stretch>
            <a:fillRect/>
          </a:stretch>
        </p:blipFill>
        <p:spPr bwMode="auto">
          <a:xfrm>
            <a:off x="5572132" y="2714620"/>
            <a:ext cx="642942" cy="1008566"/>
          </a:xfrm>
          <a:prstGeom prst="rect">
            <a:avLst/>
          </a:prstGeom>
          <a:noFill/>
        </p:spPr>
      </p:pic>
      <p:pic>
        <p:nvPicPr>
          <p:cNvPr id="1029" name="Рисунок 29" descr="http://mxk.177spb.edusite.ru/images/clip_image0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714620"/>
            <a:ext cx="695325" cy="1285875"/>
          </a:xfrm>
          <a:prstGeom prst="rect">
            <a:avLst/>
          </a:prstGeom>
          <a:noFill/>
        </p:spPr>
      </p:pic>
      <p:pic>
        <p:nvPicPr>
          <p:cNvPr id="1028" name="Рисунок 35" descr="http://mxk.177spb.edusite.ru/images/clip_image05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2714620"/>
            <a:ext cx="471488" cy="774587"/>
          </a:xfrm>
          <a:prstGeom prst="rect">
            <a:avLst/>
          </a:prstGeom>
          <a:noFill/>
        </p:spPr>
      </p:pic>
      <p:pic>
        <p:nvPicPr>
          <p:cNvPr id="1027" name="Рисунок 31" descr="http://mxk.177spb.edusite.ru/images/clip_image04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4414" y="2714620"/>
            <a:ext cx="485775" cy="809625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428596" y="0"/>
            <a:ext cx="8229600" cy="8572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14282" y="857232"/>
            <a:ext cx="8643998" cy="19288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11430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Даны 5 изображений планов различных греческих храмов. </a:t>
            </a:r>
          </a:p>
          <a:p>
            <a:pPr marL="11430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Задание: Расставить изображения в последовательности (от 1 до 5), отражающей эволюцию ордерной храмовой архитектуры.  </a:t>
            </a:r>
          </a:p>
        </p:txBody>
      </p:sp>
      <p:sp>
        <p:nvSpPr>
          <p:cNvPr id="11" name="Содержимое 4"/>
          <p:cNvSpPr txBox="1">
            <a:spLocks/>
          </p:cNvSpPr>
          <p:nvPr/>
        </p:nvSpPr>
        <p:spPr>
          <a:xfrm>
            <a:off x="0" y="4500570"/>
            <a:ext cx="9144000" cy="2125659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Данный тип задания направлен на формирование  определённого навыка анализа произведения, понимание принадлежности конкретного произведения искусства к определённому виду искусства, эпохе (времени) его создания.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97154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Задание: спишите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таблицу в тетрадь и заполните пропуски.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285728"/>
            <a:ext cx="8229600" cy="85723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035" y="1928802"/>
          <a:ext cx="8215367" cy="2568397"/>
        </p:xfrm>
        <a:graphic>
          <a:graphicData uri="http://schemas.openxmlformats.org/drawingml/2006/table">
            <a:tbl>
              <a:tblPr/>
              <a:tblGrid>
                <a:gridCol w="2387372"/>
                <a:gridCol w="3019324"/>
                <a:gridCol w="1544770"/>
                <a:gridCol w="1263901"/>
              </a:tblGrid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Times New Roman"/>
                          <a:ea typeface="Times New Roman"/>
                          <a:cs typeface="Times New Roman"/>
                        </a:rPr>
                        <a:t>Герои народного эпоса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>
                          <a:latin typeface="Times New Roman"/>
                          <a:ea typeface="Times New Roman"/>
                          <a:cs typeface="Times New Roman"/>
                        </a:rPr>
                        <a:t>Название произведения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Times New Roman"/>
                          <a:ea typeface="Times New Roman"/>
                          <a:cs typeface="Times New Roman"/>
                        </a:rPr>
                        <a:t>Страна</a:t>
                      </a: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latin typeface="Times New Roman"/>
                          <a:ea typeface="Calibri"/>
                          <a:cs typeface="Times New Roman"/>
                        </a:rPr>
                        <a:t>Эпоха</a:t>
                      </a:r>
                      <a:endParaRPr lang="ru-RU" sz="16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Беовульф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«Песнь о бибелунгах»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Одиссей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Франция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048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Гильгамеш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6048" marR="660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Содержимое 2"/>
          <p:cNvSpPr txBox="1">
            <a:spLocks/>
          </p:cNvSpPr>
          <p:nvPr/>
        </p:nvSpPr>
        <p:spPr>
          <a:xfrm>
            <a:off x="0" y="4572008"/>
            <a:ext cx="9144000" cy="2000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Данный тип задания направлен  на узнавание конкретного произведения,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принадлежности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искусства к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определённой эпохе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(времени)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стране.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4530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857233"/>
            <a:ext cx="8215370" cy="4786345"/>
          </a:xfrm>
        </p:spPr>
        <p:txBody>
          <a:bodyPr>
            <a:noAutofit/>
          </a:bodyPr>
          <a:lstStyle/>
          <a:p>
            <a:pPr marL="11430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Дано  изображение памятника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искусства.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Напишите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название произведения;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2. имя автора;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3. к какой стране или культуре оно относятся; 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местонахождение в настоящее время;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5. Напишите не менее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определений (словосочетаний), которые описывают запечатленный на репродукции образ. </a:t>
            </a: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6. Назовите значимые запоминающиеся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детали.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7.  Укажите не менее трёх 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произведений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этого же автора.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596" y="0"/>
            <a:ext cx="8229600" cy="92867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Примеры заданий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4429108"/>
            <a:ext cx="9144000" cy="242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</a:t>
            </a:r>
            <a:r>
              <a:rPr kumimoji="0" lang="ru-RU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Данный тип задания направлен на формирование определённого навыка анализа произведения, понимание принадлежности конкретного произведения искусства к определённому виду искусства, эпохе (времени) его создания. В процессе выполнения задания участник должен продемонстрировать способность к эмоциональному восприятию произведения искусства и потребность передачи своего эмоционального состояния образным языком.</a:t>
            </a:r>
            <a:endParaRPr kumimoji="0" lang="ru-RU" sz="2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633</Words>
  <PresentationFormat>Экран (4:3)</PresentationFormat>
  <Paragraphs>85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Примеры заданий</vt:lpstr>
      <vt:lpstr>Слайд 2</vt:lpstr>
      <vt:lpstr>Примеры заданий</vt:lpstr>
      <vt:lpstr>Слайд 4</vt:lpstr>
      <vt:lpstr>Примеры заданий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Примеры заданий</dc:title>
  <cp:lastModifiedBy>Настя</cp:lastModifiedBy>
  <cp:revision>4</cp:revision>
  <dcterms:modified xsi:type="dcterms:W3CDTF">2019-04-10T11:07:01Z</dcterms:modified>
</cp:coreProperties>
</file>