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62" r:id="rId5"/>
    <p:sldId id="260" r:id="rId6"/>
    <p:sldId id="261" r:id="rId7"/>
    <p:sldId id="263" r:id="rId8"/>
    <p:sldId id="267" r:id="rId9"/>
    <p:sldId id="268" r:id="rId10"/>
    <p:sldId id="273" r:id="rId11"/>
    <p:sldId id="276" r:id="rId12"/>
    <p:sldId id="27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2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5451C8-0D03-44FF-92F8-8D334AD0DC6D}" type="datetimeFigureOut">
              <a:rPr lang="ru-RU" smtClean="0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33C1B0-8A53-4CC5-8890-C575C4B90E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47FC29-81C1-4CAD-BC02-54E867D1309E}" type="datetimeFigureOut">
              <a:rPr lang="ru-RU" smtClean="0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3F2D33-5FBD-42A6-BB79-B9C0FDC564F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0A5D13-ED8D-4A4B-A1F1-39B25C90C890}" type="datetimeFigureOut">
              <a:rPr lang="ru-RU" smtClean="0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C08E7E-5C8E-46D1-9088-C612437102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846757-6869-4780-9588-8DC279B4ADF6}" type="datetimeFigureOut">
              <a:rPr lang="ru-RU" smtClean="0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FDBFEF-C867-4884-B09D-88CEC03B93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D07402-D3E6-4F54-9AB5-9C1F4A147C43}" type="datetimeFigureOut">
              <a:rPr lang="ru-RU" smtClean="0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41EC48-6343-4866-99C5-84433E2D81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72494B-53E3-41A7-BEA9-93B1D1839A9B}" type="datetimeFigureOut">
              <a:rPr lang="ru-RU" smtClean="0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A21C50-2E9F-4C10-94F0-CD8DA0C1D3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CCEB6E-E8E7-4519-A817-DC50B206689E}" type="datetimeFigureOut">
              <a:rPr lang="ru-RU" smtClean="0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343725-F932-415E-866D-1442A2865A7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743F8E-2F64-4299-916E-4DC7CF33140A}" type="datetimeFigureOut">
              <a:rPr lang="ru-RU" smtClean="0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B1F94A-0354-47DB-B641-AA0E6605B6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EAE2DA-384C-4465-88E2-430D64C9D87E}" type="datetimeFigureOut">
              <a:rPr lang="ru-RU" smtClean="0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0AAD50-2297-4D7B-8462-54D0098106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FCA789-4D1F-4D02-A22F-4EAAF2079110}" type="datetimeFigureOut">
              <a:rPr lang="ru-RU" smtClean="0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77C243-BC05-49CA-B167-20B947934A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3F406FC-05C5-48DA-BA0F-EA522D556DA0}" type="datetimeFigureOut">
              <a:rPr lang="ru-RU" smtClean="0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DD5FEA-2A78-432C-BC56-4F0EB6857F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6B0E776E-C2C2-4EF3-B1F8-BCED65BACE3E}" type="datetimeFigureOut">
              <a:rPr lang="ru-RU" smtClean="0"/>
              <a:pPr>
                <a:defRPr/>
              </a:pPr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49CD2E27-07DA-4046-804B-73376DD61D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3214688"/>
            <a:ext cx="7426325" cy="1928812"/>
          </a:xfrm>
        </p:spPr>
        <p:txBody>
          <a:bodyPr>
            <a:normAutofit/>
          </a:bodyPr>
          <a:lstStyle/>
          <a:p>
            <a:pPr marL="26988" algn="r"/>
            <a:endParaRPr lang="ru-RU" dirty="0" smtClean="0">
              <a:solidFill>
                <a:srgbClr val="320E04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412776"/>
            <a:ext cx="8784976" cy="230425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проектных технологий в начальной школе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920880" cy="1224136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Специфика педагогического руководства проектной деятельностью учащихся</a:t>
            </a:r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0" name="Содержимое 2"/>
          <p:cNvSpPr>
            <a:spLocks noGrp="1"/>
          </p:cNvSpPr>
          <p:nvPr>
            <p:ph sz="quarter" idx="13"/>
          </p:nvPr>
        </p:nvSpPr>
        <p:spPr>
          <a:xfrm>
            <a:off x="251520" y="2276872"/>
            <a:ext cx="7920880" cy="3384376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методу проектов требует от учителя не столько преподавания, сколько создания условий для проявления у детей интереса к познавательной деятельности, самообразованию и использованию полученных знаний на практике.</a:t>
            </a:r>
          </a:p>
          <a:p>
            <a:pPr algn="just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учитель имеет несколько ролей, которые нужно «прожить» педагогу во время реализации проекта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5031" y="213123"/>
            <a:ext cx="6512511" cy="1143000"/>
          </a:xfrm>
        </p:spPr>
        <p:txBody>
          <a:bodyPr>
            <a:noAutofit/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79512" y="1052736"/>
            <a:ext cx="8352928" cy="5112568"/>
          </a:xfrm>
        </p:spPr>
        <p:txBody>
          <a:bodyPr>
            <a:normAutofit lnSpcReduction="1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Учащимся начальной школы интересна проектная деятельность. Во время работы над проектами они проявляют активность в добывании, получении и обработке информации, задействуют свой творческий потенциал на протяжении проекта, а в особенности в оформление конечного результата своей деятельности и получении продукта деятельности, вносят творческие предложения, много рисуют, участвуют в ролевых играх, сценических постановках.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приобретают и отшлифовывают умения и навыки работы в группах, умение общаться друг с другом и другими субъектами, участвующими в данном проекте, формируют умение отстаивать собственное мнение, согласовывать его с членами группы; прислушиваться к мнению руководителя проекта и его участников, развивать не только свою речь, но и речь своего тела (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контактирование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глазами, доброжелательная улыбка, кивок).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 fontAlgn="auto">
              <a:spcAft>
                <a:spcPts val="0"/>
              </a:spcAft>
              <a:buNone/>
              <a:defRPr/>
            </a:pP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79512" y="332656"/>
            <a:ext cx="8784976" cy="5688632"/>
          </a:xfrm>
        </p:spPr>
        <p:txBody>
          <a:bodyPr>
            <a:normAutofit lnSpcReduction="10000"/>
          </a:bodyPr>
          <a:lstStyle/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серьёзно относятся к работе в проекте. Особую ответственность дети испытывают при проведении соцопросов, интервью, анкетирования, обработке полученных данных при исследованиях данного типа, ответственно относятся к составлению вопросов для исследований.</a:t>
            </a:r>
          </a:p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 готовит детей к жизни в социуме, воспитывает ответственность, развивает творческие способности, критическое мышление, способствует всестороннему развитию личности, коммуникативных способностей.</a:t>
            </a:r>
          </a:p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является очевидным то, что реализовать принципы личностно-</a:t>
            </a:r>
            <a:r>
              <a:rPr lang="ru-RU" sz="21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орентированного</a:t>
            </a:r>
            <a:r>
              <a:rPr lang="ru-RU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воспитания и обучения при традиционных подходах невозможно. Для включения каждого учение в активный познавательный и поисковый процесс, который используется на практике полученных знаний.</a:t>
            </a:r>
          </a:p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быть создана адекватная учебно-воспитательная среда, которая обеспечивала бы возможность свободного доступа к разным источникам информации, общения со сверстниками, совместная работа во время решения разных жизненных и важных проблем. Наиболее перспективным в этом отношении является метод проектов.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14313"/>
            <a:ext cx="8682930" cy="1414487"/>
          </a:xfrm>
        </p:spPr>
        <p:txBody>
          <a:bodyPr>
            <a:normAutofit fontScale="90000"/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Проектные технологии в начальной </a:t>
            </a:r>
            <a:r>
              <a:rPr lang="ru-RU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школе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38" name="Содержимое 2"/>
          <p:cNvSpPr>
            <a:spLocks noGrp="1"/>
          </p:cNvSpPr>
          <p:nvPr>
            <p:ph sz="quarter" idx="13"/>
          </p:nvPr>
        </p:nvSpPr>
        <p:spPr>
          <a:xfrm>
            <a:off x="179512" y="1772816"/>
            <a:ext cx="8712968" cy="4032448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наше время проектная деятельность все больше привлекает внимание отечественных педагогов, как одна из активных форм развития познавательных, творческих навыков учащихся, умений самостоятельно добывать и конструировать свои знания, ориентироваться в информационном пространстве, практически мыслить.</a:t>
            </a:r>
          </a:p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технология в начальной школе в настоящее время переживает своеобразный ренессанс. Она позволяет ребенку наполнить свою деятельность личностным смыслом, проявить себя активным субъектом познания, не задает жестких рамок, а является открытой. Ребенку удается проявлять инициативу,  самостоятельность и творчество.</a:t>
            </a:r>
          </a:p>
          <a:p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856984" cy="1426170"/>
          </a:xfrm>
        </p:spPr>
        <p:txBody>
          <a:bodyPr>
            <a:normAutofit fontScale="90000"/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Проектные технологии в начальной школе.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их использования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sz="quarter" idx="13"/>
          </p:nvPr>
        </p:nvSpPr>
        <p:spPr>
          <a:xfrm>
            <a:off x="107504" y="2636912"/>
            <a:ext cx="8964488" cy="389952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 рассматривается как часть учебной деятельности, которая включает ценностно-ориентированную, преобразующую, творческую и практическую деятельность.</a:t>
            </a: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 – это такая деятельность, при которой под руководством и при поддержке учителя осуществляется активная творческая самодеятельность ученика в процессе обучения. </a:t>
            </a:r>
          </a:p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в образовании  - это процесс создания новых форм сообщества педагогов, учеников, педагогической общественности, нового содержания и технологий образования, новых способов и техник педагогической деятельности и мышления.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22184" cy="159786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проектов. </a:t>
            </a:r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Теоретическая основа</a:t>
            </a:r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0" name="Содержимое 2"/>
          <p:cNvSpPr>
            <a:spLocks noGrp="1"/>
          </p:cNvSpPr>
          <p:nvPr>
            <p:ph sz="quarter" idx="13"/>
          </p:nvPr>
        </p:nvSpPr>
        <p:spPr>
          <a:xfrm>
            <a:off x="179512" y="1700808"/>
            <a:ext cx="8821613" cy="454759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основе метода лежит идея осуществления обучения на активной основе через самостоятельную и практическую деятельность учащихся с учетом их личностных интересов.</a:t>
            </a:r>
          </a:p>
          <a:p>
            <a:pPr algn="just"/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определению Е.С. </a:t>
            </a:r>
            <a:r>
              <a:rPr 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Полата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 метод проектов есть тем методом, в основе которого лежит развитие познавательных, творческих навыков учащихся, умение самостоятельно конструировать свои знания и ориентироваться в информационном пространстве, развивать критическое мышление. Метод проектов всегда предполагает решение проблемы, с одной стороны - использование разных методов, с другой – интегрирование знаний, умений из разных областей науки, технологии.</a:t>
            </a:r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964488" cy="1152128"/>
          </a:xfrm>
        </p:spPr>
        <p:txBody>
          <a:bodyPr>
            <a:noAutofit/>
          </a:bodyPr>
          <a:lstStyle/>
          <a:p>
            <a:pPr marL="0" indent="0" algn="ctr" fontAlgn="auto">
              <a:spcAft>
                <a:spcPts val="0"/>
              </a:spcAft>
              <a:buNone/>
              <a:defRPr/>
            </a:pPr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проектной деятельности учащихся</a:t>
            </a:r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51520" y="1700808"/>
            <a:ext cx="8600380" cy="4547592"/>
          </a:xfrm>
        </p:spPr>
        <p:txBody>
          <a:bodyPr>
            <a:normAutofit fontScale="775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 позволяет учащимся:</a:t>
            </a:r>
          </a:p>
          <a:p>
            <a:pPr marL="82296" indent="0" algn="just" fontAlgn="auto">
              <a:spcAft>
                <a:spcPts val="0"/>
              </a:spcAft>
              <a:buNone/>
              <a:defRPr/>
            </a:pPr>
            <a:r>
              <a:rPr lang="ru-RU" sz="2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изучать не только средства, но и способы конкретной деятельности;</a:t>
            </a:r>
          </a:p>
          <a:p>
            <a:pPr marL="82296" indent="0" algn="just" fontAlgn="auto">
              <a:spcAft>
                <a:spcPts val="0"/>
              </a:spcAft>
              <a:buNone/>
              <a:defRPr/>
            </a:pPr>
            <a:r>
              <a:rPr lang="ru-RU" sz="2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познавательные навыки учащихся и умение самостоятельно конструировать свои знания;</a:t>
            </a:r>
          </a:p>
          <a:p>
            <a:pPr marL="82296" indent="0" algn="just" fontAlgn="auto">
              <a:spcAft>
                <a:spcPts val="0"/>
              </a:spcAft>
              <a:buNone/>
              <a:defRPr/>
            </a:pPr>
            <a:r>
              <a:rPr lang="ru-RU" sz="2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умение ориентироваться в информационном пространстве;</a:t>
            </a:r>
          </a:p>
          <a:p>
            <a:pPr marL="82296" indent="0" algn="just" fontAlgn="auto">
              <a:spcAft>
                <a:spcPts val="0"/>
              </a:spcAft>
              <a:buNone/>
              <a:defRPr/>
            </a:pPr>
            <a:r>
              <a:rPr lang="ru-RU" sz="2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организовать содержательное проведение внеурочного времени;</a:t>
            </a:r>
          </a:p>
          <a:p>
            <a:pPr marL="82296" indent="0" algn="just" fontAlgn="auto">
              <a:spcAft>
                <a:spcPts val="0"/>
              </a:spcAft>
              <a:buNone/>
              <a:defRPr/>
            </a:pPr>
            <a:r>
              <a:rPr lang="ru-RU" sz="2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осознавать где и каким образом она может быть использована на практике</a:t>
            </a:r>
            <a:r>
              <a:rPr lang="ru-RU" sz="2600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2600" i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Выполнение ученических проектов – это сложная самостоятельная деятельность учащихся под руководством учителя</a:t>
            </a:r>
            <a:r>
              <a:rPr lang="ru-RU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6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Позиция учителя во время реализации метода проектов  на практике переходит из носителя готовых знаний к перевоплощению в организатора познавательной, исследовательской деятельности своих учащихся.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494588" cy="143986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метод проектов?</a:t>
            </a:r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58" name="Содержимое 2"/>
          <p:cNvSpPr>
            <a:spLocks noGrp="1"/>
          </p:cNvSpPr>
          <p:nvPr>
            <p:ph sz="quarter" idx="13"/>
          </p:nvPr>
        </p:nvSpPr>
        <p:spPr>
          <a:xfrm>
            <a:off x="179512" y="1484785"/>
            <a:ext cx="8464426" cy="4763616"/>
          </a:xfrm>
        </p:spPr>
        <p:txBody>
          <a:bodyPr/>
          <a:lstStyle/>
          <a:p>
            <a:pPr algn="just"/>
            <a:r>
              <a:rPr lang="ru-RU" sz="20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проектов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означает  способ организации познавательно-трудовой деятельности учащихся, что предполагает определение потребностей человека, проектирования продукта труда в соответствии с этими потребностями, изготовление или предоставление услуг, оценку качества, определение реального спроса на рынке товаров, он развивает у школьников способность  постоянно и самостоятельно овладеть новыми видами работы.</a:t>
            </a:r>
          </a:p>
          <a:p>
            <a:pPr algn="just"/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проектов на сегодня – один из наиболее распространенных видов исследовательской работы школьников. В школьном образовании проектный метод рассматривается как альтернатива классно-урочной системы.</a:t>
            </a:r>
          </a:p>
          <a:p>
            <a:endParaRPr lang="ru-RU" sz="2000" dirty="0" smtClean="0"/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390706" cy="1570186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проектной деятельности </a:t>
            </a:r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учащихся.</a:t>
            </a:r>
            <a:b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i="1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2" name="Содержимое 2"/>
          <p:cNvSpPr>
            <a:spLocks noGrp="1"/>
          </p:cNvSpPr>
          <p:nvPr>
            <p:ph sz="quarter" idx="13"/>
          </p:nvPr>
        </p:nvSpPr>
        <p:spPr>
          <a:xfrm>
            <a:off x="467544" y="2636912"/>
            <a:ext cx="8462144" cy="3467472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этапа: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Практико-исполнительный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988840"/>
            <a:ext cx="698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Основные этапы  работы.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 bwMode="auto">
          <a:xfrm>
            <a:off x="683568" y="116632"/>
            <a:ext cx="7780908" cy="936104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проекта</a:t>
            </a:r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79512" y="1196752"/>
            <a:ext cx="8750176" cy="4691608"/>
          </a:xfrm>
        </p:spPr>
        <p:txBody>
          <a:bodyPr>
            <a:normAutofit/>
          </a:bodyPr>
          <a:lstStyle/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последовательных действий исполнителей и руководителя проекта дает возможность организовать проектную деятельность в условиях современной школы.</a:t>
            </a:r>
          </a:p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проект – это пять «П»: 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496" indent="-457200" algn="just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496" indent="-457200" algn="just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      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(планирование)         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496" indent="-457200" algn="just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(информации)              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496" indent="-457200" algn="just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              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9496" indent="-457200" algn="just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Шестое «П» - это портфолио (проектная папка)</a:t>
            </a:r>
          </a:p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 bwMode="auto">
          <a:xfrm>
            <a:off x="1115616" y="188640"/>
            <a:ext cx="6512511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проектов:</a:t>
            </a:r>
            <a:endParaRPr lang="ru-RU" sz="3600" dirty="0" smtClean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07504" y="1412776"/>
            <a:ext cx="8928992" cy="4896544"/>
          </a:xfrm>
        </p:spPr>
        <p:txBody>
          <a:bodyPr>
            <a:normAutofit fontScale="47500" lnSpcReduction="20000"/>
          </a:bodyPr>
          <a:lstStyle/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4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методу или виду деятельности, доминирующей в проекте</a:t>
            </a:r>
          </a:p>
          <a:p>
            <a:pPr marL="82296" indent="0" algn="just" fontAlgn="auto">
              <a:spcAft>
                <a:spcPts val="0"/>
              </a:spcAft>
              <a:buNone/>
              <a:defRPr/>
            </a:pPr>
            <a:r>
              <a:rPr lang="ru-RU" sz="4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Исследовательские, творческие, приключенческие, практико-ориентированные, информационные, ролевые игры.</a:t>
            </a:r>
          </a:p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виду координации проекта</a:t>
            </a:r>
          </a:p>
          <a:p>
            <a:pPr marL="82296" indent="0" algn="just" fontAlgn="auto">
              <a:spcAft>
                <a:spcPts val="0"/>
              </a:spcAft>
              <a:buNone/>
              <a:defRPr/>
            </a:pPr>
            <a:r>
              <a:rPr lang="ru-RU" sz="4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Непосредственный (гибкий, жесткий); скрытый.</a:t>
            </a:r>
          </a:p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характеру контактов</a:t>
            </a:r>
          </a:p>
          <a:p>
            <a:pPr marL="82296" indent="0" algn="just" fontAlgn="auto">
              <a:spcAft>
                <a:spcPts val="0"/>
              </a:spcAft>
              <a:buNone/>
              <a:defRPr/>
            </a:pPr>
            <a:r>
              <a:rPr lang="ru-RU" sz="4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Внутренний (локальный); региональный, международный.</a:t>
            </a:r>
          </a:p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количеству участников</a:t>
            </a:r>
          </a:p>
          <a:p>
            <a:pPr marL="82296" indent="0" algn="just" fontAlgn="auto">
              <a:spcAft>
                <a:spcPts val="0"/>
              </a:spcAft>
              <a:buNone/>
              <a:defRPr/>
            </a:pPr>
            <a:r>
              <a:rPr lang="ru-RU" sz="4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Персональный, парный, групповой.</a:t>
            </a:r>
          </a:p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времени проведения</a:t>
            </a:r>
          </a:p>
          <a:p>
            <a:pPr marL="82296" indent="0" algn="just" fontAlgn="auto">
              <a:spcAft>
                <a:spcPts val="0"/>
              </a:spcAft>
              <a:buNone/>
              <a:defRPr/>
            </a:pPr>
            <a:r>
              <a:rPr lang="ru-RU" sz="4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Краткосрочный, долгосрочный, эпизодический.</a:t>
            </a:r>
          </a:p>
          <a:p>
            <a:pPr marL="365760" indent="-283464" algn="just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содержательному аспекту проекта</a:t>
            </a:r>
          </a:p>
          <a:p>
            <a:pPr marL="82296" indent="0" algn="just" fontAlgn="auto">
              <a:spcAft>
                <a:spcPts val="0"/>
              </a:spcAft>
              <a:buNone/>
              <a:defRPr/>
            </a:pPr>
            <a:r>
              <a:rPr lang="ru-RU" sz="4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Литературный, естественно - научный, экологический, языковой (лингвистический), культурологический (краеведческий), ролевые игры, спортивный, географический, исторический,  музыкальный.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Другая 4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102</TotalTime>
  <Words>877</Words>
  <Application>Microsoft Office PowerPoint</Application>
  <PresentationFormat>Экран (4:3)</PresentationFormat>
  <Paragraphs>63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Использование проектных технологий в начальной школе</vt:lpstr>
      <vt:lpstr>Проектные технологии в начальной школе.</vt:lpstr>
      <vt:lpstr>Проектные технологии в начальной школе. Актуальность их использования</vt:lpstr>
      <vt:lpstr>Метод проектов.  Теоретическая основа</vt:lpstr>
      <vt:lpstr>Организация проектной деятельности учащихся</vt:lpstr>
      <vt:lpstr>Что такое метод проектов?</vt:lpstr>
      <vt:lpstr>Организация проектной деятельности учащихся.  </vt:lpstr>
      <vt:lpstr>Реализация проекта </vt:lpstr>
      <vt:lpstr>Классификация проектов:</vt:lpstr>
      <vt:lpstr>Специфика педагогического руководства проектной деятельностью учащихся</vt:lpstr>
      <vt:lpstr>Выводы </vt:lpstr>
      <vt:lpstr>Презентация PowerPoint</vt:lpstr>
    </vt:vector>
  </TitlesOfParts>
  <Company>Почтовская школа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проектной технологии в начальной школе</dc:title>
  <dc:creator>Рымарь Елена</dc:creator>
  <cp:lastModifiedBy>admin</cp:lastModifiedBy>
  <cp:revision>15</cp:revision>
  <dcterms:created xsi:type="dcterms:W3CDTF">2012-10-23T06:15:42Z</dcterms:created>
  <dcterms:modified xsi:type="dcterms:W3CDTF">2019-05-16T17:36:30Z</dcterms:modified>
</cp:coreProperties>
</file>