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78" r:id="rId3"/>
    <p:sldId id="257" r:id="rId4"/>
    <p:sldId id="258" r:id="rId5"/>
    <p:sldId id="283" r:id="rId6"/>
    <p:sldId id="282" r:id="rId7"/>
    <p:sldId id="280" r:id="rId8"/>
    <p:sldId id="260" r:id="rId9"/>
    <p:sldId id="281" r:id="rId10"/>
    <p:sldId id="275" r:id="rId11"/>
    <p:sldId id="284" r:id="rId12"/>
    <p:sldId id="285" r:id="rId13"/>
    <p:sldId id="261" r:id="rId14"/>
    <p:sldId id="262" r:id="rId15"/>
    <p:sldId id="265" r:id="rId16"/>
    <p:sldId id="267" r:id="rId17"/>
    <p:sldId id="266" r:id="rId18"/>
    <p:sldId id="269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B84A4-7D2B-42A9-8EEE-1F61753691FA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C3EE61-8D83-4D41-BC4B-1A8F2D8A47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4751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3EE61-8D83-4D41-BC4B-1A8F2D8A4753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19724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C3EE61-8D83-4D41-BC4B-1A8F2D8A4753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19724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1C33D-19CB-4CE7-A43A-20C513A73852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84F0D-17F1-47A9-8940-56ECA80D23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406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1C33D-19CB-4CE7-A43A-20C513A73852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84F0D-17F1-47A9-8940-56ECA80D23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6135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1C33D-19CB-4CE7-A43A-20C513A73852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84F0D-17F1-47A9-8940-56ECA80D23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1804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1C33D-19CB-4CE7-A43A-20C513A73852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84F0D-17F1-47A9-8940-56ECA80D23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3422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1C33D-19CB-4CE7-A43A-20C513A73852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84F0D-17F1-47A9-8940-56ECA80D23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8013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1C33D-19CB-4CE7-A43A-20C513A73852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84F0D-17F1-47A9-8940-56ECA80D23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6449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1C33D-19CB-4CE7-A43A-20C513A73852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84F0D-17F1-47A9-8940-56ECA80D23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8170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1C33D-19CB-4CE7-A43A-20C513A73852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84F0D-17F1-47A9-8940-56ECA80D23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4882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1C33D-19CB-4CE7-A43A-20C513A73852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84F0D-17F1-47A9-8940-56ECA80D23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8285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1C33D-19CB-4CE7-A43A-20C513A73852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84F0D-17F1-47A9-8940-56ECA80D23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5155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1C33D-19CB-4CE7-A43A-20C513A73852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84F0D-17F1-47A9-8940-56ECA80D23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65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91C33D-19CB-4CE7-A43A-20C513A73852}" type="datetimeFigureOut">
              <a:rPr lang="ru-RU" smtClean="0"/>
              <a:t>17.04.2019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84F0D-17F1-47A9-8940-56ECA80D23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8646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ttk-7\Desktop\заставки\0006-007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0"/>
            <a:ext cx="91487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475656" y="1459230"/>
            <a:ext cx="7272808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Роль художественных средств в </a:t>
            </a:r>
            <a:r>
              <a:rPr lang="ru-RU" sz="4400" b="1" dirty="0" err="1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речетворческой</a:t>
            </a:r>
            <a:r>
              <a:rPr lang="ru-RU" sz="4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активности старших  дошкольников.</a:t>
            </a:r>
          </a:p>
          <a:p>
            <a:pPr algn="ctr"/>
            <a:endParaRPr lang="ru-RU" sz="44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43435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ttk-7\Desktop\заставки\0006-007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6537" y="0"/>
            <a:ext cx="979683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1520" y="404664"/>
            <a:ext cx="87849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66537" y="0"/>
            <a:ext cx="69245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-66538" y="0"/>
            <a:ext cx="9796836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        </a:t>
            </a:r>
          </a:p>
          <a:p>
            <a:pPr lvl="0"/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Сочинение нелепиц, небылиц, перевертышей.            </a:t>
            </a:r>
          </a:p>
          <a:p>
            <a:pPr lvl="0"/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Объекту приписываются прямо противоположные качества.     </a:t>
            </a:r>
          </a:p>
          <a:p>
            <a:pPr lvl="0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Этапы работы придумывания нелепиц, небылиц, перевертышей.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1.Дидактические игры: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«Ошибки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», «Так бывает или нет», «Странные рассказы», «Вопросы и ответы», «Любопытный», «Сказки дедушки Корнея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».                </a:t>
            </a:r>
          </a:p>
          <a:p>
            <a:pPr lvl="0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2</a:t>
            </a: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Использование 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«таблицы-</a:t>
            </a:r>
            <a:r>
              <a:rPr lang="ru-RU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помогалочки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3.Самостоятельное </a:t>
            </a: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придумывание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детьми нелепиц, небылиц, перевертышей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1317811"/>
              </p:ext>
            </p:extLst>
          </p:nvPr>
        </p:nvGraphicFramePr>
        <p:xfrm>
          <a:off x="1524000" y="3315520"/>
          <a:ext cx="5784304" cy="15585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6076"/>
                <a:gridCol w="1446076"/>
                <a:gridCol w="1446076"/>
                <a:gridCol w="1446076"/>
              </a:tblGrid>
              <a:tr h="727192">
                <a:tc>
                  <a:txBody>
                    <a:bodyPr/>
                    <a:lstStyle/>
                    <a:p>
                      <a:r>
                        <a:rPr lang="ru-RU" dirty="0" smtClean="0"/>
                        <a:t>    </a:t>
                      </a:r>
                    </a:p>
                    <a:p>
                      <a:r>
                        <a:rPr lang="ru-RU" dirty="0" smtClean="0"/>
                        <a:t> какой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</a:t>
                      </a:r>
                    </a:p>
                    <a:p>
                      <a:r>
                        <a:rPr lang="ru-RU" dirty="0" smtClean="0"/>
                        <a:t> кто</a:t>
                      </a:r>
                      <a:r>
                        <a:rPr lang="ru-RU" baseline="0" dirty="0" smtClean="0"/>
                        <a:t> - </a:t>
                      </a:r>
                      <a:r>
                        <a:rPr lang="ru-RU" dirty="0" smtClean="0"/>
                        <a:t>что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</a:t>
                      </a:r>
                    </a:p>
                    <a:p>
                      <a:r>
                        <a:rPr lang="ru-RU" dirty="0" smtClean="0"/>
                        <a:t>действие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</a:t>
                      </a:r>
                    </a:p>
                    <a:p>
                      <a:r>
                        <a:rPr lang="ru-RU" dirty="0" smtClean="0"/>
                        <a:t>место</a:t>
                      </a:r>
                      <a:endParaRPr lang="ru-RU" dirty="0"/>
                    </a:p>
                  </a:txBody>
                  <a:tcPr/>
                </a:tc>
              </a:tr>
              <a:tr h="83140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веселый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чемодан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прыгнул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 речку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1082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ttk-7\Desktop\заставки\0006-007-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89678"/>
            <a:ext cx="9112806" cy="6831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971600" y="260648"/>
            <a:ext cx="8064896" cy="71711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Игры на развитие навыков общения со сверстниками.</a:t>
            </a:r>
          </a:p>
          <a:p>
            <a:pPr lvl="0" algn="ctr"/>
            <a:endParaRPr lang="ru-RU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solidFill>
                  <a:srgbClr val="0070C0"/>
                </a:solidFill>
                <a:latin typeface="Times New Roman"/>
              </a:rPr>
              <a:t>Игра «Ласковое </a:t>
            </a:r>
            <a:r>
              <a:rPr lang="ru-RU" sz="2400" b="1" dirty="0">
                <a:solidFill>
                  <a:srgbClr val="0070C0"/>
                </a:solidFill>
                <a:latin typeface="Times New Roman"/>
              </a:rPr>
              <a:t>имя»</a:t>
            </a:r>
            <a:endParaRPr lang="ru-RU" sz="2400" dirty="0">
              <a:solidFill>
                <a:srgbClr val="0070C0"/>
              </a:solidFill>
              <a:latin typeface="Times New Roman"/>
            </a:endParaRPr>
          </a:p>
          <a:p>
            <a:pPr algn="just"/>
            <a:r>
              <a:rPr lang="ru-RU" sz="2400" b="1" dirty="0">
                <a:solidFill>
                  <a:srgbClr val="0070C0"/>
                </a:solidFill>
                <a:latin typeface="Times New Roman"/>
              </a:rPr>
              <a:t>Цель:</a:t>
            </a:r>
            <a:r>
              <a:rPr lang="ru-RU" sz="2400" dirty="0">
                <a:solidFill>
                  <a:srgbClr val="0070C0"/>
                </a:solidFill>
                <a:latin typeface="Times New Roman"/>
              </a:rPr>
              <a:t> развитие умения вступать в контакт, оказывать внимание сверстникам</a:t>
            </a:r>
            <a:r>
              <a:rPr lang="ru-RU" sz="2400" dirty="0" smtClean="0">
                <a:solidFill>
                  <a:srgbClr val="0070C0"/>
                </a:solidFill>
                <a:latin typeface="Times New Roman"/>
              </a:rPr>
              <a:t>.</a:t>
            </a:r>
          </a:p>
          <a:p>
            <a:pPr algn="just"/>
            <a:endParaRPr lang="ru-RU" sz="2400" dirty="0">
              <a:solidFill>
                <a:srgbClr val="0070C0"/>
              </a:solidFill>
              <a:latin typeface="Times New Roman"/>
            </a:endParaRPr>
          </a:p>
          <a:p>
            <a:pPr algn="just"/>
            <a:r>
              <a:rPr lang="ru-RU" sz="2400" b="1" dirty="0" smtClean="0">
                <a:solidFill>
                  <a:srgbClr val="0070C0"/>
                </a:solidFill>
                <a:latin typeface="Times New Roman"/>
              </a:rPr>
              <a:t>Игра «Разговор </a:t>
            </a:r>
            <a:r>
              <a:rPr lang="ru-RU" sz="2400" b="1" dirty="0">
                <a:solidFill>
                  <a:srgbClr val="0070C0"/>
                </a:solidFill>
                <a:latin typeface="Times New Roman"/>
              </a:rPr>
              <a:t>по телефону»</a:t>
            </a:r>
            <a:endParaRPr lang="ru-RU" sz="2400" dirty="0">
              <a:solidFill>
                <a:srgbClr val="0070C0"/>
              </a:solidFill>
              <a:latin typeface="Times New Roman"/>
            </a:endParaRPr>
          </a:p>
          <a:p>
            <a:pPr algn="just"/>
            <a:r>
              <a:rPr lang="ru-RU" sz="2400" b="1" dirty="0">
                <a:solidFill>
                  <a:srgbClr val="0070C0"/>
                </a:solidFill>
                <a:latin typeface="Times New Roman"/>
              </a:rPr>
              <a:t>Цель:</a:t>
            </a:r>
            <a:r>
              <a:rPr lang="ru-RU" sz="2400" dirty="0">
                <a:solidFill>
                  <a:srgbClr val="0070C0"/>
                </a:solidFill>
                <a:latin typeface="Times New Roman"/>
              </a:rPr>
              <a:t> развитие умения вести диалог по телефону на соответствующую тему</a:t>
            </a:r>
            <a:r>
              <a:rPr lang="ru-RU" sz="2400" dirty="0" smtClean="0">
                <a:solidFill>
                  <a:srgbClr val="0070C0"/>
                </a:solidFill>
                <a:latin typeface="Times New Roman"/>
              </a:rPr>
              <a:t>.</a:t>
            </a:r>
          </a:p>
          <a:p>
            <a:pPr algn="just"/>
            <a:endParaRPr lang="ru-RU" sz="2400" dirty="0">
              <a:solidFill>
                <a:srgbClr val="0070C0"/>
              </a:solidFill>
              <a:latin typeface="Times New Roman"/>
            </a:endParaRPr>
          </a:p>
          <a:p>
            <a:pPr algn="just"/>
            <a:r>
              <a:rPr lang="ru-RU" sz="2400" b="1" dirty="0" smtClean="0">
                <a:solidFill>
                  <a:srgbClr val="0070C0"/>
                </a:solidFill>
                <a:latin typeface="Times New Roman"/>
              </a:rPr>
              <a:t>Игра «О </a:t>
            </a:r>
            <a:r>
              <a:rPr lang="ru-RU" sz="2400" b="1" dirty="0">
                <a:solidFill>
                  <a:srgbClr val="0070C0"/>
                </a:solidFill>
                <a:latin typeface="Times New Roman"/>
              </a:rPr>
              <a:t>чем спросить при встрече»</a:t>
            </a:r>
            <a:endParaRPr lang="ru-RU" sz="2400" dirty="0">
              <a:solidFill>
                <a:srgbClr val="0070C0"/>
              </a:solidFill>
              <a:latin typeface="Times New Roman"/>
            </a:endParaRPr>
          </a:p>
          <a:p>
            <a:pPr algn="just"/>
            <a:r>
              <a:rPr lang="ru-RU" sz="2400" b="1" dirty="0">
                <a:solidFill>
                  <a:srgbClr val="0070C0"/>
                </a:solidFill>
                <a:latin typeface="Times New Roman"/>
              </a:rPr>
              <a:t>Цель:</a:t>
            </a:r>
            <a:r>
              <a:rPr lang="ru-RU" sz="2400" dirty="0">
                <a:solidFill>
                  <a:srgbClr val="0070C0"/>
                </a:solidFill>
                <a:latin typeface="Times New Roman"/>
              </a:rPr>
              <a:t> учить детей вступать в контакт</a:t>
            </a:r>
            <a:r>
              <a:rPr lang="ru-RU" sz="2400" dirty="0" smtClean="0">
                <a:solidFill>
                  <a:srgbClr val="0070C0"/>
                </a:solidFill>
                <a:latin typeface="Times New Roman"/>
              </a:rPr>
              <a:t>.</a:t>
            </a:r>
          </a:p>
          <a:p>
            <a:pPr algn="just"/>
            <a:endParaRPr lang="ru-RU" sz="2400" dirty="0">
              <a:solidFill>
                <a:srgbClr val="0070C0"/>
              </a:solidFill>
              <a:latin typeface="Times New Roman"/>
            </a:endParaRPr>
          </a:p>
          <a:p>
            <a:pPr algn="just"/>
            <a:r>
              <a:rPr lang="ru-RU" sz="2400" b="1" dirty="0" smtClean="0">
                <a:solidFill>
                  <a:srgbClr val="0070C0"/>
                </a:solidFill>
                <a:latin typeface="Times New Roman"/>
              </a:rPr>
              <a:t>Игра «Вопрос </a:t>
            </a:r>
            <a:r>
              <a:rPr lang="ru-RU" sz="2400" b="1" dirty="0">
                <a:solidFill>
                  <a:srgbClr val="0070C0"/>
                </a:solidFill>
                <a:latin typeface="Times New Roman"/>
              </a:rPr>
              <a:t>— ответ»</a:t>
            </a:r>
            <a:endParaRPr lang="ru-RU" sz="2400" dirty="0">
              <a:solidFill>
                <a:srgbClr val="0070C0"/>
              </a:solidFill>
              <a:latin typeface="Times New Roman"/>
            </a:endParaRPr>
          </a:p>
          <a:p>
            <a:pPr algn="just"/>
            <a:r>
              <a:rPr lang="ru-RU" sz="2400" b="1" dirty="0">
                <a:solidFill>
                  <a:srgbClr val="0070C0"/>
                </a:solidFill>
                <a:latin typeface="Times New Roman"/>
              </a:rPr>
              <a:t>Цель</a:t>
            </a:r>
            <a:r>
              <a:rPr lang="ru-RU" sz="2400" dirty="0">
                <a:solidFill>
                  <a:srgbClr val="0070C0"/>
                </a:solidFill>
                <a:latin typeface="Times New Roman"/>
              </a:rPr>
              <a:t>: развивать у детей умение отвечать на вопросы партнера.</a:t>
            </a: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755943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ttk-7\Desktop\заставки\0006-007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976347" cy="721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0" y="200001"/>
            <a:ext cx="9144000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Игра </a:t>
            </a: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«Интервью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pPr lvl="0"/>
            <a:endParaRPr lang="ru-RU" sz="28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Цель: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развивает 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 детей умение формулировать и задавать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вопросы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правильно отвечать на них, быть внимательными к деталям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buFontTx/>
              <a:buChar char="-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/>
              <a:t> 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060848"/>
            <a:ext cx="3505175" cy="467844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834" y="2060848"/>
            <a:ext cx="3505175" cy="4678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725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ttk-7\Desktop\заставки\0006-007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0"/>
            <a:ext cx="91487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83131" y="1196752"/>
            <a:ext cx="796159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«Магазин»</a:t>
            </a:r>
            <a:r>
              <a:rPr lang="en-US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Цель игры: </a:t>
            </a:r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Учить детей описывать предмет, находить его существенные признаки, узнавать предмет по описанию.</a:t>
            </a:r>
            <a:b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151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0800000" flipH="1">
            <a:off x="1325881" y="6021288"/>
            <a:ext cx="45719" cy="72008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8" name="Picture 2" descr="C:\Users\ttk-7\Desktop\заставки\5a17be99394bb15fecc0869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781" y="0"/>
            <a:ext cx="918178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799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Picture 4" descr="https://pp.userapi.com/c852228/v852228358/a1b12/MVUkmhLeel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240"/>
          <a:stretch/>
        </p:blipFill>
        <p:spPr bwMode="auto">
          <a:xfrm>
            <a:off x="179512" y="2741294"/>
            <a:ext cx="2886048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s://pp.userapi.com/c845124/v845124648/192b6a/06qzghrfW70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487"/>
          <a:stretch/>
        </p:blipFill>
        <p:spPr bwMode="auto">
          <a:xfrm>
            <a:off x="3218220" y="217080"/>
            <a:ext cx="2709146" cy="3543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s://pp.userapi.com/c849536/v849536648/112fce/RQfesEBhIg0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99" r="4359"/>
          <a:stretch/>
        </p:blipFill>
        <p:spPr bwMode="auto">
          <a:xfrm>
            <a:off x="6099124" y="1988840"/>
            <a:ext cx="2912141" cy="4388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5027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ttk-7\Desktop\заставки\0006-007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0"/>
            <a:ext cx="91487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87624" y="1556792"/>
            <a:ext cx="74888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«Радио»</a:t>
            </a:r>
            <a:endParaRPr lang="en-US" sz="3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Цель игры:</a:t>
            </a:r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воспитывать умение быть наблюдательным, активизировать речь детей.</a:t>
            </a:r>
            <a:b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0330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Users\ttk-7\Desktop\заставки\5a17be99394bb15fecc0869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s://pp.userapi.com/c851416/v851416358/a2bcc/IsI49LMlK9M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50" t="9050" r="4505"/>
          <a:stretch/>
        </p:blipFill>
        <p:spPr bwMode="auto">
          <a:xfrm>
            <a:off x="181285" y="116632"/>
            <a:ext cx="4414113" cy="3463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s://pp.userapi.com/c850324/v850324648/c5de1/0Xb87kmwjtM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196751"/>
            <a:ext cx="4026880" cy="5369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1300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ttk-7\Desktop\заставки\0006-007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0"/>
            <a:ext cx="91487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568491" y="1484784"/>
            <a:ext cx="720079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«Да-нет»</a:t>
            </a:r>
            <a:endParaRPr lang="en-US" sz="3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Учить детей мыслить, логично ставить вопросы, делать правильные умозаключения.</a:t>
            </a:r>
            <a:b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0928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Users\ttk-7\Desktop\заставки\5a17be99394bb15fecc0869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pp.userapi.com/c850632/v850632358/a182e/VL75X7Osvz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4896543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s://pp.userapi.com/c847216/v847216648/189eb7/wI2JnRJejm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628800"/>
            <a:ext cx="3726414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3249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Users\ttk-7\Desktop\заставки\0006-007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0"/>
            <a:ext cx="91487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75656" y="2321004"/>
            <a:ext cx="686598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rgbClr val="0070C0"/>
                </a:solidFill>
              </a:rPr>
              <a:t>Спасибо за внимание.</a:t>
            </a:r>
            <a:endParaRPr lang="ru-RU" sz="5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830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ttk-7\Desktop\заставки\0006-007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0"/>
            <a:ext cx="91487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11560" y="1459230"/>
            <a:ext cx="813690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«Речевое развитие включает владение речью как средством общения и культуры,..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развитие речевого творчества»</a:t>
            </a:r>
          </a:p>
          <a:p>
            <a:pPr algn="ctr"/>
            <a:endParaRPr lang="ru-RU" sz="32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Федеральный Государственный 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тандарт</a:t>
            </a:r>
          </a:p>
          <a:p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Дошкольного Образования</a:t>
            </a:r>
            <a:endParaRPr lang="ru-RU" sz="3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(М.-Центр педагогического образования, 2014, стр.11)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11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ttk-7\Desktop\заставки\0006-007-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7" y="0"/>
            <a:ext cx="896607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331640" y="14001"/>
            <a:ext cx="720080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Речь – это неотъемлемый компонент общения, в процессе которого она формируется. </a:t>
            </a:r>
          </a:p>
          <a:p>
            <a:endParaRPr lang="ru-RU" sz="2400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Проблемы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речетворчество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 диалог со сверстником - важнейшие составляющие коммуникативной 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деятельности и сферы саморазвития личности ребенка.</a:t>
            </a: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Основная цель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– создание условий для возникновения и совершенствования детского </a:t>
            </a:r>
            <a:r>
              <a:rPr lang="ru-RU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речетворчества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 диалога со сверстниками.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2000" kern="0" baseline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kern="0" baseline="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310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ttk-7\Desktop\заставки\0006-007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14067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27584" y="764704"/>
            <a:ext cx="835667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kern="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  <a:sym typeface="Wingdings 2"/>
            </a:endParaRPr>
          </a:p>
          <a:p>
            <a:pPr algn="ctr"/>
            <a:r>
              <a:rPr lang="ru-RU" sz="2400" b="1" kern="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Wingdings 2"/>
              </a:rPr>
              <a:t> </a:t>
            </a:r>
            <a:r>
              <a:rPr lang="ru-RU" sz="2400" b="1" kern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Wingdings 2"/>
              </a:rPr>
              <a:t>    Игра - самый эмоционально привлекательный вид         деятельности.    </a:t>
            </a:r>
          </a:p>
          <a:p>
            <a:r>
              <a:rPr lang="ru-RU" sz="2400" b="1" kern="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Wingdings 2"/>
              </a:rPr>
              <a:t> </a:t>
            </a:r>
            <a:r>
              <a:rPr lang="ru-RU" sz="2000" b="1" kern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Wingdings 2"/>
              </a:rPr>
              <a:t></a:t>
            </a:r>
            <a:r>
              <a:rPr lang="ru-RU" sz="2000" kern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kern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Словесные игры</a:t>
            </a:r>
            <a:r>
              <a:rPr lang="ru-RU" sz="2000" kern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sz="2000" kern="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kern="0" baseline="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kern="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Wingdings 2"/>
              </a:rPr>
              <a:t></a:t>
            </a:r>
            <a:r>
              <a:rPr lang="ru-RU" sz="2000" kern="0" baseline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kern="0" baseline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Игры</a:t>
            </a:r>
            <a:r>
              <a:rPr lang="ru-RU" sz="2000" kern="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kern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основе</a:t>
            </a:r>
            <a:r>
              <a:rPr lang="ru-RU" sz="2000" b="1" kern="0" baseline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вербальных форм  коммуникации:</a:t>
            </a:r>
            <a:r>
              <a:rPr lang="ru-RU" sz="2000" kern="0" baseline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kern="0" baseline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kern="0" baseline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подвижные со словесными приговорами;</a:t>
            </a:r>
            <a:br>
              <a:rPr lang="ru-RU" sz="2000" kern="0" baseline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kern="0" baseline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театрализованные (пантомимы, драматизации, инсценировки);</a:t>
            </a:r>
            <a:br>
              <a:rPr lang="ru-RU" sz="2000" kern="0" baseline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kern="0" baseline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сюжетно-ролевые и режиссерские.</a:t>
            </a:r>
          </a:p>
          <a:p>
            <a:r>
              <a:rPr lang="ru-RU" sz="2000" kern="0" baseline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kern="0" baseline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kern="0" baseline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kern="0" baseline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Wingdings 2"/>
              </a:rPr>
              <a:t></a:t>
            </a:r>
            <a:r>
              <a:rPr lang="ru-RU" sz="2000" b="1" kern="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Wingdings 2"/>
              </a:rPr>
              <a:t> </a:t>
            </a:r>
            <a:r>
              <a:rPr lang="ru-RU" sz="2000" b="1" kern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Wingdings 2"/>
              </a:rPr>
              <a:t> </a:t>
            </a:r>
            <a:r>
              <a:rPr lang="ru-RU" sz="2000" b="1" kern="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Wingdings 2"/>
              </a:rPr>
              <a:t>Т</a:t>
            </a:r>
            <a:r>
              <a:rPr lang="ru-RU" sz="2000" b="1" kern="0" baseline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ворческие речевые задания, словесные игры-фантазии. </a:t>
            </a:r>
          </a:p>
          <a:p>
            <a:r>
              <a:rPr lang="ru-RU" sz="2000" kern="0" baseline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kern="0" baseline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kern="0" baseline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kern="0" baseline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Wingdings 2"/>
              </a:rPr>
              <a:t></a:t>
            </a:r>
            <a:r>
              <a:rPr lang="ru-RU" sz="2000" kern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  <a:sym typeface="Wingdings 2"/>
              </a:rPr>
              <a:t> </a:t>
            </a:r>
            <a:r>
              <a:rPr lang="ru-RU" sz="2000" kern="0" baseline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kern="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000" b="1" kern="0" baseline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гры на основе фольклорного и литературного материала,</a:t>
            </a:r>
            <a:r>
              <a:rPr lang="ru-RU" sz="2000" kern="0" baseline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000" kern="0" baseline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kern="0" baseline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kern="0" baseline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kern="0" baseline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4862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ttk-7\Desktop\заставки\0006-007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0"/>
            <a:ext cx="91487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5537" y="0"/>
            <a:ext cx="8751638" cy="7725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Сочинение сказок</a:t>
            </a:r>
          </a:p>
          <a:p>
            <a:pPr algn="ctr"/>
            <a:r>
              <a:rPr lang="ru-RU" sz="2400" b="1" kern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kern="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Подготовительные» игры- основной этап</a:t>
            </a: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к непосредственному сочинению сказок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b="1" dirty="0">
                <a:solidFill>
                  <a:srgbClr val="0070C0"/>
                </a:solidFill>
              </a:rPr>
              <a:t> </a:t>
            </a:r>
            <a:r>
              <a:rPr lang="ru-RU" sz="2400" b="1" dirty="0" smtClean="0">
                <a:solidFill>
                  <a:srgbClr val="0070C0"/>
                </a:solidFill>
              </a:rPr>
              <a:t>        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Игра «Назови сказку по картинкам – подсказкам»</a:t>
            </a:r>
          </a:p>
          <a:p>
            <a:pPr lvl="0"/>
            <a:r>
              <a:rPr lang="ru-RU" sz="2000" b="1" kern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000" kern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закреплять знания сказок, уметь узнавать сказку по эпизодическим картинкам. Развивать речь, воображение, мышление.</a:t>
            </a:r>
          </a:p>
          <a:p>
            <a:pPr lvl="0"/>
            <a:r>
              <a:rPr lang="ru-RU" sz="2400" kern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400" b="1" kern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Игра «Расскажи мне сказку»</a:t>
            </a:r>
          </a:p>
          <a:p>
            <a:pPr lvl="0"/>
            <a:r>
              <a:rPr lang="ru-RU" sz="2000" b="1" kern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000" kern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учить пересказывать сказку; развивать монологическую и диалогическую речь, умение составлять предложение; развивать фантазию, память, внимание.</a:t>
            </a:r>
          </a:p>
          <a:p>
            <a:pPr lvl="0"/>
            <a:r>
              <a:rPr lang="ru-RU" sz="2400" kern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400" b="1" kern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Игра «Угадай сказку»</a:t>
            </a:r>
          </a:p>
          <a:p>
            <a:pPr lvl="0"/>
            <a:r>
              <a:rPr lang="ru-RU" sz="2000" b="1" kern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kern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 закреплять знания сказок, закреплять умение внимательно слушать и угадывать сказку.</a:t>
            </a:r>
          </a:p>
          <a:p>
            <a:pPr lvl="0"/>
            <a:r>
              <a:rPr lang="ru-RU" sz="2400" kern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400" b="1" kern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Игра «Сочини сказку»</a:t>
            </a:r>
          </a:p>
          <a:p>
            <a:pPr lvl="0"/>
            <a:r>
              <a:rPr lang="ru-RU" sz="2000" b="1" kern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kern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 развивать у детей мышление, логику, лексический и грамматический строй речи, связную речь.</a:t>
            </a:r>
          </a:p>
          <a:p>
            <a:pPr lvl="0"/>
            <a:endParaRPr lang="ru-RU" sz="2000" kern="0" dirty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000" kern="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000" kern="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kern="0" baseline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kern="0" baseline="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102879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ttk-7\Desktop\заставки\0006-007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-243408"/>
            <a:ext cx="9433048" cy="710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99592" y="260648"/>
            <a:ext cx="8352928" cy="7478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Система В.Я</a:t>
            </a: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Проппа</a:t>
            </a: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pPr lvl="0"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семь основных составляющих сказки: </a:t>
            </a:r>
          </a:p>
          <a:p>
            <a:pPr lvl="0" algn="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«Мне следовало стать биологом. Я люблю все                       классифицировать и систематизировать»</a:t>
            </a:r>
          </a:p>
          <a:p>
            <a:pPr lvl="0" algn="r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</a:p>
          <a:p>
            <a:pPr lvl="0"/>
            <a:r>
              <a:rPr lang="ru-RU" sz="2400" kern="0" baseline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1.Отлучка кого-либо из членов семьи.</a:t>
            </a:r>
          </a:p>
          <a:p>
            <a:pPr lvl="0"/>
            <a:r>
              <a:rPr lang="ru-RU" sz="2400" kern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2.Запрет,обращенный к герою.</a:t>
            </a:r>
          </a:p>
          <a:p>
            <a:pPr lvl="0"/>
            <a:r>
              <a:rPr lang="ru-RU" sz="2400" kern="0" baseline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3.Нарушение запрета.</a:t>
            </a:r>
          </a:p>
          <a:p>
            <a:pPr lvl="0"/>
            <a:r>
              <a:rPr lang="ru-RU" sz="2400" kern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4.Герой покидает дом.</a:t>
            </a:r>
          </a:p>
          <a:p>
            <a:pPr lvl="0"/>
            <a:r>
              <a:rPr lang="ru-RU" sz="2400" kern="0" baseline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5.Получение волшебного средства.</a:t>
            </a:r>
          </a:p>
          <a:p>
            <a:pPr lvl="0"/>
            <a:r>
              <a:rPr lang="ru-RU" sz="2400" kern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6.Герой и </a:t>
            </a:r>
            <a:r>
              <a:rPr lang="ru-RU" sz="2400" kern="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антогонист</a:t>
            </a:r>
            <a:r>
              <a:rPr lang="ru-RU" sz="2400" kern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вступают в борьбу.</a:t>
            </a:r>
          </a:p>
          <a:p>
            <a:pPr lvl="0"/>
            <a:r>
              <a:rPr lang="ru-RU" sz="2400" kern="0" baseline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7.Беда ликвидируется; враг наказывается. </a:t>
            </a:r>
          </a:p>
          <a:p>
            <a:pPr lvl="0"/>
            <a:r>
              <a:rPr lang="ru-RU" sz="2400" kern="0" baseline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(Герой вступает в брак) </a:t>
            </a:r>
            <a:r>
              <a:rPr lang="ru-RU" sz="2400" kern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endParaRPr lang="ru-RU" sz="2400" kern="0" dirty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400" kern="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000" kern="0" dirty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000" kern="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000" kern="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kern="0" baseline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kern="0" baseline="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454363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ttk-7\Desktop\заставки\0006-007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0"/>
            <a:ext cx="91487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99592" y="260648"/>
            <a:ext cx="806489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Игры и игровые упражнения, разработанные </a:t>
            </a:r>
            <a:r>
              <a:rPr lang="ru-RU" sz="28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Джанни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Родари</a:t>
            </a:r>
            <a:r>
              <a:rPr lang="ru-RU" sz="2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</a:t>
            </a: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«Салат из сказок»</a:t>
            </a:r>
          </a:p>
          <a:p>
            <a:pPr lvl="0"/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1. Объединить 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уже знакомые две или три сказки, перемешав их, создать новое неповторимое произведение.</a:t>
            </a:r>
          </a:p>
          <a:p>
            <a:pPr lvl="0"/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2. Педагог сам «готовит» 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салат и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предлагает 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детям угадать сказки, явившиеся основой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Опорное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моделирование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Рассказывая 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сказку, дети сопровождают повествование условными карточками-символами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Карточки отличаются по форме, цвету, величине.</a:t>
            </a:r>
          </a:p>
          <a:p>
            <a:pPr lvl="0"/>
            <a:r>
              <a:rPr lang="ru-RU" sz="2000" kern="0" baseline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kern="0" baseline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kern="0" baseline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kern="0" baseline="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123585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ttk-7\Desktop\заставки\0006-007-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0"/>
            <a:ext cx="91487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43608" y="980728"/>
            <a:ext cx="7992888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Придумывание рассказов, историй:</a:t>
            </a:r>
          </a:p>
          <a:p>
            <a:endParaRPr lang="ru-RU" sz="2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*«Веселые </a:t>
            </a: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картинки» 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рассказ по набору картинок, иллюстраций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*«</a:t>
            </a: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Рассказы-каламбуры» 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по изображениям букв, цифр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таблицам «Ассорти-коллаж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*«</a:t>
            </a: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Цветные рассказы» 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наглядным материалом является полоска бумаги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 цветные квадраты, 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расположенных в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два-три 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ряда, на основе которых и придумывается рассказ.</a:t>
            </a:r>
          </a:p>
        </p:txBody>
      </p:sp>
    </p:spTree>
    <p:extLst>
      <p:ext uri="{BB962C8B-B14F-4D97-AF65-F5344CB8AC3E}">
        <p14:creationId xmlns:p14="http://schemas.microsoft.com/office/powerpoint/2010/main" val="2044474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ttk-7\Desktop\заставки\0006-007-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0"/>
            <a:ext cx="91487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99592" y="692696"/>
            <a:ext cx="81369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C:\Users\Админ\Desktop\uchimsya-pisat-cifru-1-vmeste-s-rebenkom-1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1127" y="1153439"/>
            <a:ext cx="7371351" cy="5123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6402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973</TotalTime>
  <Words>352</Words>
  <Application>Microsoft Office PowerPoint</Application>
  <PresentationFormat>Экран (4:3)</PresentationFormat>
  <Paragraphs>136</Paragraphs>
  <Slides>19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 Козмерюк</dc:creator>
  <cp:lastModifiedBy>Админ</cp:lastModifiedBy>
  <cp:revision>59</cp:revision>
  <dcterms:created xsi:type="dcterms:W3CDTF">2019-04-02T17:31:39Z</dcterms:created>
  <dcterms:modified xsi:type="dcterms:W3CDTF">2019-04-17T18:56:04Z</dcterms:modified>
</cp:coreProperties>
</file>