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73" r:id="rId9"/>
    <p:sldId id="269" r:id="rId10"/>
    <p:sldId id="263" r:id="rId11"/>
    <p:sldId id="265" r:id="rId12"/>
    <p:sldId id="266" r:id="rId13"/>
    <p:sldId id="267" r:id="rId14"/>
    <p:sldId id="268" r:id="rId15"/>
    <p:sldId id="271" r:id="rId16"/>
    <p:sldId id="272" r:id="rId17"/>
    <p:sldId id="27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8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14.12.2018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14.12.2018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RUSSIA</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pPr>
              <a:buNone/>
            </a:pPr>
            <a:r>
              <a:rPr lang="en-US" dirty="0" smtClean="0"/>
              <a:t>		Russia is my country. It is the biggest country __ the world. Russia is situated ___ two continents: Europe and Asia. Seas and oceans wash Russia ___ the north, south, east and west. The Black Sea is ___ the South; the Baltic Sea is ___ the west. Russia is a rich country. It is rich ___ forests and mountains, rivers and lakes. The Urals (the Ural mountains) form a natural border ______ the continents. The Volga river is the longest river in Europe. It flows into the Caspian Sea. Other big rivers are the Lena, the Neva, the Ob, the Amur, the </a:t>
            </a:r>
            <a:r>
              <a:rPr lang="en-US" dirty="0" err="1" smtClean="0"/>
              <a:t>Yenisey</a:t>
            </a:r>
            <a:r>
              <a:rPr lang="en-US" dirty="0" smtClean="0"/>
              <a:t>.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r>
              <a:rPr lang="en-US" dirty="0" smtClean="0"/>
              <a:t>The capital ____ Russia is Moscow. It is the political, cultural and industrial centre _____ the country. </a:t>
            </a:r>
            <a:endParaRPr lang="ru-RU" dirty="0" smtClean="0"/>
          </a:p>
          <a:p>
            <a:r>
              <a:rPr lang="en-US" dirty="0" smtClean="0"/>
              <a:t>The other great city is </a:t>
            </a:r>
            <a:r>
              <a:rPr lang="en-US" dirty="0" err="1" smtClean="0"/>
              <a:t>St.Petersburg</a:t>
            </a:r>
            <a:r>
              <a:rPr lang="en-US" dirty="0" smtClean="0"/>
              <a:t> ____ the Neva river. It also used to be the capital of our country. </a:t>
            </a:r>
            <a:endParaRPr lang="ru-RU" dirty="0" smtClean="0"/>
          </a:p>
          <a:p>
            <a:r>
              <a:rPr lang="en-US" dirty="0" smtClean="0"/>
              <a:t>There are many beautiful cities and towns in Russia. Practically all of them are interesting places, famous ____ their history.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en-US" dirty="0" smtClean="0"/>
              <a:t>The official state symbols are the </a:t>
            </a:r>
            <a:r>
              <a:rPr lang="en-US" b="1" dirty="0" smtClean="0"/>
              <a:t>coat of arms </a:t>
            </a:r>
            <a:r>
              <a:rPr lang="en-US" dirty="0" smtClean="0"/>
              <a:t>___ a two-headed eagle on it and the national </a:t>
            </a:r>
            <a:r>
              <a:rPr lang="en-US" b="1" dirty="0" smtClean="0"/>
              <a:t>anthem </a:t>
            </a:r>
            <a:r>
              <a:rPr lang="en-US" dirty="0" smtClean="0"/>
              <a:t>and the national flag. This flag has three wide stripes on it. The stripes are white, blue and red. The upper stripe is white, the middle stripe is blue and the red stripe is at the bottom. These </a:t>
            </a:r>
            <a:r>
              <a:rPr lang="en-US" dirty="0" err="1" smtClean="0"/>
              <a:t>colours</a:t>
            </a:r>
            <a:r>
              <a:rPr lang="en-US" dirty="0" smtClean="0"/>
              <a:t> have always been symbolic in Russia: white – noble and sincere, blue – honest and devoted – devoted ___ friends, family and to the country. The red </a:t>
            </a:r>
            <a:r>
              <a:rPr lang="en-US" dirty="0" err="1" smtClean="0"/>
              <a:t>colour</a:t>
            </a:r>
            <a:r>
              <a:rPr lang="en-US" dirty="0" smtClean="0"/>
              <a:t> has always meant love and bravery. Russian people have always been devoted ____ their </a:t>
            </a:r>
            <a:r>
              <a:rPr lang="en-US" b="1" dirty="0" smtClean="0"/>
              <a:t>Motherland</a:t>
            </a:r>
            <a:r>
              <a:rPr lang="en-US" dirty="0" smtClean="0"/>
              <a:t>. </a:t>
            </a:r>
            <a:endParaRPr lang="ru-RU" dirty="0" smtClean="0"/>
          </a:p>
          <a:p>
            <a:endParaRPr lang="ru-RU" dirty="0" smtClean="0"/>
          </a:p>
          <a:p>
            <a:pPr>
              <a:buNone/>
            </a:pP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fontScale="92500" lnSpcReduction="20000"/>
          </a:bodyPr>
          <a:lstStyle/>
          <a:p>
            <a:r>
              <a:rPr lang="en-US" dirty="0" smtClean="0"/>
              <a:t>Another symbol ___ Russia which all Russian people know and love is </a:t>
            </a:r>
            <a:r>
              <a:rPr lang="en-US" b="1" dirty="0" smtClean="0"/>
              <a:t>the birch tree</a:t>
            </a:r>
            <a:r>
              <a:rPr lang="en-US" dirty="0" smtClean="0"/>
              <a:t>. You can find these trees everywhere. People sing beautiful songs with poetic words ______ birch trees. </a:t>
            </a:r>
            <a:endParaRPr lang="ru-RU" dirty="0" smtClean="0"/>
          </a:p>
          <a:p>
            <a:r>
              <a:rPr lang="en-US" dirty="0" smtClean="0"/>
              <a:t>The plant and animal worlds ____ my country are also very rich. There is a lot of different animals, birds and plants in our forests, fields and mountains.</a:t>
            </a:r>
            <a:br>
              <a:rPr lang="en-US" dirty="0" smtClean="0"/>
            </a:br>
            <a:r>
              <a:rPr lang="en-US" dirty="0" smtClean="0"/>
              <a:t>Russia is also rich ____ gold, silver and other minerals.</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normAutofit lnSpcReduction="10000"/>
          </a:bodyPr>
          <a:lstStyle/>
          <a:p>
            <a:pPr>
              <a:buNone/>
            </a:pPr>
            <a:r>
              <a:rPr lang="en-US" dirty="0" smtClean="0"/>
              <a:t>There are many important factories and industrial plants ____ the country. But Russia is famous ____ its people. We are proud ____ our writers, scientists, musicians, cosmonauts. People all over the world read books by Anton Chekhov, Feodor Dostoevsky, Leo Tolstoy and Alexander Pushkin. Music ___ Peter </a:t>
            </a:r>
            <a:r>
              <a:rPr lang="en-US" dirty="0" err="1" smtClean="0"/>
              <a:t>Chaikovsky</a:t>
            </a:r>
            <a:r>
              <a:rPr lang="en-US" dirty="0" smtClean="0"/>
              <a:t> and Michael Glinka is popular in different countries. Russian scientists made a lot ___ discoveries.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biggest, noble, rich, honest, devoted, brave, independent, peaceful, full of, proud of, fond of, kind, clever, friendly.</a:t>
            </a:r>
            <a:endParaRPr lang="ru-RU" dirty="0"/>
          </a:p>
        </p:txBody>
      </p:sp>
      <p:sp>
        <p:nvSpPr>
          <p:cNvPr id="3" name="Содержимое 2"/>
          <p:cNvSpPr>
            <a:spLocks noGrp="1"/>
          </p:cNvSpPr>
          <p:nvPr>
            <p:ph idx="1"/>
          </p:nvPr>
        </p:nvSpPr>
        <p:spPr/>
        <p:txBody>
          <a:bodyPr/>
          <a:lstStyle/>
          <a:p>
            <a:endParaRPr lang="en-US" dirty="0" smtClean="0"/>
          </a:p>
          <a:p>
            <a:pPr>
              <a:buNone/>
            </a:pPr>
            <a:r>
              <a:rPr lang="en-US" dirty="0" smtClean="0"/>
              <a:t>	Russia				Russian people</a:t>
            </a:r>
          </a:p>
          <a:p>
            <a:pPr>
              <a:buNone/>
            </a:pPr>
            <a:r>
              <a:rPr lang="en-US" dirty="0" smtClean="0"/>
              <a:t>	_______				___________</a:t>
            </a:r>
          </a:p>
          <a:p>
            <a:pPr>
              <a:buNone/>
            </a:pPr>
            <a:r>
              <a:rPr lang="en-US" dirty="0" smtClean="0"/>
              <a:t>	_______				___________</a:t>
            </a:r>
          </a:p>
          <a:p>
            <a:pPr>
              <a:buNone/>
            </a:pPr>
            <a:r>
              <a:rPr lang="en-US" dirty="0" smtClean="0"/>
              <a:t>	_______				___________</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Give a talk about Russia</a:t>
            </a:r>
            <a:endParaRPr lang="ru-RU" dirty="0"/>
          </a:p>
        </p:txBody>
      </p:sp>
      <p:sp>
        <p:nvSpPr>
          <p:cNvPr id="3" name="Содержимое 2"/>
          <p:cNvSpPr>
            <a:spLocks noGrp="1"/>
          </p:cNvSpPr>
          <p:nvPr>
            <p:ph idx="1"/>
          </p:nvPr>
        </p:nvSpPr>
        <p:spPr/>
        <p:txBody>
          <a:bodyPr/>
          <a:lstStyle/>
          <a:p>
            <a:r>
              <a:rPr lang="en-US" dirty="0" smtClean="0"/>
              <a:t>-where it is situated (Europe and Asia, seas, oceans, rivers, lakes, mountains)</a:t>
            </a:r>
            <a:endParaRPr lang="ru-RU" dirty="0" smtClean="0"/>
          </a:p>
          <a:p>
            <a:r>
              <a:rPr lang="en-US" dirty="0" smtClean="0"/>
              <a:t>-capital and other cities</a:t>
            </a:r>
            <a:endParaRPr lang="ru-RU" dirty="0" smtClean="0"/>
          </a:p>
          <a:p>
            <a:r>
              <a:rPr lang="en-US" dirty="0" smtClean="0"/>
              <a:t>-symbols of the country</a:t>
            </a:r>
            <a:endParaRPr lang="ru-RU" dirty="0" smtClean="0"/>
          </a:p>
          <a:p>
            <a:r>
              <a:rPr lang="en-US" dirty="0" smtClean="0"/>
              <a:t>-famous people</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http://4.bp.blogspot.com/-TqNvdVEmgwU/UzJHCGOQOnI/AAAAAAAAGEE/vRn2kYiwVqQ/s1600/Russia_Political.png"/>
          <p:cNvPicPr>
            <a:picLocks noGrp="1"/>
          </p:cNvPicPr>
          <p:nvPr>
            <p:ph idx="1"/>
          </p:nvPr>
        </p:nvPicPr>
        <p:blipFill>
          <a:blip r:embed="rId2" cstate="print"/>
          <a:srcRect/>
          <a:stretch>
            <a:fillRect/>
          </a:stretch>
        </p:blipFill>
        <p:spPr bwMode="auto">
          <a:xfrm>
            <a:off x="1342053" y="1600200"/>
            <a:ext cx="6459894"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Listen to the dialogue and choose the right picture</a:t>
            </a:r>
            <a:endParaRPr lang="ru-RU"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968366" y="1600200"/>
            <a:ext cx="7207268" cy="4525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http://4.bp.blogspot.com/-TqNvdVEmgwU/UzJHCGOQOnI/AAAAAAAAGEE/vRn2kYiwVqQ/s1600/Russia_Political.png"/>
          <p:cNvPicPr>
            <a:picLocks noGrp="1"/>
          </p:cNvPicPr>
          <p:nvPr>
            <p:ph idx="1"/>
          </p:nvPr>
        </p:nvPicPr>
        <p:blipFill>
          <a:blip r:embed="rId2" cstate="print"/>
          <a:srcRect/>
          <a:stretch>
            <a:fillRect/>
          </a:stretch>
        </p:blipFill>
        <p:spPr bwMode="auto">
          <a:xfrm>
            <a:off x="683568" y="1196752"/>
            <a:ext cx="7920880" cy="48245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Grp="1" noChangeAspect="1" noChangeArrowheads="1"/>
          </p:cNvPicPr>
          <p:nvPr>
            <p:ph idx="1"/>
          </p:nvPr>
        </p:nvPicPr>
        <p:blipFill>
          <a:blip r:embed="rId2" cstate="print"/>
          <a:srcRect/>
          <a:stretch>
            <a:fillRect/>
          </a:stretch>
        </p:blipFill>
        <p:spPr bwMode="auto">
          <a:xfrm>
            <a:off x="457200" y="2288700"/>
            <a:ext cx="8229600" cy="31489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New words</a:t>
            </a:r>
            <a:endParaRPr lang="ru-RU" dirty="0"/>
          </a:p>
        </p:txBody>
      </p:sp>
      <p:sp>
        <p:nvSpPr>
          <p:cNvPr id="3" name="Содержимое 2"/>
          <p:cNvSpPr>
            <a:spLocks noGrp="1"/>
          </p:cNvSpPr>
          <p:nvPr>
            <p:ph idx="1"/>
          </p:nvPr>
        </p:nvSpPr>
        <p:spPr/>
        <p:txBody>
          <a:bodyPr/>
          <a:lstStyle/>
          <a:p>
            <a:r>
              <a:rPr lang="en-US" dirty="0" smtClean="0"/>
              <a:t>Sand-</a:t>
            </a:r>
            <a:r>
              <a:rPr lang="en-US" b="1" dirty="0" smtClean="0"/>
              <a:t>bank</a:t>
            </a:r>
            <a:r>
              <a:rPr lang="en-US" dirty="0" smtClean="0"/>
              <a:t> (of the river)</a:t>
            </a:r>
          </a:p>
          <a:p>
            <a:r>
              <a:rPr lang="en-US" dirty="0" smtClean="0"/>
              <a:t>Nobody-</a:t>
            </a:r>
            <a:r>
              <a:rPr lang="en-US" b="1" dirty="0" smtClean="0"/>
              <a:t>noble</a:t>
            </a:r>
          </a:p>
          <a:p>
            <a:r>
              <a:rPr lang="en-US" dirty="0" smtClean="0"/>
              <a:t>Dirty-</a:t>
            </a:r>
            <a:r>
              <a:rPr lang="en-US" b="1" dirty="0" smtClean="0"/>
              <a:t>birch</a:t>
            </a:r>
          </a:p>
          <a:p>
            <a:r>
              <a:rPr lang="en-US" dirty="0" smtClean="0"/>
              <a:t>Gave-</a:t>
            </a:r>
            <a:r>
              <a:rPr lang="en-US" b="1" dirty="0" smtClean="0"/>
              <a:t>brave</a:t>
            </a:r>
          </a:p>
          <a:p>
            <a:r>
              <a:rPr lang="en-US" dirty="0" smtClean="0"/>
              <a:t>Green-</a:t>
            </a:r>
            <a:r>
              <a:rPr lang="en-US" b="1" dirty="0" smtClean="0"/>
              <a:t>between</a:t>
            </a:r>
          </a:p>
          <a:p>
            <a:r>
              <a:rPr lang="en-US" dirty="0" smtClean="0"/>
              <a:t>Hello-</a:t>
            </a:r>
            <a:r>
              <a:rPr lang="en-US" b="1" dirty="0" smtClean="0"/>
              <a:t>devoted</a:t>
            </a:r>
          </a:p>
          <a:p>
            <a:r>
              <a:rPr lang="en-US" dirty="0" smtClean="0"/>
              <a:t>Every-</a:t>
            </a:r>
            <a:r>
              <a:rPr lang="en-US" b="1" dirty="0" smtClean="0"/>
              <a:t>enemy</a:t>
            </a:r>
            <a:endParaRPr lang="ru-RU"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Saratov is situated on the </a:t>
            </a:r>
            <a:r>
              <a:rPr lang="en-US" b="1" dirty="0" smtClean="0"/>
              <a:t>bank </a:t>
            </a:r>
            <a:r>
              <a:rPr lang="en-US" dirty="0" smtClean="0"/>
              <a:t>of the river Volga.</a:t>
            </a:r>
            <a:br>
              <a:rPr lang="en-US" dirty="0" smtClean="0"/>
            </a:br>
            <a:r>
              <a:rPr lang="en-US" b="1" dirty="0" smtClean="0"/>
              <a:t> </a:t>
            </a:r>
            <a:endParaRPr lang="ru-RU" dirty="0"/>
          </a:p>
        </p:txBody>
      </p:sp>
      <p:sp>
        <p:nvSpPr>
          <p:cNvPr id="3" name="Содержимое 2"/>
          <p:cNvSpPr>
            <a:spLocks noGrp="1"/>
          </p:cNvSpPr>
          <p:nvPr>
            <p:ph idx="1"/>
          </p:nvPr>
        </p:nvSpPr>
        <p:spPr/>
        <p:txBody>
          <a:bodyPr>
            <a:normAutofit lnSpcReduction="10000"/>
          </a:bodyPr>
          <a:lstStyle/>
          <a:p>
            <a:r>
              <a:rPr lang="en-US" dirty="0" smtClean="0"/>
              <a:t>London/the Thames</a:t>
            </a:r>
          </a:p>
          <a:p>
            <a:r>
              <a:rPr lang="en-US" dirty="0" err="1" smtClean="0"/>
              <a:t>St.Petersburg</a:t>
            </a:r>
            <a:r>
              <a:rPr lang="en-US" dirty="0" smtClean="0"/>
              <a:t>/the Neva</a:t>
            </a:r>
          </a:p>
          <a:p>
            <a:r>
              <a:rPr lang="en-US" dirty="0" err="1" smtClean="0"/>
              <a:t>Tver</a:t>
            </a:r>
            <a:r>
              <a:rPr lang="en-US" dirty="0" smtClean="0"/>
              <a:t>/the Volga</a:t>
            </a:r>
          </a:p>
          <a:p>
            <a:r>
              <a:rPr lang="en-US" dirty="0" smtClean="0"/>
              <a:t>Irkutsk/the Angara</a:t>
            </a:r>
          </a:p>
          <a:p>
            <a:r>
              <a:rPr lang="en-US" dirty="0" smtClean="0"/>
              <a:t>Omsk/the Irtysh</a:t>
            </a:r>
          </a:p>
          <a:p>
            <a:r>
              <a:rPr lang="en-US" dirty="0" smtClean="0"/>
              <a:t>Novosibirsk/the Ob</a:t>
            </a:r>
          </a:p>
          <a:p>
            <a:r>
              <a:rPr lang="en-US" dirty="0" smtClean="0"/>
              <a:t>Moscow/the </a:t>
            </a:r>
            <a:r>
              <a:rPr lang="en-US" dirty="0" err="1" smtClean="0"/>
              <a:t>Moskva</a:t>
            </a:r>
            <a:r>
              <a:rPr lang="en-US" dirty="0" smtClean="0"/>
              <a:t> River</a:t>
            </a:r>
          </a:p>
          <a:p>
            <a:r>
              <a:rPr lang="en-US" dirty="0" smtClean="0"/>
              <a:t>Kazan/the Volga</a:t>
            </a:r>
          </a:p>
          <a:p>
            <a:endParaRPr lang="en-US" dirty="0" smtClean="0"/>
          </a:p>
          <a:p>
            <a:endParaRPr lang="ru-RU"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None/>
            </a:pPr>
            <a:r>
              <a:rPr lang="en-US" dirty="0" smtClean="0"/>
              <a:t>h</a:t>
            </a:r>
            <a:r>
              <a:rPr lang="en-US" b="1" dirty="0" smtClean="0"/>
              <a:t>onesty</a:t>
            </a:r>
            <a:r>
              <a:rPr lang="ru-RU" b="1" dirty="0" smtClean="0"/>
              <a:t>-</a:t>
            </a:r>
            <a:r>
              <a:rPr lang="ru-RU" dirty="0" smtClean="0"/>
              <a:t>честность</a:t>
            </a:r>
            <a:r>
              <a:rPr lang="en-US" dirty="0" smtClean="0"/>
              <a:t> (h</a:t>
            </a:r>
            <a:r>
              <a:rPr lang="en-US" b="1" dirty="0" smtClean="0"/>
              <a:t>onest</a:t>
            </a:r>
            <a:r>
              <a:rPr lang="en-US" dirty="0" smtClean="0"/>
              <a:t>)</a:t>
            </a:r>
          </a:p>
          <a:p>
            <a:pPr>
              <a:buNone/>
            </a:pPr>
            <a:r>
              <a:rPr lang="en-US" b="1" dirty="0" smtClean="0"/>
              <a:t>devotion to</a:t>
            </a:r>
            <a:r>
              <a:rPr lang="ru-RU" b="1" dirty="0" smtClean="0"/>
              <a:t>- </a:t>
            </a:r>
            <a:r>
              <a:rPr lang="ru-RU" dirty="0" smtClean="0"/>
              <a:t>преданность</a:t>
            </a:r>
            <a:r>
              <a:rPr lang="en-US" dirty="0" smtClean="0"/>
              <a:t> (</a:t>
            </a:r>
            <a:r>
              <a:rPr lang="en-US" b="1" dirty="0" smtClean="0"/>
              <a:t>devoted to</a:t>
            </a:r>
            <a:r>
              <a:rPr lang="en-US" dirty="0" smtClean="0"/>
              <a:t>)</a:t>
            </a:r>
            <a:endParaRPr lang="en-US" b="1" dirty="0" smtClean="0"/>
          </a:p>
          <a:p>
            <a:pPr>
              <a:buNone/>
            </a:pPr>
            <a:r>
              <a:rPr lang="en-US" b="1" dirty="0" smtClean="0"/>
              <a:t>bravery</a:t>
            </a:r>
            <a:r>
              <a:rPr lang="ru-RU" b="1" dirty="0" smtClean="0"/>
              <a:t>-</a:t>
            </a:r>
            <a:r>
              <a:rPr lang="ru-RU" dirty="0" smtClean="0"/>
              <a:t>смелость</a:t>
            </a:r>
            <a:r>
              <a:rPr lang="en-US" dirty="0" smtClean="0"/>
              <a:t> (</a:t>
            </a:r>
            <a:r>
              <a:rPr lang="en-US" b="1" dirty="0" smtClean="0"/>
              <a:t>brave)</a:t>
            </a:r>
            <a:endParaRPr lang="en-US" dirty="0" smtClean="0"/>
          </a:p>
          <a:p>
            <a:pPr>
              <a:buNone/>
            </a:pPr>
            <a:r>
              <a:rPr lang="en-US" b="1" dirty="0" smtClean="0"/>
              <a:t>industry</a:t>
            </a:r>
            <a:r>
              <a:rPr lang="en-US" dirty="0" smtClean="0"/>
              <a:t>- </a:t>
            </a:r>
            <a:r>
              <a:rPr lang="ru-RU" dirty="0" smtClean="0"/>
              <a:t>промышленность </a:t>
            </a:r>
            <a:r>
              <a:rPr lang="en-US" dirty="0" smtClean="0"/>
              <a:t>(</a:t>
            </a:r>
            <a:r>
              <a:rPr lang="en-US" b="1" dirty="0" smtClean="0"/>
              <a:t>industrial</a:t>
            </a:r>
            <a:r>
              <a:rPr lang="en-US" dirty="0" smtClean="0"/>
              <a:t>)</a:t>
            </a:r>
          </a:p>
          <a:p>
            <a:pPr>
              <a:buNone/>
            </a:pPr>
            <a:r>
              <a:rPr lang="en-US" b="1" dirty="0" smtClean="0"/>
              <a:t>border</a:t>
            </a:r>
            <a:r>
              <a:rPr lang="en-US" dirty="0" smtClean="0"/>
              <a:t> between (</a:t>
            </a:r>
            <a:r>
              <a:rPr lang="en-US" b="1" dirty="0" smtClean="0"/>
              <a:t>to border </a:t>
            </a:r>
            <a:r>
              <a:rPr lang="en-US" dirty="0" smtClean="0"/>
              <a:t>on)</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Opposites</a:t>
            </a:r>
            <a:endParaRPr lang="ru-RU" dirty="0"/>
          </a:p>
        </p:txBody>
      </p:sp>
      <p:sp>
        <p:nvSpPr>
          <p:cNvPr id="3" name="Содержимое 2"/>
          <p:cNvSpPr>
            <a:spLocks noGrp="1"/>
          </p:cNvSpPr>
          <p:nvPr>
            <p:ph idx="1"/>
          </p:nvPr>
        </p:nvSpPr>
        <p:spPr/>
        <p:txBody>
          <a:bodyPr/>
          <a:lstStyle/>
          <a:p>
            <a:pPr algn="ctr">
              <a:buNone/>
            </a:pPr>
            <a:r>
              <a:rPr lang="en-US" b="1" dirty="0" smtClean="0"/>
              <a:t>white-black</a:t>
            </a:r>
          </a:p>
          <a:p>
            <a:pPr algn="ctr">
              <a:buNone/>
            </a:pPr>
            <a:r>
              <a:rPr lang="en-US" b="1" dirty="0" smtClean="0"/>
              <a:t>friend-enemy</a:t>
            </a:r>
          </a:p>
          <a:p>
            <a:pPr algn="ctr">
              <a:buNone/>
            </a:pPr>
            <a:r>
              <a:rPr lang="en-US" b="1" dirty="0" smtClean="0"/>
              <a:t>war-peace</a:t>
            </a:r>
          </a:p>
          <a:p>
            <a:pPr algn="ctr">
              <a:buNone/>
            </a:pPr>
            <a:r>
              <a:rPr lang="en-US" b="1" dirty="0" smtClean="0"/>
              <a:t>for-against</a:t>
            </a:r>
          </a:p>
          <a:p>
            <a:pPr algn="ctr">
              <a:buNone/>
            </a:pPr>
            <a:r>
              <a:rPr lang="en-US" b="1" dirty="0" smtClean="0"/>
              <a:t>young-old</a:t>
            </a:r>
          </a:p>
          <a:p>
            <a:pPr algn="ctr">
              <a:buNone/>
            </a:pPr>
            <a:r>
              <a:rPr lang="en-US" b="1" dirty="0" smtClean="0"/>
              <a:t>rich-poor</a:t>
            </a:r>
          </a:p>
          <a:p>
            <a:pPr algn="ctr">
              <a:buNone/>
            </a:pPr>
            <a:r>
              <a:rPr lang="en-US" b="1" dirty="0" smtClean="0"/>
              <a:t>noble-miserable</a:t>
            </a:r>
          </a:p>
          <a:p>
            <a:pPr>
              <a:buNone/>
            </a:pP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True/False</a:t>
            </a:r>
            <a:endParaRPr lang="ru-RU" dirty="0"/>
          </a:p>
        </p:txBody>
      </p:sp>
      <p:sp>
        <p:nvSpPr>
          <p:cNvPr id="3" name="Содержимое 2"/>
          <p:cNvSpPr>
            <a:spLocks noGrp="1"/>
          </p:cNvSpPr>
          <p:nvPr>
            <p:ph idx="1"/>
          </p:nvPr>
        </p:nvSpPr>
        <p:spPr/>
        <p:txBody>
          <a:bodyPr>
            <a:normAutofit fontScale="92500"/>
          </a:bodyPr>
          <a:lstStyle/>
          <a:p>
            <a:pPr marL="514350" indent="-514350">
              <a:buAutoNum type="arabicPeriod"/>
            </a:pPr>
            <a:r>
              <a:rPr lang="en-US" dirty="0" smtClean="0"/>
              <a:t>Russia is rich in gold and silver.</a:t>
            </a:r>
          </a:p>
          <a:p>
            <a:pPr marL="514350" indent="-514350">
              <a:buAutoNum type="arabicPeriod"/>
            </a:pPr>
            <a:r>
              <a:rPr lang="en-US" dirty="0" smtClean="0"/>
              <a:t>Russia has three main state symbols.</a:t>
            </a:r>
          </a:p>
          <a:p>
            <a:pPr marL="514350" indent="-514350">
              <a:buAutoNum type="arabicPeriod"/>
            </a:pPr>
            <a:r>
              <a:rPr lang="en-US" dirty="0" smtClean="0"/>
              <a:t>The Russian flag has four stripes.</a:t>
            </a:r>
          </a:p>
          <a:p>
            <a:pPr marL="514350" indent="-514350">
              <a:buAutoNum type="arabicPeriod"/>
            </a:pPr>
            <a:r>
              <a:rPr lang="en-US" dirty="0" smtClean="0"/>
              <a:t>The birch tree is informal symbol of the country.</a:t>
            </a:r>
          </a:p>
          <a:p>
            <a:pPr marL="514350" indent="-514350">
              <a:buAutoNum type="arabicPeriod"/>
            </a:pPr>
            <a:r>
              <a:rPr lang="en-US" dirty="0" smtClean="0"/>
              <a:t>The Neva is the longest river in Russia.</a:t>
            </a:r>
          </a:p>
          <a:p>
            <a:pPr marL="514350" indent="-514350">
              <a:buAutoNum type="arabicPeriod"/>
            </a:pPr>
            <a:r>
              <a:rPr lang="en-US" dirty="0" smtClean="0"/>
              <a:t>Russian people are devoted to their Motherland.</a:t>
            </a:r>
          </a:p>
          <a:p>
            <a:pPr marL="514350" indent="-514350">
              <a:buAutoNum type="arabicPeriod"/>
            </a:pPr>
            <a:r>
              <a:rPr lang="en-US" dirty="0" smtClean="0"/>
              <a:t>The Urals form a natural border between the continents.</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TotalTime>
  <Words>537</Words>
  <Application>Microsoft Office PowerPoint</Application>
  <PresentationFormat>Экран (4:3)</PresentationFormat>
  <Paragraphs>60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RUSSIA</vt:lpstr>
      <vt:lpstr>Listen to the dialogue and choose the right picture</vt:lpstr>
      <vt:lpstr>Слайд 3</vt:lpstr>
      <vt:lpstr>Слайд 4</vt:lpstr>
      <vt:lpstr>New words</vt:lpstr>
      <vt:lpstr>Saratov is situated on the bank of the river Volga.  </vt:lpstr>
      <vt:lpstr>Слайд 7</vt:lpstr>
      <vt:lpstr>Opposites</vt:lpstr>
      <vt:lpstr>True/False</vt:lpstr>
      <vt:lpstr>Слайд 10</vt:lpstr>
      <vt:lpstr>Слайд 11</vt:lpstr>
      <vt:lpstr>Слайд 12</vt:lpstr>
      <vt:lpstr>Слайд 13</vt:lpstr>
      <vt:lpstr>Слайд 14</vt:lpstr>
      <vt:lpstr>biggest, noble, rich, honest, devoted, brave, independent, peaceful, full of, proud of, fond of, kind, clever, friendly.</vt:lpstr>
      <vt:lpstr>Give a talk about Russia</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RUSSIA</dc:title>
  <dc:creator>Admin</dc:creator>
  <cp:lastModifiedBy>Прохорова</cp:lastModifiedBy>
  <cp:revision>19</cp:revision>
  <dcterms:created xsi:type="dcterms:W3CDTF">2018-12-11T16:40:38Z</dcterms:created>
  <dcterms:modified xsi:type="dcterms:W3CDTF">2018-12-14T05:45:47Z</dcterms:modified>
</cp:coreProperties>
</file>