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  <p:sldId id="271" r:id="rId16"/>
    <p:sldId id="272" r:id="rId17"/>
    <p:sldId id="270" r:id="rId18"/>
    <p:sldId id="273" r:id="rId19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664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40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921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347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115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68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946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776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76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305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40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878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0300" t="30379" r="11144" b="3833"/>
          <a:stretch/>
        </p:blipFill>
        <p:spPr>
          <a:xfrm rot="20555603">
            <a:off x="-225957" y="2966778"/>
            <a:ext cx="5621248" cy="344528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543800" cy="28014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latin typeface="Bookman Old Style" panose="02050604050505020204" pitchFamily="18" charset="0"/>
              </a:rPr>
              <a:t>Построение 3</a:t>
            </a:r>
            <a:r>
              <a:rPr lang="en-US" sz="7200" dirty="0" smtClean="0">
                <a:latin typeface="Bookman Old Style" panose="02050604050505020204" pitchFamily="18" charset="0"/>
              </a:rPr>
              <a:t>D </a:t>
            </a:r>
            <a:r>
              <a:rPr lang="ru-RU" sz="7200" dirty="0" smtClean="0">
                <a:latin typeface="Bookman Old Style" panose="02050604050505020204" pitchFamily="18" charset="0"/>
              </a:rPr>
              <a:t>графиков</a:t>
            </a:r>
            <a:r>
              <a:rPr lang="en-US" sz="7200" dirty="0" smtClean="0">
                <a:latin typeface="Bookman Old Style" panose="02050604050505020204" pitchFamily="18" charset="0"/>
              </a:rPr>
              <a:t> </a:t>
            </a:r>
            <a:r>
              <a:rPr lang="ru-RU" sz="7200" dirty="0" smtClean="0">
                <a:latin typeface="Bookman Old Style" panose="02050604050505020204" pitchFamily="18" charset="0"/>
              </a:rPr>
              <a:t>в </a:t>
            </a:r>
            <a:r>
              <a:rPr lang="en-US" sz="7200" dirty="0" err="1" smtClean="0">
                <a:latin typeface="Bookman Old Style" panose="02050604050505020204" pitchFamily="18" charset="0"/>
              </a:rPr>
              <a:t>Scilab</a:t>
            </a:r>
            <a:endParaRPr lang="ru-RU" sz="7200" dirty="0"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67242" y="5589240"/>
            <a:ext cx="3076758" cy="72008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Bookman Old Style" panose="02050604050505020204" pitchFamily="18" charset="0"/>
              </a:rPr>
              <a:t>Подготовила: Бибина В.Н.</a:t>
            </a:r>
            <a:endParaRPr lang="ru-RU" sz="1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25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9148"/>
            <a:ext cx="9036496" cy="612617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Bookman Old Style" panose="02050604050505020204" pitchFamily="18" charset="0"/>
              </a:rPr>
              <a:t>Обращение к функциям следующее</a:t>
            </a:r>
            <a:endParaRPr lang="ru-RU" sz="44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856984" cy="5256584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plot3d(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x,y,z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,[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theta,alpha,leg,flag,ebox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][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keyn</a:t>
            </a:r>
            <a: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=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valuen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]),</a:t>
            </a:r>
          </a:p>
          <a:p>
            <a:pPr marL="0" lvl="0" indent="0" algn="ctr">
              <a:buNone/>
            </a:pP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plot3d1(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x,y,z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,[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theta,alpha,leg,flag,ebox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][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keyn</a:t>
            </a:r>
            <a: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=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valuen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]),</a:t>
            </a:r>
          </a:p>
          <a:p>
            <a:pPr marL="0" lvl="0" indent="0">
              <a:buNone/>
            </a:pPr>
            <a:endParaRPr lang="ru-RU" sz="24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marL="0" lvl="0" indent="0" algn="just">
              <a:buNone/>
            </a:pP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Здесь</a:t>
            </a:r>
            <a:endParaRPr lang="en-US" sz="24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marL="0" lvl="0" indent="0" algn="just">
              <a:buNone/>
            </a:pPr>
            <a:r>
              <a:rPr lang="ru-RU" sz="2400" b="1" dirty="0" err="1" smtClean="0">
                <a:solidFill>
                  <a:prstClr val="black"/>
                </a:solidFill>
                <a:latin typeface="Bookman Old Style" panose="02050604050505020204" pitchFamily="18" charset="0"/>
              </a:rPr>
              <a:t>keyn</a:t>
            </a:r>
            <a:r>
              <a:rPr lang="ru-RU" sz="2400" b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=</a:t>
            </a:r>
            <a:r>
              <a:rPr lang="ru-RU" sz="2400" b="1" dirty="0" err="1" smtClean="0">
                <a:solidFill>
                  <a:prstClr val="black"/>
                </a:solidFill>
                <a:latin typeface="Bookman Old Style" panose="02050604050505020204" pitchFamily="18" charset="0"/>
              </a:rPr>
              <a:t>valuen</a:t>
            </a:r>
            <a:r>
              <a:rPr lang="en-US" sz="24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-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последовательность значений свойств графика </a:t>
            </a:r>
            <a: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key1=value1,</a:t>
            </a:r>
            <a:r>
              <a:rPr lang="en-US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key2=value2,...,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keyn</a:t>
            </a:r>
            <a: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=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valuen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, таких как 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- 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толщина линии , ее цвет , цвет заливки фона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графического окна, наличие маркера и др. Таким образом, функции plot3d (plot3d1) в качестве параметров необходимо передать прямоугольную сетку и матрицу значений в узлах сетки.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16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>
                <a:latin typeface="Bookman Old Style" panose="02050604050505020204" pitchFamily="18" charset="0"/>
              </a:rPr>
              <a:t>Для построения поверхности обратимся к функции </a:t>
            </a:r>
            <a:r>
              <a:rPr lang="ru-RU" sz="4000" b="1" dirty="0">
                <a:latin typeface="Bookman Old Style" panose="02050604050505020204" pitchFamily="18" charset="0"/>
              </a:rPr>
              <a:t>plot3d</a:t>
            </a:r>
            <a:endParaRPr lang="ru-RU" sz="4000" dirty="0">
              <a:latin typeface="Bookman Old Style" panose="0205060405050502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379" y="1894242"/>
            <a:ext cx="4538143" cy="42119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838027"/>
            <a:ext cx="403860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35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718" y="29497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Bookman Old Style" panose="02050604050505020204" pitchFamily="18" charset="0"/>
              </a:rPr>
              <a:t>        Построение </a:t>
            </a:r>
            <a:r>
              <a:rPr lang="ru-RU" sz="4000" dirty="0">
                <a:latin typeface="Bookman Old Style" panose="02050604050505020204" pitchFamily="18" charset="0"/>
              </a:rPr>
              <a:t>графика функции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5976" y="1988840"/>
            <a:ext cx="4659282" cy="4324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018" y="1988840"/>
            <a:ext cx="4038600" cy="43243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980728"/>
            <a:ext cx="2803704" cy="37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2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Bookman Old Style" panose="02050604050505020204" pitchFamily="18" charset="0"/>
              </a:rPr>
              <a:t>Построение графика функции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939993"/>
            <a:ext cx="3935099" cy="4081295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5536" y="1930718"/>
            <a:ext cx="4449398" cy="41720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1140552"/>
            <a:ext cx="2952328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78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79512" y="476672"/>
                <a:ext cx="8784976" cy="828641"/>
              </a:xfrm>
            </p:spPr>
            <p:txBody>
              <a:bodyPr>
                <a:noAutofit/>
              </a:bodyPr>
              <a:lstStyle/>
              <a:p>
                <a:pPr indent="450215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sz="28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</a:t>
                </a:r>
                <a:r>
                  <a:rPr lang="ru-RU" sz="28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остроения </a:t>
                </a:r>
                <a:r>
                  <a:rPr lang="ru-RU" sz="28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графика функции </a:t>
                </a:r>
                <a14:m>
                  <m:oMath xmlns:m="http://schemas.openxmlformats.org/officeDocument/2006/math"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𝒛</m:t>
                    </m:r>
                    <m:r>
                      <a:rPr lang="ru-RU" sz="28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ru-RU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ru-RU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ru-RU" sz="28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ru-RU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ru-RU" sz="28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sz="28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4000" b="1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9512" y="476672"/>
                <a:ext cx="8784976" cy="828641"/>
              </a:xfrm>
              <a:blipFill>
                <a:blip r:embed="rId2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4499992" y="1827061"/>
            <a:ext cx="4464496" cy="4338243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/>
          <a:stretch>
            <a:fillRect/>
          </a:stretch>
        </p:blipFill>
        <p:spPr>
          <a:xfrm>
            <a:off x="179512" y="1827061"/>
            <a:ext cx="4028851" cy="433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937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899592" y="476672"/>
                <a:ext cx="7543800" cy="828641"/>
              </a:xfrm>
            </p:spPr>
            <p:txBody>
              <a:bodyPr>
                <a:normAutofit/>
              </a:bodyPr>
              <a:lstStyle/>
              <a:p>
                <a:r>
                  <a:rPr lang="ru-RU" sz="4000" dirty="0">
                    <a:latin typeface="Times New Roman" panose="02020603050405020304" pitchFamily="18" charset="0"/>
                    <a:ea typeface="SFRM1000"/>
                  </a:rPr>
                  <a:t>Для функции </a:t>
                </a:r>
                <a14:m>
                  <m:oMath xmlns:m="http://schemas.openxmlformats.org/officeDocument/2006/math">
                    <m:r>
                      <a:rPr lang="en-US" sz="4000" i="1">
                        <a:latin typeface="Cambria Math" panose="02040503050406030204" pitchFamily="18" charset="0"/>
                        <a:ea typeface="SFRM100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ru-RU" sz="4000" i="1">
                        <a:latin typeface="Cambria Math" panose="02040503050406030204" pitchFamily="18" charset="0"/>
                        <a:ea typeface="SFRM100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ru-RU" sz="4000" i="1">
                            <a:latin typeface="Cambria Math" panose="02040503050406030204" pitchFamily="18" charset="0"/>
                            <a:ea typeface="SFRM100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4000" i="1">
                            <a:latin typeface="Cambria Math" panose="02040503050406030204" pitchFamily="18" charset="0"/>
                            <a:ea typeface="SFRM100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4000" i="1">
                            <a:latin typeface="Cambria Math" panose="02040503050406030204" pitchFamily="18" charset="0"/>
                            <a:ea typeface="SFRM100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ru-RU" sz="4000" i="1">
                        <a:latin typeface="Cambria Math" panose="02040503050406030204" pitchFamily="18" charset="0"/>
                        <a:ea typeface="SFRM1000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ru-RU" sz="4000" i="1">
                            <a:latin typeface="Cambria Math" panose="02040503050406030204" pitchFamily="18" charset="0"/>
                            <a:ea typeface="SFRM100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4000" i="1">
                            <a:latin typeface="Cambria Math" panose="02040503050406030204" pitchFamily="18" charset="0"/>
                            <a:ea typeface="SFRM100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4000" i="1">
                            <a:latin typeface="Cambria Math" panose="02040503050406030204" pitchFamily="18" charset="0"/>
                            <a:ea typeface="SFRM100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4000" dirty="0">
                    <a:latin typeface="Times New Roman" panose="02020603050405020304" pitchFamily="18" charset="0"/>
                    <a:ea typeface="SFRM1000"/>
                  </a:rPr>
                  <a:t>график </a:t>
                </a:r>
                <a:endParaRPr lang="ru-RU" sz="40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99592" y="476672"/>
                <a:ext cx="7543800" cy="828641"/>
              </a:xfrm>
              <a:blipFill>
                <a:blip r:embed="rId2"/>
                <a:stretch>
                  <a:fillRect l="-2910" b="-308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2195736" y="1844824"/>
            <a:ext cx="4680520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439" t="44983" r="6504" b="18617"/>
          <a:stretch/>
        </p:blipFill>
        <p:spPr>
          <a:xfrm>
            <a:off x="107504" y="188640"/>
            <a:ext cx="9036496" cy="14401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266" y="1772816"/>
            <a:ext cx="4286734" cy="38813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4" y="1777579"/>
            <a:ext cx="4845612" cy="38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419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3312" y="2060848"/>
            <a:ext cx="4341175" cy="4211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" y="2060848"/>
            <a:ext cx="4499457" cy="4135106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51412" y="476672"/>
            <a:ext cx="7543800" cy="72008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графика сферы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076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971600" y="236293"/>
                <a:ext cx="7543800" cy="972657"/>
              </a:xfrm>
            </p:spPr>
            <p:txBody>
              <a:bodyPr>
                <a:normAutofit fontScale="90000"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ru-RU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Построение графика функций</a:t>
                </a:r>
                <a:r>
                  <a:rPr lang="en-US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𝑧</m:t>
                    </m:r>
                    <m:d>
                      <m:d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d>
                      <m:dPr>
                        <m:ctrlP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+4</m:t>
                        </m:r>
                        <m:sSup>
                          <m:sSup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71600" y="236293"/>
                <a:ext cx="7543800" cy="972657"/>
              </a:xfrm>
              <a:blipFill>
                <a:blip r:embed="rId2"/>
                <a:stretch>
                  <a:fillRect t="-327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3968" y="1737361"/>
            <a:ext cx="4767847" cy="41399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96" y="1730445"/>
            <a:ext cx="4470995" cy="420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901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0883" t="31308" r="9181" b="7423"/>
          <a:stretch/>
        </p:blipFill>
        <p:spPr>
          <a:xfrm rot="21086834">
            <a:off x="2579127" y="2900987"/>
            <a:ext cx="5822418" cy="365449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40233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rgbClr val="222222"/>
                </a:solidFill>
                <a:latin typeface="Bookman Old Style" panose="02050604050505020204" pitchFamily="18" charset="0"/>
              </a:rPr>
              <a:t>График</a:t>
            </a:r>
            <a:r>
              <a:rPr lang="ru-RU" sz="2400" dirty="0">
                <a:solidFill>
                  <a:srgbClr val="222222"/>
                </a:solidFill>
                <a:latin typeface="Bookman Old Style" panose="02050604050505020204" pitchFamily="18" charset="0"/>
              </a:rPr>
              <a:t> — </a:t>
            </a:r>
            <a:r>
              <a:rPr lang="ru-RU" sz="2400" dirty="0">
                <a:solidFill>
                  <a:srgbClr val="C00000"/>
                </a:solidFill>
                <a:latin typeface="Bookman Old Style" panose="02050604050505020204" pitchFamily="18" charset="0"/>
              </a:rPr>
              <a:t>это графическое представление функции. В среде </a:t>
            </a:r>
            <a:r>
              <a:rPr lang="ru-RU" sz="2400" dirty="0" err="1">
                <a:solidFill>
                  <a:srgbClr val="C00000"/>
                </a:solidFill>
                <a:latin typeface="Bookman Old Style" panose="02050604050505020204" pitchFamily="18" charset="0"/>
              </a:rPr>
              <a:t>Scilab</a:t>
            </a:r>
            <a:r>
              <a:rPr lang="ru-RU" sz="2400" dirty="0">
                <a:solidFill>
                  <a:srgbClr val="C00000"/>
                </a:solidFill>
                <a:latin typeface="Bookman Old Style" panose="02050604050505020204" pitchFamily="18" charset="0"/>
              </a:rPr>
              <a:t> все графики строятся по точкам, при этом каждые две соседние точки соединяются друг с другом отрезком. </a:t>
            </a:r>
            <a:endParaRPr lang="ru-RU" sz="2400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222222"/>
                </a:solidFill>
                <a:latin typeface="Bookman Old Style" panose="02050604050505020204" pitchFamily="18" charset="0"/>
              </a:rPr>
              <a:t>Чем </a:t>
            </a:r>
            <a:r>
              <a:rPr lang="ru-RU" sz="2400" dirty="0">
                <a:solidFill>
                  <a:srgbClr val="222222"/>
                </a:solidFill>
                <a:latin typeface="Bookman Old Style" panose="02050604050505020204" pitchFamily="18" charset="0"/>
              </a:rPr>
              <a:t>меньше расстояние между точками, тем меньше искажение графика за счет замены его реального образа кусочно-линейной функцией. </a:t>
            </a:r>
            <a:endParaRPr lang="ru-RU" sz="2400" dirty="0" smtClean="0">
              <a:solidFill>
                <a:srgbClr val="222222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1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00" y="332656"/>
            <a:ext cx="9252520" cy="111667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Bookman Old Style" panose="02050604050505020204" pitchFamily="18" charset="0"/>
              </a:rPr>
              <a:t>Внешний вид графика определяют следующие факторы: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845734"/>
            <a:ext cx="8964488" cy="4023360"/>
          </a:xfrm>
        </p:spPr>
        <p:txBody>
          <a:bodyPr>
            <a:normAutofit/>
          </a:bodyPr>
          <a:lstStyle/>
          <a:p>
            <a:pPr algn="just"/>
            <a:r>
              <a:rPr lang="ru-RU" sz="2600" dirty="0">
                <a:latin typeface="Bookman Old Style" panose="02050604050505020204" pitchFamily="18" charset="0"/>
              </a:rPr>
              <a:t>Математическая функция и система координат</a:t>
            </a:r>
            <a:r>
              <a:rPr lang="ru-RU" sz="2600" dirty="0" smtClean="0">
                <a:latin typeface="Bookman Old Style" panose="02050604050505020204" pitchFamily="18" charset="0"/>
              </a:rPr>
              <a:t>:</a:t>
            </a:r>
          </a:p>
          <a:p>
            <a:pPr algn="just"/>
            <a:r>
              <a:rPr lang="ru-RU" sz="2600" b="1" i="1" dirty="0" smtClean="0">
                <a:latin typeface="Bookman Old Style" panose="02050604050505020204" pitchFamily="18" charset="0"/>
              </a:rPr>
              <a:t>двухмерный </a:t>
            </a:r>
            <a:r>
              <a:rPr lang="ru-RU" sz="2600" b="1" i="1" dirty="0">
                <a:latin typeface="Bookman Old Style" panose="02050604050505020204" pitchFamily="18" charset="0"/>
              </a:rPr>
              <a:t>график</a:t>
            </a:r>
            <a:r>
              <a:rPr lang="ru-RU" sz="2600" dirty="0">
                <a:latin typeface="Bookman Old Style" panose="02050604050505020204" pitchFamily="18" charset="0"/>
              </a:rPr>
              <a:t> — график функции с одним аргументом, либо, если функция представлена неявно, одномерной функции;</a:t>
            </a:r>
          </a:p>
          <a:p>
            <a:pPr lvl="1" algn="just"/>
            <a:r>
              <a:rPr lang="ru-RU" sz="2600" dirty="0">
                <a:latin typeface="Bookman Old Style" panose="02050604050505020204" pitchFamily="18" charset="0"/>
              </a:rPr>
              <a:t>в прямоугольной системе координат;</a:t>
            </a:r>
          </a:p>
          <a:p>
            <a:pPr lvl="1" algn="just"/>
            <a:r>
              <a:rPr lang="ru-RU" sz="2600" dirty="0">
                <a:latin typeface="Bookman Old Style" panose="02050604050505020204" pitchFamily="18" charset="0"/>
              </a:rPr>
              <a:t>в полярной системе координат;</a:t>
            </a:r>
          </a:p>
          <a:p>
            <a:pPr lvl="1" algn="just"/>
            <a:r>
              <a:rPr lang="ru-RU" sz="2600" dirty="0">
                <a:latin typeface="Bookman Old Style" panose="02050604050505020204" pitchFamily="18" charset="0"/>
              </a:rPr>
              <a:t>в комплексной плоскости (например, годографы);</a:t>
            </a:r>
          </a:p>
          <a:p>
            <a:pPr lvl="1" algn="just"/>
            <a:r>
              <a:rPr lang="ru-RU" sz="2600" dirty="0">
                <a:latin typeface="Bookman Old Style" panose="02050604050505020204" pitchFamily="18" charset="0"/>
              </a:rPr>
              <a:t>в векторной плоскости;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58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619" y="8191"/>
            <a:ext cx="8892480" cy="1450757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Bookman Old Style" panose="02050604050505020204" pitchFamily="18" charset="0"/>
              </a:rPr>
              <a:t>Внешний вид графика определяют следующие факторы: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619" y="1845734"/>
            <a:ext cx="8743861" cy="4023360"/>
          </a:xfrm>
        </p:spPr>
        <p:txBody>
          <a:bodyPr>
            <a:normAutofit/>
          </a:bodyPr>
          <a:lstStyle/>
          <a:p>
            <a:pPr algn="just"/>
            <a:r>
              <a:rPr lang="ru-RU" sz="2800" b="1" i="1" dirty="0">
                <a:latin typeface="Bookman Old Style" panose="02050604050505020204" pitchFamily="18" charset="0"/>
              </a:rPr>
              <a:t>трехмерный график</a:t>
            </a:r>
            <a:r>
              <a:rPr lang="ru-RU" sz="2800" b="1" dirty="0">
                <a:latin typeface="Bookman Old Style" panose="02050604050505020204" pitchFamily="18" charset="0"/>
              </a:rPr>
              <a:t> </a:t>
            </a:r>
            <a:r>
              <a:rPr lang="ru-RU" sz="2800" dirty="0">
                <a:latin typeface="Bookman Old Style" panose="02050604050505020204" pitchFamily="18" charset="0"/>
              </a:rPr>
              <a:t>— график функции с двумя аргументами, либо, если функция представлена неявно, двухмерной функции</a:t>
            </a:r>
            <a:r>
              <a:rPr lang="ru-RU" sz="2800" dirty="0" smtClean="0">
                <a:latin typeface="Bookman Old Style" panose="02050604050505020204" pitchFamily="18" charset="0"/>
              </a:rPr>
              <a:t>;</a:t>
            </a:r>
          </a:p>
          <a:p>
            <a:pPr marL="809625" indent="-457200" algn="just">
              <a:buFont typeface="Courier New" panose="02070309020205020404" pitchFamily="49" charset="0"/>
              <a:buChar char="o"/>
            </a:pPr>
            <a:r>
              <a:rPr lang="ru-RU" sz="2800" dirty="0" smtClean="0">
                <a:latin typeface="Bookman Old Style" panose="02050604050505020204" pitchFamily="18" charset="0"/>
              </a:rPr>
              <a:t>в </a:t>
            </a:r>
            <a:r>
              <a:rPr lang="ru-RU" sz="2800" dirty="0">
                <a:latin typeface="Bookman Old Style" panose="02050604050505020204" pitchFamily="18" charset="0"/>
              </a:rPr>
              <a:t>пространственной прямоугольной системе координат;</a:t>
            </a:r>
          </a:p>
          <a:p>
            <a:pPr marL="809625" indent="-457200" algn="just">
              <a:buFont typeface="Courier New" panose="02070309020205020404" pitchFamily="49" charset="0"/>
              <a:buChar char="o"/>
            </a:pPr>
            <a:r>
              <a:rPr lang="ru-RU" sz="2800" dirty="0">
                <a:latin typeface="Bookman Old Style" panose="02050604050505020204" pitchFamily="18" charset="0"/>
              </a:rPr>
              <a:t>в сферической системе координат;</a:t>
            </a:r>
          </a:p>
          <a:p>
            <a:pPr marL="809625" indent="-457200" algn="just">
              <a:buFont typeface="Courier New" panose="02070309020205020404" pitchFamily="49" charset="0"/>
              <a:buChar char="o"/>
            </a:pPr>
            <a:r>
              <a:rPr lang="ru-RU" sz="2800" dirty="0">
                <a:latin typeface="Bookman Old Style" panose="02050604050505020204" pitchFamily="18" charset="0"/>
              </a:rPr>
              <a:t>в цилиндрической системе координат;</a:t>
            </a:r>
          </a:p>
          <a:p>
            <a:pPr marL="809625" indent="-457200" algn="just">
              <a:buFont typeface="Courier New" panose="02070309020205020404" pitchFamily="49" charset="0"/>
              <a:buChar char="o"/>
            </a:pPr>
            <a:r>
              <a:rPr lang="ru-RU" sz="2800" dirty="0">
                <a:latin typeface="Bookman Old Style" panose="02050604050505020204" pitchFamily="18" charset="0"/>
              </a:rPr>
              <a:t>в векторном пространстве.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03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371" y="286604"/>
            <a:ext cx="8784975" cy="145075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Поверхности строятся следующими функциями: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372" y="1737361"/>
            <a:ext cx="8784975" cy="4023360"/>
          </a:xfrm>
        </p:spPr>
        <p:txBody>
          <a:bodyPr>
            <a:normAutofit/>
          </a:bodyPr>
          <a:lstStyle/>
          <a:p>
            <a:pPr marL="265113" indent="-1588" algn="just">
              <a:buFont typeface="Calibri" panose="020F0502020204030204" pitchFamily="34" charset="0"/>
              <a:buChar char="–"/>
            </a:pPr>
            <a:r>
              <a:rPr lang="en-US" sz="2800" i="1" dirty="0" smtClean="0">
                <a:latin typeface="Bookman Old Style" panose="02050604050505020204" pitchFamily="18" charset="0"/>
              </a:rPr>
              <a:t>Plot3d()</a:t>
            </a:r>
            <a:r>
              <a:rPr lang="ru-RU" sz="2800" i="1" dirty="0" smtClean="0">
                <a:latin typeface="Bookman Old Style" panose="02050604050505020204" pitchFamily="18" charset="0"/>
              </a:rPr>
              <a:t> </a:t>
            </a:r>
            <a:r>
              <a:rPr lang="en-US" sz="2800" i="1" dirty="0" smtClean="0">
                <a:latin typeface="Bookman Old Style" panose="02050604050505020204" pitchFamily="18" charset="0"/>
              </a:rPr>
              <a:t>-</a:t>
            </a:r>
            <a:r>
              <a:rPr lang="ru-RU" sz="2800" i="1" dirty="0" smtClean="0">
                <a:latin typeface="Bookman Old Style" panose="02050604050505020204" pitchFamily="18" charset="0"/>
              </a:rPr>
              <a:t> строит поверхность в координатах;</a:t>
            </a:r>
            <a:endParaRPr lang="ru-RU" sz="2800" i="1" dirty="0">
              <a:latin typeface="Bookman Old Style" panose="02050604050505020204" pitchFamily="18" charset="0"/>
            </a:endParaRPr>
          </a:p>
          <a:p>
            <a:pPr marL="265113" indent="-1588" algn="just">
              <a:buFont typeface="Calibri" panose="020F0502020204030204" pitchFamily="34" charset="0"/>
              <a:buChar char="–"/>
            </a:pPr>
            <a:r>
              <a:rPr lang="en-US" sz="2800" i="1" dirty="0" smtClean="0">
                <a:latin typeface="Bookman Old Style" panose="02050604050505020204" pitchFamily="18" charset="0"/>
              </a:rPr>
              <a:t>Plot3d1()</a:t>
            </a:r>
            <a:r>
              <a:rPr lang="ru-RU" sz="2800" i="1" dirty="0" smtClean="0">
                <a:latin typeface="Bookman Old Style" panose="02050604050505020204" pitchFamily="18" charset="0"/>
              </a:rPr>
              <a:t> - функция с расширенными возможностями настройки цвета</a:t>
            </a:r>
            <a:r>
              <a:rPr lang="ru-RU" sz="2800" dirty="0" smtClean="0">
                <a:latin typeface="Bookman Old Style" panose="02050604050505020204" pitchFamily="18" charset="0"/>
              </a:rPr>
              <a:t>;</a:t>
            </a:r>
            <a:endParaRPr lang="ru-RU" sz="2800" dirty="0">
              <a:latin typeface="Bookman Old Style" panose="02050604050505020204" pitchFamily="18" charset="0"/>
            </a:endParaRPr>
          </a:p>
          <a:p>
            <a:pPr marL="265113" indent="-1588" algn="just">
              <a:buFont typeface="Calibri" panose="020F0502020204030204" pitchFamily="34" charset="0"/>
              <a:buChar char="–"/>
            </a:pPr>
            <a:r>
              <a:rPr lang="en-US" sz="2800" i="1" dirty="0" smtClean="0">
                <a:latin typeface="Bookman Old Style" panose="02050604050505020204" pitchFamily="18" charset="0"/>
              </a:rPr>
              <a:t>Plot3d3</a:t>
            </a:r>
            <a:r>
              <a:rPr lang="ru-RU" sz="2800" i="1" dirty="0" smtClean="0">
                <a:latin typeface="Bookman Old Style" panose="02050604050505020204" pitchFamily="18" charset="0"/>
              </a:rPr>
              <a:t> - строит сетку четырехсторонними полигонами</a:t>
            </a:r>
            <a:r>
              <a:rPr lang="ru-RU" sz="2800" dirty="0" smtClean="0">
                <a:latin typeface="Bookman Old Style" panose="02050604050505020204" pitchFamily="18" charset="0"/>
              </a:rPr>
              <a:t>;</a:t>
            </a:r>
            <a:endParaRPr lang="ru-RU" sz="2800" dirty="0">
              <a:latin typeface="Bookman Old Style" panose="02050604050505020204" pitchFamily="18" charset="0"/>
            </a:endParaRPr>
          </a:p>
          <a:p>
            <a:pPr marL="265113" indent="-1588" algn="just">
              <a:buFont typeface="Calibri" panose="020F0502020204030204" pitchFamily="34" charset="0"/>
              <a:buChar char="–"/>
            </a:pPr>
            <a:r>
              <a:rPr lang="en-US" sz="2800" i="1" dirty="0" smtClean="0">
                <a:latin typeface="Bookman Old Style" panose="02050604050505020204" pitchFamily="18" charset="0"/>
              </a:rPr>
              <a:t>Surf()</a:t>
            </a:r>
            <a:r>
              <a:rPr lang="ru-RU" sz="2800" i="1" dirty="0" smtClean="0">
                <a:latin typeface="Bookman Old Style" panose="02050604050505020204" pitchFamily="18" charset="0"/>
              </a:rPr>
              <a:t> </a:t>
            </a:r>
            <a:r>
              <a:rPr lang="en-US" sz="2800" i="1" dirty="0" smtClean="0">
                <a:latin typeface="Bookman Old Style" panose="02050604050505020204" pitchFamily="18" charset="0"/>
              </a:rPr>
              <a:t>- </a:t>
            </a:r>
            <a:r>
              <a:rPr lang="ru-RU" sz="2800" i="1" dirty="0" smtClean="0">
                <a:latin typeface="Bookman Old Style" panose="02050604050505020204" pitchFamily="18" charset="0"/>
              </a:rPr>
              <a:t>строит поверхность;</a:t>
            </a:r>
            <a:endParaRPr lang="ru-RU" sz="2800" dirty="0">
              <a:latin typeface="Bookman Old Style" panose="02050604050505020204" pitchFamily="18" charset="0"/>
            </a:endParaRPr>
          </a:p>
          <a:p>
            <a:pPr marL="265113" indent="-1588" algn="just">
              <a:buFont typeface="Calibri" panose="020F0502020204030204" pitchFamily="34" charset="0"/>
              <a:buChar char="–"/>
            </a:pPr>
            <a:r>
              <a:rPr lang="en-US" sz="2800" i="1" dirty="0" smtClean="0">
                <a:latin typeface="Bookman Old Style" panose="02050604050505020204" pitchFamily="18" charset="0"/>
              </a:rPr>
              <a:t>Mesh() </a:t>
            </a:r>
            <a:r>
              <a:rPr lang="ru-RU" sz="2800" i="1" dirty="0" smtClean="0">
                <a:latin typeface="Bookman Old Style" panose="02050604050505020204" pitchFamily="18" charset="0"/>
              </a:rPr>
              <a:t>-</a:t>
            </a:r>
            <a:r>
              <a:rPr lang="en-US" sz="2800" i="1" dirty="0" smtClean="0">
                <a:latin typeface="Bookman Old Style" panose="02050604050505020204" pitchFamily="18" charset="0"/>
              </a:rPr>
              <a:t> </a:t>
            </a:r>
            <a:r>
              <a:rPr lang="ru-RU" sz="2800" i="1" dirty="0" smtClean="0">
                <a:latin typeface="Bookman Old Style" panose="02050604050505020204" pitchFamily="18" charset="0"/>
              </a:rPr>
              <a:t>строятся поверхности</a:t>
            </a:r>
            <a:r>
              <a:rPr lang="ru-RU" sz="2800" dirty="0" smtClean="0">
                <a:latin typeface="Bookman Old Style" panose="02050604050505020204" pitchFamily="18" charset="0"/>
              </a:rPr>
              <a:t>.</a:t>
            </a:r>
            <a:endParaRPr lang="ru-RU" sz="2800" dirty="0"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25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487" y="-123091"/>
            <a:ext cx="7067128" cy="778098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Функция </a:t>
            </a:r>
            <a:r>
              <a:rPr lang="en-US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plot3d </a:t>
            </a: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и </a:t>
            </a:r>
            <a:r>
              <a:rPr lang="en-US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plot3d1</a:t>
            </a:r>
            <a:endParaRPr lang="ru-RU" sz="40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30" y="3085508"/>
            <a:ext cx="7281242" cy="3772492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016" y="655007"/>
            <a:ext cx="8856984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2400" dirty="0">
                <a:latin typeface="Bookman Old Style" panose="02050604050505020204" pitchFamily="18" charset="0"/>
              </a:rPr>
              <a:t>В </a:t>
            </a:r>
            <a:r>
              <a:rPr lang="ru-RU" sz="2400" dirty="0" err="1">
                <a:latin typeface="Bookman Old Style" panose="02050604050505020204" pitchFamily="18" charset="0"/>
              </a:rPr>
              <a:t>Scilab</a:t>
            </a:r>
            <a:r>
              <a:rPr lang="ru-RU" sz="2400" dirty="0">
                <a:latin typeface="Bookman Old Style" panose="02050604050505020204" pitchFamily="18" charset="0"/>
              </a:rPr>
              <a:t> поверхность можно построить с помощью функций </a:t>
            </a:r>
            <a:r>
              <a:rPr lang="ru-RU" sz="2400" b="1" i="1" dirty="0">
                <a:latin typeface="Bookman Old Style" panose="02050604050505020204" pitchFamily="18" charset="0"/>
              </a:rPr>
              <a:t>plot3d </a:t>
            </a:r>
            <a:r>
              <a:rPr lang="ru-RU" sz="2400" b="1" dirty="0">
                <a:latin typeface="Bookman Old Style" panose="02050604050505020204" pitchFamily="18" charset="0"/>
              </a:rPr>
              <a:t>или </a:t>
            </a:r>
            <a:r>
              <a:rPr lang="ru-RU" sz="2400" b="1" i="1" dirty="0">
                <a:latin typeface="Bookman Old Style" panose="02050604050505020204" pitchFamily="18" charset="0"/>
              </a:rPr>
              <a:t>plot3d1</a:t>
            </a:r>
            <a:r>
              <a:rPr lang="ru-RU" sz="2400" dirty="0">
                <a:latin typeface="Bookman Old Style" panose="02050604050505020204" pitchFamily="18" charset="0"/>
              </a:rPr>
              <a:t>. </a:t>
            </a:r>
            <a:r>
              <a:rPr lang="ru-RU" sz="2400" dirty="0" smtClean="0">
                <a:latin typeface="Bookman Old Style" panose="02050604050505020204" pitchFamily="18" charset="0"/>
              </a:rPr>
              <a:t>Их отличие </a:t>
            </a:r>
            <a:r>
              <a:rPr lang="ru-RU" sz="2400" dirty="0">
                <a:latin typeface="Bookman Old Style" panose="02050604050505020204" pitchFamily="18" charset="0"/>
              </a:rPr>
              <a:t>состоит в том, что </a:t>
            </a:r>
            <a:r>
              <a:rPr lang="ru-RU" sz="2400" i="1" dirty="0">
                <a:latin typeface="Bookman Old Style" panose="02050604050505020204" pitchFamily="18" charset="0"/>
              </a:rPr>
              <a:t>plot3d </a:t>
            </a:r>
            <a:r>
              <a:rPr lang="ru-RU" sz="2400" dirty="0">
                <a:latin typeface="Bookman Old Style" panose="02050604050505020204" pitchFamily="18" charset="0"/>
              </a:rPr>
              <a:t>строит поверхность и </a:t>
            </a:r>
            <a:r>
              <a:rPr lang="ru-RU" sz="2400" b="1" dirty="0">
                <a:latin typeface="Bookman Old Style" panose="02050604050505020204" pitchFamily="18" charset="0"/>
              </a:rPr>
              <a:t>заливает ее одним цветом</a:t>
            </a:r>
            <a:r>
              <a:rPr lang="ru-RU" sz="2400" dirty="0">
                <a:latin typeface="Bookman Old Style" panose="02050604050505020204" pitchFamily="18" charset="0"/>
              </a:rPr>
              <a:t>, а </a:t>
            </a:r>
            <a:r>
              <a:rPr lang="ru-RU" sz="2400" i="1" dirty="0">
                <a:latin typeface="Bookman Old Style" panose="02050604050505020204" pitchFamily="18" charset="0"/>
              </a:rPr>
              <a:t>plot3d1 </a:t>
            </a:r>
            <a:r>
              <a:rPr lang="ru-RU" sz="2400" dirty="0" smtClean="0">
                <a:latin typeface="Bookman Old Style" panose="02050604050505020204" pitchFamily="18" charset="0"/>
              </a:rPr>
              <a:t>поверхность</a:t>
            </a:r>
            <a:r>
              <a:rPr lang="ru-RU" sz="2400" dirty="0">
                <a:latin typeface="Bookman Old Style" panose="02050604050505020204" pitchFamily="18" charset="0"/>
              </a:rPr>
              <a:t>, </a:t>
            </a:r>
            <a:r>
              <a:rPr lang="ru-RU" sz="2400" b="1" dirty="0">
                <a:latin typeface="Bookman Old Style" panose="02050604050505020204" pitchFamily="18" charset="0"/>
              </a:rPr>
              <a:t>каждая ячейка которой имеет цвет</a:t>
            </a:r>
            <a:r>
              <a:rPr lang="ru-RU" sz="2400" dirty="0">
                <a:latin typeface="Bookman Old Style" panose="02050604050505020204" pitchFamily="18" charset="0"/>
              </a:rPr>
              <a:t>, зависящий от значения функции в </a:t>
            </a:r>
            <a:r>
              <a:rPr lang="ru-RU" sz="2400" dirty="0" smtClean="0">
                <a:latin typeface="Bookman Old Style" panose="02050604050505020204" pitchFamily="18" charset="0"/>
              </a:rPr>
              <a:t>каждом соответствующем </a:t>
            </a:r>
            <a:r>
              <a:rPr lang="ru-RU" sz="2400" dirty="0">
                <a:latin typeface="Bookman Old Style" panose="02050604050505020204" pitchFamily="18" charset="0"/>
              </a:rPr>
              <a:t>узле </a:t>
            </a:r>
            <a:r>
              <a:rPr lang="ru-RU" sz="2400" dirty="0" smtClean="0">
                <a:latin typeface="Bookman Old Style" panose="02050604050505020204" pitchFamily="18" charset="0"/>
              </a:rPr>
              <a:t>сетки.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8388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95" y="0"/>
            <a:ext cx="8784976" cy="5760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Обращение к функциям следующее</a:t>
            </a:r>
            <a:r>
              <a:rPr lang="ru-RU" sz="40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005" y="279761"/>
            <a:ext cx="8502116" cy="456937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400" dirty="0" smtClean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Bookman Old Style" panose="02050604050505020204" pitchFamily="18" charset="0"/>
              </a:rPr>
              <a:t>plot3d(</a:t>
            </a:r>
            <a:r>
              <a:rPr lang="ru-RU" sz="2400" b="1" dirty="0" err="1" smtClean="0">
                <a:latin typeface="Bookman Old Style" panose="02050604050505020204" pitchFamily="18" charset="0"/>
              </a:rPr>
              <a:t>x,y,z</a:t>
            </a:r>
            <a:r>
              <a:rPr lang="ru-RU" sz="2400" dirty="0">
                <a:latin typeface="Bookman Old Style" panose="02050604050505020204" pitchFamily="18" charset="0"/>
              </a:rPr>
              <a:t>,[</a:t>
            </a:r>
            <a:r>
              <a:rPr lang="ru-RU" sz="2400" dirty="0" err="1">
                <a:latin typeface="Bookman Old Style" panose="02050604050505020204" pitchFamily="18" charset="0"/>
              </a:rPr>
              <a:t>theta,alpha,leg,flag,ebox</a:t>
            </a:r>
            <a:r>
              <a:rPr lang="ru-RU" sz="2400" dirty="0">
                <a:latin typeface="Bookman Old Style" panose="02050604050505020204" pitchFamily="18" charset="0"/>
              </a:rPr>
              <a:t>][</a:t>
            </a:r>
            <a:r>
              <a:rPr lang="ru-RU" sz="2400" dirty="0" err="1">
                <a:latin typeface="Bookman Old Style" panose="02050604050505020204" pitchFamily="18" charset="0"/>
              </a:rPr>
              <a:t>keyn</a:t>
            </a:r>
            <a:r>
              <a:rPr lang="ru-RU" sz="2400" dirty="0">
                <a:latin typeface="Bookman Old Style" panose="02050604050505020204" pitchFamily="18" charset="0"/>
              </a:rPr>
              <a:t>=</a:t>
            </a:r>
            <a:r>
              <a:rPr lang="ru-RU" sz="2400" dirty="0" err="1">
                <a:latin typeface="Bookman Old Style" panose="02050604050505020204" pitchFamily="18" charset="0"/>
              </a:rPr>
              <a:t>valuen</a:t>
            </a:r>
            <a:r>
              <a:rPr lang="ru-RU" sz="2400" dirty="0">
                <a:latin typeface="Bookman Old Style" panose="02050604050505020204" pitchFamily="18" charset="0"/>
              </a:rPr>
              <a:t>]),</a:t>
            </a:r>
          </a:p>
          <a:p>
            <a:pPr marL="0" indent="0" algn="ctr">
              <a:buNone/>
            </a:pPr>
            <a:r>
              <a:rPr lang="ru-RU" sz="2400" dirty="0">
                <a:latin typeface="Bookman Old Style" panose="02050604050505020204" pitchFamily="18" charset="0"/>
              </a:rPr>
              <a:t>plot3d1(</a:t>
            </a:r>
            <a:r>
              <a:rPr lang="ru-RU" sz="2400" b="1" dirty="0" err="1">
                <a:latin typeface="Bookman Old Style" panose="02050604050505020204" pitchFamily="18" charset="0"/>
              </a:rPr>
              <a:t>x,y,z</a:t>
            </a:r>
            <a:r>
              <a:rPr lang="ru-RU" sz="2400" dirty="0">
                <a:latin typeface="Bookman Old Style" panose="02050604050505020204" pitchFamily="18" charset="0"/>
              </a:rPr>
              <a:t>,[</a:t>
            </a:r>
            <a:r>
              <a:rPr lang="ru-RU" sz="2400" dirty="0" err="1">
                <a:latin typeface="Bookman Old Style" panose="02050604050505020204" pitchFamily="18" charset="0"/>
              </a:rPr>
              <a:t>theta,alpha,leg,flag,ebox</a:t>
            </a:r>
            <a:r>
              <a:rPr lang="ru-RU" sz="2400" dirty="0">
                <a:latin typeface="Bookman Old Style" panose="02050604050505020204" pitchFamily="18" charset="0"/>
              </a:rPr>
              <a:t>][</a:t>
            </a:r>
            <a:r>
              <a:rPr lang="ru-RU" sz="2400" dirty="0" err="1">
                <a:latin typeface="Bookman Old Style" panose="02050604050505020204" pitchFamily="18" charset="0"/>
              </a:rPr>
              <a:t>keyn</a:t>
            </a:r>
            <a:r>
              <a:rPr lang="ru-RU" sz="2400" dirty="0">
                <a:latin typeface="Bookman Old Style" panose="02050604050505020204" pitchFamily="18" charset="0"/>
              </a:rPr>
              <a:t>=</a:t>
            </a:r>
            <a:r>
              <a:rPr lang="ru-RU" sz="2400" dirty="0" err="1">
                <a:latin typeface="Bookman Old Style" panose="02050604050505020204" pitchFamily="18" charset="0"/>
              </a:rPr>
              <a:t>valuen</a:t>
            </a:r>
            <a:r>
              <a:rPr lang="ru-RU" sz="2400" dirty="0">
                <a:latin typeface="Bookman Old Style" panose="02050604050505020204" pitchFamily="18" charset="0"/>
              </a:rPr>
              <a:t>]),</a:t>
            </a:r>
          </a:p>
          <a:p>
            <a:pPr marL="0" indent="0" algn="just">
              <a:buNone/>
            </a:pPr>
            <a:endParaRPr lang="ru-RU" sz="2400" dirty="0" smtClean="0">
              <a:latin typeface="Bookman Old Style" panose="02050604050505020204" pitchFamily="18" charset="0"/>
            </a:endParaRPr>
          </a:p>
          <a:p>
            <a:pPr marL="354013" indent="0" algn="just">
              <a:buNone/>
            </a:pPr>
            <a:r>
              <a:rPr lang="ru-RU" sz="2400" dirty="0" smtClean="0">
                <a:latin typeface="Bookman Old Style" panose="02050604050505020204" pitchFamily="18" charset="0"/>
              </a:rPr>
              <a:t>Здесь</a:t>
            </a:r>
            <a:endParaRPr lang="en-US" sz="2400" dirty="0" smtClean="0">
              <a:latin typeface="Bookman Old Style" panose="02050604050505020204" pitchFamily="18" charset="0"/>
            </a:endParaRPr>
          </a:p>
          <a:p>
            <a:pPr marL="442913" indent="0" algn="just">
              <a:buNone/>
            </a:pPr>
            <a:r>
              <a:rPr lang="ru-RU" sz="2400" b="1" dirty="0">
                <a:latin typeface="Bookman Old Style" panose="02050604050505020204" pitchFamily="18" charset="0"/>
              </a:rPr>
              <a:t>x </a:t>
            </a:r>
            <a:r>
              <a:rPr lang="ru-RU" sz="2400" dirty="0">
                <a:latin typeface="Bookman Old Style" panose="02050604050505020204" pitchFamily="18" charset="0"/>
              </a:rPr>
              <a:t>-  вектор -столбец значений абсцисс ;</a:t>
            </a:r>
          </a:p>
          <a:p>
            <a:pPr marL="442913" indent="0" algn="just">
              <a:buNone/>
            </a:pPr>
            <a:r>
              <a:rPr lang="en-US" sz="2400" b="1" dirty="0">
                <a:latin typeface="Bookman Old Style" panose="02050604050505020204" pitchFamily="18" charset="0"/>
              </a:rPr>
              <a:t>y</a:t>
            </a:r>
            <a:r>
              <a:rPr lang="en-US" sz="2400" dirty="0">
                <a:latin typeface="Bookman Old Style" panose="02050604050505020204" pitchFamily="18" charset="0"/>
              </a:rPr>
              <a:t> </a:t>
            </a:r>
            <a:r>
              <a:rPr lang="ru-RU" sz="2400" dirty="0">
                <a:latin typeface="Bookman Old Style" panose="02050604050505020204" pitchFamily="18" charset="0"/>
              </a:rPr>
              <a:t>- вектор -столбец значений ординат ;</a:t>
            </a:r>
          </a:p>
          <a:p>
            <a:pPr marL="442913" indent="0" algn="just">
              <a:buNone/>
            </a:pPr>
            <a:r>
              <a:rPr lang="en-US" sz="2400" b="1" dirty="0">
                <a:latin typeface="Bookman Old Style" panose="02050604050505020204" pitchFamily="18" charset="0"/>
              </a:rPr>
              <a:t>z</a:t>
            </a:r>
            <a:r>
              <a:rPr lang="en-US" sz="2400" dirty="0">
                <a:latin typeface="Bookman Old Style" panose="02050604050505020204" pitchFamily="18" charset="0"/>
              </a:rPr>
              <a:t> -</a:t>
            </a:r>
            <a:r>
              <a:rPr lang="ru-RU" sz="2400" dirty="0">
                <a:latin typeface="Bookman Old Style" panose="02050604050505020204" pitchFamily="18" charset="0"/>
              </a:rPr>
              <a:t> матрица значений функции ;</a:t>
            </a:r>
          </a:p>
          <a:p>
            <a:pPr marL="442913" indent="0" algn="just">
              <a:buNone/>
            </a:pPr>
            <a:r>
              <a:rPr lang="ru-RU" sz="2400" b="1" dirty="0" smtClean="0">
                <a:latin typeface="Bookman Old Style" panose="02050604050505020204" pitchFamily="18" charset="0"/>
              </a:rPr>
              <a:t> 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2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" y="188640"/>
            <a:ext cx="9144000" cy="612617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Bookman Old Style" panose="02050604050505020204" pitchFamily="18" charset="0"/>
              </a:rPr>
              <a:t>Обращение к функциям следующее</a:t>
            </a:r>
            <a:endParaRPr lang="ru-RU" sz="44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367" y="801257"/>
            <a:ext cx="8856984" cy="5544616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plot3d(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x,y,z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,[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theta,alpha,leg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,flag,ebox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][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keyn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=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valuen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]),</a:t>
            </a:r>
          </a:p>
          <a:p>
            <a:pPr marL="0" lvl="0" indent="0" algn="ctr">
              <a:buNone/>
            </a:pP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plot3d1(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x,y,z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,[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theta,alpha,leg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,flag,ebox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][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keyn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=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valuen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]),</a:t>
            </a:r>
          </a:p>
          <a:p>
            <a:pPr marL="0" lvl="0" indent="0">
              <a:buNone/>
            </a:pPr>
            <a:endParaRPr lang="ru-RU" sz="1400" dirty="0">
              <a:solidFill>
                <a:prstClr val="black"/>
              </a:solidFill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Здесь</a:t>
            </a:r>
            <a:endParaRPr lang="en-US" sz="24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 smtClean="0">
                <a:solidFill>
                  <a:prstClr val="black"/>
                </a:solidFill>
                <a:latin typeface="Bookman Old Style" panose="02050604050505020204" pitchFamily="18" charset="0"/>
              </a:rPr>
              <a:t>theta</a:t>
            </a:r>
            <a: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, 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alpha</a:t>
            </a:r>
            <a:r>
              <a:rPr lang="en-US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-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действительные числа , которые определяют в градусах сферические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координаты угла зрения на график. Попросту говоря, это угол, под которым наблюдатель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видит отображаемую поверхность;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L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eg</a:t>
            </a:r>
            <a:r>
              <a:rPr lang="en-US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-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подписи координатных осей графика  </a:t>
            </a:r>
            <a:r>
              <a:rPr lang="ru-RU" sz="24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символы,</a:t>
            </a:r>
            <a:r>
              <a:rPr lang="en-US" sz="24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отделяемые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знаком @.</a:t>
            </a:r>
            <a:r>
              <a:rPr lang="ru-RU" sz="24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Например 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,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'X@Y@Z'.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203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50757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sz="2000" spc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sz="2000" spc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sz="20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sz="20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sz="3600" dirty="0">
                <a:solidFill>
                  <a:srgbClr val="C00000"/>
                </a:solidFill>
                <a:latin typeface="Bookman Old Style" panose="02050604050505020204" pitchFamily="18" charset="0"/>
              </a:rPr>
              <a:t>Обращение к функциям следующее</a:t>
            </a:r>
            <a:r>
              <a:rPr lang="ru-RU" sz="36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:</a:t>
            </a: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</a:rPr>
              <a:t/>
            </a:r>
            <a:b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</a:rPr>
            </a:br>
            <a:r>
              <a:rPr lang="ru-RU" sz="20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sz="20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sz="2700" spc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plot3d(</a:t>
            </a:r>
            <a:r>
              <a:rPr lang="ru-RU" sz="2700" spc="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x,y,z</a:t>
            </a:r>
            <a:r>
              <a:rPr lang="ru-RU" sz="27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,[</a:t>
            </a:r>
            <a:r>
              <a:rPr lang="ru-RU" sz="2700" spc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theta,alpha,leg,</a:t>
            </a:r>
            <a:r>
              <a:rPr lang="ru-RU" sz="2700" b="1" spc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flag,ebox</a:t>
            </a:r>
            <a:r>
              <a:rPr lang="ru-RU" sz="27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][</a:t>
            </a:r>
            <a:r>
              <a:rPr lang="ru-RU" sz="2700" spc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keyn</a:t>
            </a:r>
            <a:r>
              <a:rPr lang="ru-RU" sz="27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=</a:t>
            </a:r>
            <a:r>
              <a:rPr lang="ru-RU" sz="2700" spc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valuen</a:t>
            </a:r>
            <a:r>
              <a:rPr lang="ru-RU" sz="27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]),</a:t>
            </a:r>
            <a:br>
              <a:rPr lang="ru-RU" sz="27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sz="27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plot3d1(</a:t>
            </a:r>
            <a:r>
              <a:rPr lang="ru-RU" sz="2700" spc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x,y,z</a:t>
            </a:r>
            <a:r>
              <a:rPr lang="ru-RU" sz="27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,[</a:t>
            </a:r>
            <a:r>
              <a:rPr lang="ru-RU" sz="2700" spc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theta,alpha,leg,</a:t>
            </a:r>
            <a:r>
              <a:rPr lang="ru-RU" sz="2700" b="1" spc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flag,ebox</a:t>
            </a:r>
            <a:r>
              <a:rPr lang="ru-RU" sz="27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][</a:t>
            </a:r>
            <a:r>
              <a:rPr lang="ru-RU" sz="2700" spc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keyn</a:t>
            </a:r>
            <a:r>
              <a:rPr lang="ru-RU" sz="2700" spc="0" dirty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=</a:t>
            </a:r>
            <a:r>
              <a:rPr lang="ru-RU" sz="2700" spc="0" dirty="0" err="1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valuen</a:t>
            </a:r>
            <a:r>
              <a:rPr lang="ru-RU" sz="2700" spc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Bookman Old Style" panose="02050604050505020204" pitchFamily="18" charset="0"/>
                <a:ea typeface="+mn-ea"/>
                <a:cs typeface="+mn-cs"/>
              </a:rPr>
              <a:t>]),</a:t>
            </a:r>
            <a:endParaRPr lang="ru-RU" sz="5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08" y="1628800"/>
            <a:ext cx="8856983" cy="4464496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None/>
            </a:pPr>
            <a: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flag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– массив, состоящий из 3 целочисленных параметров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[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mode,type,box</a:t>
            </a:r>
            <a: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]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. Здесь 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mode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устанавливает цвет поверхности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.(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По умолчанию, равен 2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-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цвет заливки синий ,прямоугольная сетка в </a:t>
            </a:r>
            <a:r>
              <a:rPr lang="ru-RU" sz="24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ыводится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)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None/>
            </a:pPr>
            <a:r>
              <a:rPr lang="en-US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T</a:t>
            </a: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ype</a:t>
            </a:r>
            <a:r>
              <a:rPr lang="en-US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-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позволяет управлять масштабом графика, по умолчанию имеет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значение 2;</a:t>
            </a:r>
            <a:endParaRPr lang="en-US" sz="24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None/>
            </a:pPr>
            <a:r>
              <a:rPr lang="ru-RU" sz="2400" b="1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box</a:t>
            </a:r>
            <a: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-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определяет наличие рамки вокруг отображаемого графика. По</a:t>
            </a:r>
            <a:r>
              <a:rPr lang="en-US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умолчанию равен 4.</a:t>
            </a:r>
            <a:endParaRPr lang="en-US" sz="24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None/>
            </a:pPr>
            <a: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ebox</a:t>
            </a:r>
            <a:r>
              <a:rPr lang="ru-RU" sz="2400" dirty="0">
                <a:solidFill>
                  <a:prstClr val="black"/>
                </a:solidFill>
                <a:latin typeface="Bookman Old Style" panose="02050604050505020204" pitchFamily="18" charset="0"/>
              </a:rPr>
              <a:t>  определяет границы области , в которую будет выводиться поверхность , как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ADE4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вектор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260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6f814dd3b94f9dfc26d5f9d813d7fbcffe9590"/>
</p:tagLst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335</TotalTime>
  <Words>412</Words>
  <Application>Microsoft Office PowerPoint</Application>
  <PresentationFormat>Экран (4:3)</PresentationFormat>
  <Paragraphs>61</Paragraphs>
  <Slides>18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Bookman Old Style</vt:lpstr>
      <vt:lpstr>Calibri</vt:lpstr>
      <vt:lpstr>Calibri Light</vt:lpstr>
      <vt:lpstr>Cambria Math</vt:lpstr>
      <vt:lpstr>Courier New</vt:lpstr>
      <vt:lpstr>SFRM1000</vt:lpstr>
      <vt:lpstr>Times New Roman</vt:lpstr>
      <vt:lpstr>Ретро</vt:lpstr>
      <vt:lpstr>Построение 3D графиков в Scilab</vt:lpstr>
      <vt:lpstr>Презентация PowerPoint</vt:lpstr>
      <vt:lpstr>Внешний вид графика определяют следующие факторы:</vt:lpstr>
      <vt:lpstr>Внешний вид графика определяют следующие факторы:</vt:lpstr>
      <vt:lpstr>Поверхности строятся следующими функциями:</vt:lpstr>
      <vt:lpstr>Функция plot3d и plot3d1</vt:lpstr>
      <vt:lpstr>Обращение к функциям следующее:</vt:lpstr>
      <vt:lpstr>Обращение к функциям следующее</vt:lpstr>
      <vt:lpstr>  Обращение к функциям следующее:  plot3d(x,y,z,[theta,alpha,leg,flag,ebox][keyn=valuen]), plot3d1(x,y,z,[theta,alpha,leg,flag,ebox][keyn=valuen]),</vt:lpstr>
      <vt:lpstr>Обращение к функциям следующее</vt:lpstr>
      <vt:lpstr>Для построения поверхности обратимся к функции plot3d</vt:lpstr>
      <vt:lpstr>        Построение графика функции </vt:lpstr>
      <vt:lpstr>Построение графика функции </vt:lpstr>
      <vt:lpstr>Построения графика функции z=√(2x^2+2y^2 ) </vt:lpstr>
      <vt:lpstr>Для функции z=x^3+x^3график </vt:lpstr>
      <vt:lpstr>Презентация PowerPoint</vt:lpstr>
      <vt:lpstr>Построение графика сферы</vt:lpstr>
      <vt:lpstr>Построение графика функций  z(x,y)=±(3x^2+4y^2 )-1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Бибина Виктория Николаевна</dc:creator>
  <cp:lastModifiedBy>Бибина Вика</cp:lastModifiedBy>
  <cp:revision>30</cp:revision>
  <dcterms:created xsi:type="dcterms:W3CDTF">2019-02-22T05:55:12Z</dcterms:created>
  <dcterms:modified xsi:type="dcterms:W3CDTF">2019-05-13T20:45:11Z</dcterms:modified>
</cp:coreProperties>
</file>