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83" r:id="rId2"/>
    <p:sldId id="282" r:id="rId3"/>
    <p:sldId id="299" r:id="rId4"/>
    <p:sldId id="301" r:id="rId5"/>
    <p:sldId id="295" r:id="rId6"/>
    <p:sldId id="297" r:id="rId7"/>
    <p:sldId id="296" r:id="rId8"/>
    <p:sldId id="298" r:id="rId9"/>
    <p:sldId id="300" r:id="rId10"/>
    <p:sldId id="261" r:id="rId11"/>
    <p:sldId id="258" r:id="rId12"/>
    <p:sldId id="263" r:id="rId13"/>
    <p:sldId id="294" r:id="rId14"/>
    <p:sldId id="27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C81CD3-0A50-4AA9-BBEE-56D8DA819E05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1313A7-C84E-4319-B9AC-18C930CE34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145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313A7-C84E-4319-B9AC-18C930CE349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404664"/>
            <a:ext cx="9144000" cy="2304256"/>
          </a:xfrm>
        </p:spPr>
        <p:txBody>
          <a:bodyPr>
            <a:normAutofit/>
          </a:bodyPr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Технология проблемного обучения на уроках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начальной школе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492896"/>
            <a:ext cx="6064351" cy="404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Русский язык. 2 класс.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Тема: «Корень слова. Однокоренные слова»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blgy.ru/images/biology6/pic3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36305" y="2000240"/>
            <a:ext cx="3795122" cy="46434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fantazeri12.ucoz.ru/rysskiy/koren_slova_i_koren_derev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664411" cy="64766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2000240"/>
          <a:ext cx="8215371" cy="3286148"/>
        </p:xfrm>
        <a:graphic>
          <a:graphicData uri="http://schemas.openxmlformats.org/drawingml/2006/table">
            <a:tbl>
              <a:tblPr/>
              <a:tblGrid>
                <a:gridCol w="3332651"/>
                <a:gridCol w="2557616"/>
                <a:gridCol w="2325104"/>
              </a:tblGrid>
              <a:tr h="82153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2800" b="1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MS Mincho"/>
                          <a:cs typeface="Times New Roman"/>
                        </a:rPr>
                        <a:t>Корень растения</a:t>
                      </a:r>
                      <a:endParaRPr lang="ru-RU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MS Mincho"/>
                          <a:cs typeface="Times New Roman"/>
                        </a:rPr>
                        <a:t>Корень слова</a:t>
                      </a:r>
                      <a:endParaRPr lang="ru-RU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153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MS Mincho"/>
                          <a:cs typeface="Times New Roman"/>
                        </a:rPr>
                        <a:t>Где находится?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153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MS Mincho"/>
                          <a:cs typeface="Times New Roman"/>
                        </a:rPr>
                        <a:t>Для чего нужен?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153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MS Mincho"/>
                          <a:cs typeface="Times New Roman"/>
                        </a:rPr>
                        <a:t>Как найти?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Прямоугольник 3"/>
          <p:cNvSpPr>
            <a:spLocks noChangeArrowheads="1"/>
          </p:cNvSpPr>
          <p:nvPr/>
        </p:nvSpPr>
        <p:spPr bwMode="auto">
          <a:xfrm>
            <a:off x="381000" y="228600"/>
            <a:ext cx="8458200" cy="6247864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Итак с помощью проблемного обучения решаются многие педагогические задачи:</a:t>
            </a:r>
          </a:p>
          <a:p>
            <a:pPr algn="ctr"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Воспитание активной личности, формирование</a:t>
            </a:r>
          </a:p>
          <a:p>
            <a:pPr>
              <a:defRPr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инициативности, ответственности, способности к</a:t>
            </a:r>
          </a:p>
          <a:p>
            <a:pPr>
              <a:defRPr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сотрудничеству.</a:t>
            </a:r>
          </a:p>
          <a:p>
            <a:pPr>
              <a:defRPr/>
            </a:pP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Прочность усвоения знаний, так как путём поиска </a:t>
            </a:r>
          </a:p>
          <a:p>
            <a:pPr>
              <a:defRPr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разрешения проблемной ситуации достигается</a:t>
            </a:r>
          </a:p>
          <a:p>
            <a:pPr>
              <a:defRPr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полное понимание материала.</a:t>
            </a:r>
          </a:p>
          <a:p>
            <a:pPr>
              <a:defRPr/>
            </a:pP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Решение проблемы психологического комфорта на</a:t>
            </a:r>
          </a:p>
          <a:p>
            <a:pPr>
              <a:defRPr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уроках.</a:t>
            </a:r>
          </a:p>
          <a:p>
            <a:pPr>
              <a:defRPr/>
            </a:pPr>
            <a:endParaRPr lang="ru-RU" sz="24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0426" y="285728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проблемного обучения имеет следующие преимущества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85786" y="1225689"/>
            <a:ext cx="734481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•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Создаёт возможности для развития внимания, наблюдательности, активизации мышления, активизации познавательной деятельности; 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Развивает самостоятельность, ответственность, критичность и самокритичность, инициативность, нестандартность мышления; 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Нацелена на формирование универсальных учебных действий; 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Обеспечивает прочность приобретаемых знаний, так как они добываются в самостоятельной деятельности.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921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060848"/>
            <a:ext cx="835824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Мышление начинается с проблемной ситуации.   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С.Л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. Рубинштейн</a:t>
            </a:r>
          </a:p>
          <a:p>
            <a:pPr algn="r">
              <a:buNone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pandia.ru/text/80/026/images/image004_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888134"/>
            <a:ext cx="4392488" cy="293536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2245" y="1124744"/>
            <a:ext cx="87849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Проблемное обучение</a:t>
            </a: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 – это обучение, при котором учитель, создавая проблемные ситуации и, организуя деятельность учащихся по решению учебных проблем, обеспечивает оптимальное сочетание их самостоятельной поисковой деятельности с усвоением готовых выводов науки. </a:t>
            </a:r>
            <a:r>
              <a:rPr lang="ru-RU" altLang="ru-RU" sz="2800" i="1" dirty="0">
                <a:latin typeface="Times New Roman" pitchFamily="18" charset="0"/>
                <a:cs typeface="Times New Roman" pitchFamily="18" charset="0"/>
              </a:rPr>
              <a:t>(Педагогический словарь)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351" y="476672"/>
            <a:ext cx="9073008" cy="84615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Проблемное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обучение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целесообразно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применять: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когда содержание учебного материала содержит причинно-следственные связи и зависимости и направлено на формирование понятий, законов и теорий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когда ученики подготовлены к проблемному изучению темы и решают задачи на развитие самостоятельности мышления, формирование исследовательских умений, творческого подхода к делу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848358"/>
            <a:ext cx="6043626" cy="60007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М.Н.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Скаткин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выделил три основных вида проблемного обучения: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Проблемное изложение знаний.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Привлечение учащихся к поиску на отдельных этапах изложения знаний.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Исследовательский метод обучения.</a:t>
            </a:r>
          </a:p>
          <a:p>
            <a:endParaRPr lang="ru-RU" dirty="0"/>
          </a:p>
        </p:txBody>
      </p:sp>
      <p:pic>
        <p:nvPicPr>
          <p:cNvPr id="4098" name="Picture 2" descr="М. Н. Скатк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3846" y="1556792"/>
            <a:ext cx="2214578" cy="305754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352034" y="4725144"/>
            <a:ext cx="18582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(1900 - 1991)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6516216" y="5530087"/>
            <a:ext cx="3008313" cy="1482717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1917-1996)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323528" y="692696"/>
            <a:ext cx="5340350" cy="48006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И.Я.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Лернер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активный исследователь в области проблемного обучения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6322" name="Picture 2" descr="И. Я. Лерне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2120" y="1628799"/>
            <a:ext cx="2714644" cy="39012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229600" cy="17145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Цель применения технологии проблемного обучения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556792"/>
            <a:ext cx="8229600" cy="5135175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научить учащихся идти путем самостоятельных находок и открытий. </a:t>
            </a:r>
            <a:endParaRPr lang="ru-RU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Создать условия для приобретения учащимися средств познания и исследования.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Повысить познавательную активность в процессе овладения знаниями.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Применять дифференцированный и интегрированный подход в учебном и воспитательном процессе.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Приемы создания проблемных ситуаций.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Подвести школьников к противоречию и предложить им самим найти способ его разрешения;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Изложить различные точки зрения на один и тот же вопрос;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Предложить классу рассмотреть явление с различных позиций;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Побудить учащихся делать сравнения, обобщения, выводы из ситуации, сопоставлять факты.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Ставить конкретные вопросы на обобщение, обоснование, конкретизацию, логику, рассуждения.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Определить проблемные теоретические и практические задания;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Ставить проблемные задачи (например: с недостающими, избыточными или противоречивыми данными, с заведомо допущенными ошибками).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700808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Применение технологии проблемного обучения на уроках в начальной школе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lenovo\Documents\ФОТО\январь 2015\SDC148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59632" y="3068959"/>
            <a:ext cx="6192688" cy="34854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244</TotalTime>
  <Words>407</Words>
  <Application>Microsoft Office PowerPoint</Application>
  <PresentationFormat>Экран (4:3)</PresentationFormat>
  <Paragraphs>52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Технология проблемного обучения на уроках  в начальной школе</vt:lpstr>
      <vt:lpstr>Презентация PowerPoint</vt:lpstr>
      <vt:lpstr>Презентация PowerPoint</vt:lpstr>
      <vt:lpstr>Проблемное обучение целесообразно применять: </vt:lpstr>
      <vt:lpstr>Презентация PowerPoint</vt:lpstr>
      <vt:lpstr>Презентация PowerPoint</vt:lpstr>
      <vt:lpstr>Цель применения технологии проблемного обучения:   </vt:lpstr>
      <vt:lpstr>Приемы создания проблемных ситуаций. </vt:lpstr>
      <vt:lpstr>Применение технологии проблемного обучения на уроках в начальной школе</vt:lpstr>
      <vt:lpstr>Русский язык. 2 класс. Тема: «Корень слова. Однокоренные слова»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User</cp:lastModifiedBy>
  <cp:revision>49</cp:revision>
  <dcterms:created xsi:type="dcterms:W3CDTF">2016-11-02T19:12:43Z</dcterms:created>
  <dcterms:modified xsi:type="dcterms:W3CDTF">2019-05-16T13:34:02Z</dcterms:modified>
</cp:coreProperties>
</file>