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641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68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668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818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036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66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607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723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085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85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956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51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49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6708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4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2457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91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6BC3C95-3D31-4826-A424-03D6120B8367}" type="datetimeFigureOut">
              <a:rPr lang="en-US" smtClean="0"/>
              <a:pPr>
                <a:defRPr/>
              </a:pPr>
              <a:t>5/16/2019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EA54E699-5D39-4E6E-A68B-6DCF95EC465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8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7" r:id="rId12"/>
    <p:sldLayoutId id="2147483828" r:id="rId13"/>
    <p:sldLayoutId id="2147483829" r:id="rId14"/>
    <p:sldLayoutId id="2147483830" r:id="rId15"/>
    <p:sldLayoutId id="2147483831" r:id="rId16"/>
    <p:sldLayoutId id="214748383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choolguide.ru/index.php/english/engfavourite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00166" y="2455816"/>
            <a:ext cx="11195050" cy="2316299"/>
          </a:xfrm>
          <a:prstGeom prst="rect">
            <a:avLst/>
          </a:prstGeom>
        </p:spPr>
        <p:txBody>
          <a:bodyPr anchor="b"/>
          <a:lstStyle/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b="1" dirty="0" err="1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Учебно</a:t>
            </a:r>
            <a:r>
              <a:rPr lang="ru-RU" sz="48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– методический </a:t>
            </a:r>
            <a:endParaRPr lang="ru-RU" sz="4800" b="1" dirty="0" smtClean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ru-RU" sz="4800" b="1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комплекс</a:t>
            </a:r>
            <a:r>
              <a:rPr lang="ru-RU" sz="48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4800" b="1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«Перспективная начальная школа»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00075" y="960075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методические особенности УМК «Перспективная начальная школа»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425" y="2603500"/>
            <a:ext cx="11482388" cy="3416300"/>
          </a:xfrm>
        </p:spPr>
        <p:txBody>
          <a:bodyPr>
            <a:normAutofit fontScale="92500" lnSpcReduction="10000"/>
          </a:bodyPr>
          <a:lstStyle/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>
              <a:defRPr/>
            </a:pPr>
            <a:r>
              <a:rPr lang="ru-RU" sz="2400" dirty="0" smtClean="0">
                <a:latin typeface="Georgia" pitchFamily="18" charset="0"/>
              </a:rPr>
              <a:t>Каждое методическое пособие состоит из двух частей: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Теоретическая, которая может быть использована учителем как теоретическое основание повышения его квалификации.</a:t>
            </a:r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ru-RU" sz="2400" dirty="0" smtClean="0">
                <a:latin typeface="Georgia" pitchFamily="18" charset="0"/>
              </a:rPr>
              <a:t>Непосредственно поурочно-тематическое планирование, где расписан ход каждого урока, сформулированы его цели и задачи, а также содержатся идеи ответов на ВСЕ заданные в учебнике вопросы.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  «Перспективная начальная школа» включает в себя следующие завершенные предметные линии учебников:</a:t>
            </a: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182563" y="2263775"/>
            <a:ext cx="11917362" cy="4711700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Русский язык. </a:t>
            </a:r>
            <a:endParaRPr lang="ru-RU" dirty="0" smtClean="0">
              <a:latin typeface="Georgia" pitchFamily="18" charset="0"/>
            </a:endParaRP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Азбука. 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Агаркова</a:t>
            </a:r>
            <a:r>
              <a:rPr lang="ru-RU" dirty="0" smtClean="0">
                <a:latin typeface="Georgia" pitchFamily="18" charset="0"/>
              </a:rPr>
              <a:t> Н.Г., </a:t>
            </a:r>
            <a:r>
              <a:rPr lang="ru-RU" dirty="0" err="1" smtClean="0">
                <a:latin typeface="Georgia" pitchFamily="18" charset="0"/>
              </a:rPr>
              <a:t>Агарков</a:t>
            </a:r>
            <a:r>
              <a:rPr lang="ru-RU" dirty="0" smtClean="0">
                <a:latin typeface="Georgia" pitchFamily="18" charset="0"/>
              </a:rPr>
              <a:t> Ю.А.</a:t>
            </a:r>
          </a:p>
          <a:p>
            <a:pPr algn="just">
              <a:spcBef>
                <a:spcPct val="0"/>
              </a:spcBef>
              <a:buFont typeface="Wingdings 3" pitchFamily="18" charset="2"/>
              <a:buNone/>
            </a:pPr>
            <a:r>
              <a:rPr lang="ru-RU" dirty="0" smtClean="0">
                <a:latin typeface="Georgia" pitchFamily="18" charset="0"/>
              </a:rPr>
              <a:t>Русский язык.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Н.А., </a:t>
            </a:r>
            <a:r>
              <a:rPr lang="ru-RU" dirty="0" err="1" smtClean="0">
                <a:latin typeface="Georgia" pitchFamily="18" charset="0"/>
              </a:rPr>
              <a:t>Каленчук</a:t>
            </a:r>
            <a:r>
              <a:rPr lang="ru-RU" dirty="0" smtClean="0">
                <a:latin typeface="Georgia" pitchFamily="18" charset="0"/>
              </a:rPr>
              <a:t> М.Л., </a:t>
            </a:r>
            <a:r>
              <a:rPr lang="ru-RU" dirty="0" err="1" smtClean="0">
                <a:latin typeface="Georgia" pitchFamily="18" charset="0"/>
              </a:rPr>
              <a:t>Малаховская</a:t>
            </a:r>
            <a:r>
              <a:rPr lang="ru-RU" dirty="0" smtClean="0">
                <a:latin typeface="Georgia" pitchFamily="18" charset="0"/>
              </a:rPr>
              <a:t> О.В., </a:t>
            </a:r>
            <a:r>
              <a:rPr lang="ru-RU" dirty="0" err="1" smtClean="0">
                <a:latin typeface="Georgia" pitchFamily="18" charset="0"/>
              </a:rPr>
              <a:t>Байкова</a:t>
            </a:r>
            <a:r>
              <a:rPr lang="ru-RU" dirty="0" smtClean="0">
                <a:latin typeface="Georgia" pitchFamily="18" charset="0"/>
              </a:rPr>
              <a:t> Т.А.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Литературное чтение.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 Автор</a:t>
            </a:r>
            <a:r>
              <a:rPr lang="ru-RU" dirty="0" smtClean="0">
                <a:latin typeface="Georgia" pitchFamily="18" charset="0"/>
              </a:rPr>
              <a:t>: </a:t>
            </a:r>
            <a:r>
              <a:rPr lang="ru-RU" dirty="0" err="1" smtClean="0">
                <a:latin typeface="Georgia" pitchFamily="18" charset="0"/>
              </a:rPr>
              <a:t>Чуракова</a:t>
            </a:r>
            <a:r>
              <a:rPr lang="ru-RU" dirty="0" smtClean="0">
                <a:latin typeface="Georgia" pitchFamily="18" charset="0"/>
              </a:rPr>
              <a:t> Н.А.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Математика.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Автор: </a:t>
            </a:r>
            <a:r>
              <a:rPr lang="ru-RU" dirty="0" smtClean="0">
                <a:latin typeface="Georgia" pitchFamily="18" charset="0"/>
              </a:rPr>
              <a:t>Чекин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Информатика и ИКТ</a:t>
            </a:r>
            <a:r>
              <a:rPr lang="ru-RU" dirty="0" smtClean="0">
                <a:latin typeface="Georgia" pitchFamily="18" charset="0"/>
              </a:rPr>
              <a:t> (2-4 классы). </a:t>
            </a:r>
            <a:r>
              <a:rPr lang="ru-RU" i="1" dirty="0" smtClean="0">
                <a:latin typeface="Georgia" pitchFamily="18" charset="0"/>
              </a:rPr>
              <a:t> Авторы: 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Бененсон</a:t>
            </a:r>
            <a:r>
              <a:rPr lang="ru-RU" dirty="0" smtClean="0">
                <a:latin typeface="Georgia" pitchFamily="18" charset="0"/>
              </a:rPr>
              <a:t> Е.П., Паутова А.Г.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Окружающий мир.</a:t>
            </a:r>
            <a:r>
              <a:rPr lang="ru-RU" dirty="0" smtClean="0">
                <a:latin typeface="Georgia" pitchFamily="18" charset="0"/>
              </a:rPr>
              <a:t>  </a:t>
            </a:r>
            <a:r>
              <a:rPr lang="ru-RU" i="1" dirty="0" smtClean="0">
                <a:latin typeface="Georgia" pitchFamily="18" charset="0"/>
              </a:rPr>
              <a:t>Авторы:  </a:t>
            </a:r>
            <a:r>
              <a:rPr lang="ru-RU" dirty="0" smtClean="0">
                <a:latin typeface="Georgia" pitchFamily="18" charset="0"/>
              </a:rPr>
              <a:t>Федотова О.Н., </a:t>
            </a:r>
            <a:r>
              <a:rPr lang="ru-RU" dirty="0" err="1" smtClean="0">
                <a:latin typeface="Georgia" pitchFamily="18" charset="0"/>
              </a:rPr>
              <a:t>Трафимова</a:t>
            </a:r>
            <a:r>
              <a:rPr lang="ru-RU" dirty="0" smtClean="0">
                <a:latin typeface="Georgia" pitchFamily="18" charset="0"/>
              </a:rPr>
              <a:t> Г.В., </a:t>
            </a:r>
            <a:r>
              <a:rPr lang="ru-RU" dirty="0" err="1" smtClean="0">
                <a:latin typeface="Georgia" pitchFamily="18" charset="0"/>
              </a:rPr>
              <a:t>Трафимов</a:t>
            </a:r>
            <a:r>
              <a:rPr lang="ru-RU" dirty="0" smtClean="0">
                <a:latin typeface="Georgia" pitchFamily="18" charset="0"/>
              </a:rPr>
              <a:t> С.А., Царева Л. А.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Основы религиозных культур и светской этики </a:t>
            </a:r>
            <a:r>
              <a:rPr lang="ru-RU" dirty="0" smtClean="0">
                <a:latin typeface="Georgia" pitchFamily="18" charset="0"/>
              </a:rPr>
              <a:t>(4 класс).  Основы духовно-нравственной культуры народов России. Основы светской этики.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Васильева Т.Д., Савченко К.В., </a:t>
            </a:r>
            <a:r>
              <a:rPr lang="ru-RU" dirty="0" err="1" smtClean="0">
                <a:latin typeface="Georgia" pitchFamily="18" charset="0"/>
              </a:rPr>
              <a:t>Тюляева</a:t>
            </a:r>
            <a:r>
              <a:rPr lang="ru-RU" dirty="0" smtClean="0">
                <a:latin typeface="Georgia" pitchFamily="18" charset="0"/>
              </a:rPr>
              <a:t> Т.И.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Изобразительное искусство.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Кашекова</a:t>
            </a:r>
            <a:r>
              <a:rPr lang="ru-RU" dirty="0" smtClean="0">
                <a:latin typeface="Georgia" pitchFamily="18" charset="0"/>
              </a:rPr>
              <a:t> И.Э., </a:t>
            </a:r>
            <a:r>
              <a:rPr lang="ru-RU" dirty="0" err="1" smtClean="0">
                <a:latin typeface="Georgia" pitchFamily="18" charset="0"/>
              </a:rPr>
              <a:t>Кашеков</a:t>
            </a:r>
            <a:r>
              <a:rPr lang="ru-RU" dirty="0" smtClean="0">
                <a:latin typeface="Georgia" pitchFamily="18" charset="0"/>
              </a:rPr>
              <a:t> А.Л.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Музыка.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dirty="0" err="1" smtClean="0">
                <a:latin typeface="Georgia" pitchFamily="18" charset="0"/>
              </a:rPr>
              <a:t>Челышева</a:t>
            </a:r>
            <a:r>
              <a:rPr lang="ru-RU" dirty="0" smtClean="0">
                <a:latin typeface="Georgia" pitchFamily="18" charset="0"/>
              </a:rPr>
              <a:t> Т.В., Кузнецова В.В.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Технология.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Рагозина Т.М., Гринева А.А., Голованова И.Л., </a:t>
            </a:r>
            <a:r>
              <a:rPr lang="ru-RU" dirty="0" err="1" smtClean="0">
                <a:latin typeface="Georgia" pitchFamily="18" charset="0"/>
              </a:rPr>
              <a:t>Мылова</a:t>
            </a:r>
            <a:r>
              <a:rPr lang="ru-RU" dirty="0" smtClean="0">
                <a:latin typeface="Georgia" pitchFamily="18" charset="0"/>
              </a:rPr>
              <a:t> И.Б.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Физическая культура.</a:t>
            </a:r>
            <a:r>
              <a:rPr lang="ru-RU" dirty="0" smtClean="0">
                <a:latin typeface="Georgia" pitchFamily="18" charset="0"/>
              </a:rPr>
              <a:t>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Шишкина А.В., Алимпиева О.П., </a:t>
            </a:r>
            <a:r>
              <a:rPr lang="ru-RU" dirty="0" err="1" smtClean="0">
                <a:latin typeface="Georgia" pitchFamily="18" charset="0"/>
              </a:rPr>
              <a:t>Брехов</a:t>
            </a:r>
            <a:r>
              <a:rPr lang="ru-RU" dirty="0" smtClean="0">
                <a:latin typeface="Georgia" pitchFamily="18" charset="0"/>
              </a:rPr>
              <a:t> Л.В.</a:t>
            </a:r>
          </a:p>
          <a:p>
            <a:pPr algn="just">
              <a:spcBef>
                <a:spcPct val="0"/>
              </a:spcBef>
            </a:pPr>
            <a:r>
              <a:rPr lang="ru-RU" b="1" dirty="0" smtClean="0">
                <a:latin typeface="Georgia" pitchFamily="18" charset="0"/>
              </a:rPr>
              <a:t>Английский язык 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«</a:t>
            </a:r>
            <a:r>
              <a:rPr lang="ru-RU" u="sng" dirty="0" err="1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Favourite</a:t>
            </a:r>
            <a:r>
              <a:rPr lang="ru-RU" u="sng" dirty="0" smtClean="0">
                <a:solidFill>
                  <a:schemeClr val="tx1"/>
                </a:solidFill>
                <a:latin typeface="Georgia" pitchFamily="18" charset="0"/>
                <a:hlinkClick r:id="rId2"/>
              </a:rPr>
              <a:t>»</a:t>
            </a: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 </a:t>
            </a:r>
            <a:r>
              <a:rPr lang="ru-RU" dirty="0" smtClean="0">
                <a:latin typeface="Georgia" pitchFamily="18" charset="0"/>
              </a:rPr>
              <a:t>(2-4 классы). </a:t>
            </a:r>
            <a:r>
              <a:rPr lang="ru-RU" i="1" dirty="0" smtClean="0">
                <a:latin typeface="Georgia" pitchFamily="18" charset="0"/>
              </a:rPr>
              <a:t>Авторы:</a:t>
            </a:r>
            <a:r>
              <a:rPr lang="ru-RU" dirty="0" smtClean="0">
                <a:latin typeface="Georgia" pitchFamily="18" charset="0"/>
              </a:rPr>
              <a:t> Тер-Минасова С.Г., </a:t>
            </a:r>
            <a:r>
              <a:rPr lang="ru-RU" dirty="0" err="1" smtClean="0">
                <a:latin typeface="Georgia" pitchFamily="18" charset="0"/>
              </a:rPr>
              <a:t>Узунова</a:t>
            </a:r>
            <a:r>
              <a:rPr lang="ru-RU" dirty="0" smtClean="0">
                <a:latin typeface="Georgia" pitchFamily="18" charset="0"/>
              </a:rPr>
              <a:t> Л.М., </a:t>
            </a:r>
            <a:r>
              <a:rPr lang="ru-RU" dirty="0" err="1" smtClean="0">
                <a:latin typeface="Georgia" pitchFamily="18" charset="0"/>
              </a:rPr>
              <a:t>Сухина</a:t>
            </a:r>
            <a:r>
              <a:rPr lang="ru-RU" dirty="0" smtClean="0">
                <a:latin typeface="Georgia" pitchFamily="18" charset="0"/>
              </a:rPr>
              <a:t> Е.И.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457200" y="809625"/>
            <a:ext cx="11220450" cy="13843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УМК «Перспективная начальная школа»</a:t>
            </a:r>
          </a:p>
        </p:txBody>
      </p:sp>
      <p:sp>
        <p:nvSpPr>
          <p:cNvPr id="16387" name="Содержимое 4"/>
          <p:cNvSpPr>
            <a:spLocks noGrp="1"/>
          </p:cNvSpPr>
          <p:nvPr>
            <p:ph idx="1"/>
          </p:nvPr>
        </p:nvSpPr>
        <p:spPr>
          <a:xfrm>
            <a:off x="488950" y="2825750"/>
            <a:ext cx="11398250" cy="3405188"/>
          </a:xfrm>
        </p:spPr>
        <p:txBody>
          <a:bodyPr/>
          <a:lstStyle/>
          <a:p>
            <a:pPr algn="ctr">
              <a:buFont typeface="Wingdings 3" pitchFamily="18" charset="2"/>
              <a:buNone/>
            </a:pPr>
            <a:r>
              <a:rPr lang="ru-RU" sz="2800" smtClean="0">
                <a:latin typeface="Georgia" pitchFamily="18" charset="0"/>
              </a:rPr>
              <a:t>	оптимальное 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2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1950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линии индивидуального развития: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222250" y="2341563"/>
            <a:ext cx="11730038" cy="4516437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формирование познавательных интересов школьников и их готовности к самообразовательной деятельности на основе учета индивидуальных склонностей к изучению той или иной предметной области; развитие умственных способностей, творческого мышления; воспитание чувства уважения к эрудиции и предметной компетентности;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воспитание социально-психологической адаптированности к учебно-воспитательному процессу и к жизни в коллективе: готовности брать ответственность на себя, принимать решение и действовать, работать в коллективе ведомым и ведущим, общаться как в коллективе сверстников, так и со старшими, критиковать и не обижаться на критику, оказывать помощь другим, объяснять и доказывать собственное мнение;</a:t>
            </a:r>
          </a:p>
          <a:p>
            <a:pPr algn="just"/>
            <a:endParaRPr lang="ru-RU" sz="240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0" y="682625"/>
            <a:ext cx="11560175" cy="5940425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воспитание физической культуры младшего школьника: осознание ценности здорового образа жизни, понимание вреда алкоголя и наркотиков, повышение осведомленности в разных областях физической культуры, обеспечение безопасности жизнедеятельности;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формирование эстетического сознания младших школьников и художественного вкуса: эстетической способности чувствовать красоту окружающего мира и понимать смысл и красоту произведений художественной культуры; воспитание эстетического чувства;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социально-нравственное воспитание школьников: развитие природных задатков сочувствовать и сопереживать ближнему, формирование умения различать и анализировать собственные эмоциональные переживания и состояния и переживания других людей; воспитание уважения к чужому мнению, развитие умений общаться в обществе и семье, знакомство с этическими нормами и их культурно-исторической обусловленностью, осознание их ценности и необходимости.</a:t>
            </a:r>
            <a:endParaRPr lang="ru-RU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17513" y="1247775"/>
            <a:ext cx="11260137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принципы концепции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УМК «Перспективная начальная школа»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417513" y="2508250"/>
            <a:ext cx="11430000" cy="4205288"/>
          </a:xfrm>
        </p:spPr>
        <p:txBody>
          <a:bodyPr/>
          <a:lstStyle/>
          <a:p>
            <a:pPr algn="just"/>
            <a:r>
              <a:rPr lang="ru-RU" sz="2400" b="1" smtClean="0">
                <a:latin typeface="Georgia" pitchFamily="18" charset="0"/>
              </a:rPr>
              <a:t>Принцип непрерывного общего развития каждого ребенка</a:t>
            </a:r>
            <a:r>
              <a:rPr lang="ru-RU" sz="2400" smtClean="0">
                <a:latin typeface="Georgia" pitchFamily="18" charset="0"/>
              </a:rPr>
              <a:t> предполагает ориентацию содержания начального образования на эмоциональное, духовно-нравственное и интеллектуальное развитие и саморазвитие каждого ребенка.</a:t>
            </a:r>
          </a:p>
          <a:p>
            <a:pPr algn="just"/>
            <a:r>
              <a:rPr lang="ru-RU" sz="2400" b="1" smtClean="0">
                <a:latin typeface="Georgia" pitchFamily="18" charset="0"/>
              </a:rPr>
              <a:t>Принцип целостности картины мира</a:t>
            </a:r>
            <a:r>
              <a:rPr lang="ru-RU" sz="2400" smtClean="0">
                <a:latin typeface="Georgia" pitchFamily="18" charset="0"/>
              </a:rPr>
              <a:t> предполагает отбор такого содержания образования, которое поможет школьнику удерживать и воссоздать целостность картины мира, обеспечит осознание ребенком разнообразных связей между его объектами и явлениями.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 txBox="1">
            <a:spLocks/>
          </p:cNvSpPr>
          <p:nvPr/>
        </p:nvSpPr>
        <p:spPr bwMode="auto">
          <a:xfrm>
            <a:off x="169863" y="327025"/>
            <a:ext cx="11757025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учета индивидуальных возможностей и способностей школьников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ориентирован на постоянную педагогическую поддержку всех учащихся (в том числе и тех, которые по тем или другим причинам не могут усвоить все представленное содержание образования)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Принципы прочности и наглядности.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 Эти принципы, на которых столетиями базируется традиционная школа, реализуют ведущую идею учебно-методического комплекта: ЧЕРЕЗ рассмотрение ЧАСТНОГО (конкретное наблюдение) к пониманию ОБЩЕГО (постижению закономерности), от ОБЩЕГО, т. е. от постигнутой закономерности, к ЧАСТНОМУ, т. е. к способу решения конкретной учебной задачи.</a:t>
            </a:r>
          </a:p>
          <a:p>
            <a:pPr marL="342900" indent="-342900" algn="just">
              <a:spcBef>
                <a:spcPts val="1000"/>
              </a:spcBef>
              <a:buClr>
                <a:schemeClr val="accent1"/>
              </a:buClr>
              <a:buSzPct val="80000"/>
              <a:buFont typeface="Wingdings 3" pitchFamily="18" charset="2"/>
              <a:buChar char=""/>
            </a:pPr>
            <a:r>
              <a:rPr lang="ru-RU" sz="2400" b="1">
                <a:solidFill>
                  <a:srgbClr val="404040"/>
                </a:solidFill>
                <a:latin typeface="Georgia" pitchFamily="18" charset="0"/>
              </a:rPr>
              <a:t>Принцип охраны и укрепления психического и физического здоровья детей. </a:t>
            </a:r>
            <a:r>
              <a:rPr lang="ru-RU" sz="2400">
                <a:solidFill>
                  <a:srgbClr val="404040"/>
                </a:solidFill>
                <a:latin typeface="Georgia" pitchFamily="18" charset="0"/>
              </a:rPr>
              <a:t>Реализация этого принципа связана с формированием привычек к чистоте, порядку, аккуратности, соблюдению режима дня, к созданию условий для активного участия детей в оздоровительных мероприятиях (утренняя гимнастика, динамические паузы во время занятий в школе, экскурсии на природу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1417638"/>
            <a:ext cx="111950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Типические свойства УМК «Перспективная начальная школа»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Georgia" pitchFamily="18" charset="0"/>
              </a:rPr>
            </a:br>
            <a:endParaRPr lang="ru-RU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155700" y="2798763"/>
            <a:ext cx="8824913" cy="3416300"/>
          </a:xfrm>
        </p:spPr>
        <p:txBody>
          <a:bodyPr/>
          <a:lstStyle/>
          <a:p>
            <a:r>
              <a:rPr lang="ru-RU" sz="2800" smtClean="0">
                <a:latin typeface="Georgia" pitchFamily="18" charset="0"/>
              </a:rPr>
              <a:t>Комплектность</a:t>
            </a:r>
          </a:p>
          <a:p>
            <a:r>
              <a:rPr lang="ru-RU" sz="2800" smtClean="0">
                <a:latin typeface="Georgia" pitchFamily="18" charset="0"/>
              </a:rPr>
              <a:t>Инструментальность</a:t>
            </a:r>
          </a:p>
          <a:p>
            <a:r>
              <a:rPr lang="ru-RU" sz="2800" smtClean="0">
                <a:latin typeface="Georgia" pitchFamily="18" charset="0"/>
              </a:rPr>
              <a:t>Интерактивность</a:t>
            </a:r>
          </a:p>
          <a:p>
            <a:r>
              <a:rPr lang="ru-RU" sz="2800" smtClean="0">
                <a:latin typeface="Georgia" pitchFamily="18" charset="0"/>
              </a:rPr>
              <a:t>Интеграция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96888" y="973138"/>
            <a:ext cx="11207750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Отличительные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школа</a:t>
            </a:r>
            <a:r>
              <a:rPr lang="ru-RU" dirty="0" smtClean="0">
                <a:solidFill>
                  <a:schemeClr val="bg1"/>
                </a:solidFill>
                <a:latin typeface="Georgia" pitchFamily="18" charset="0"/>
              </a:rPr>
              <a:t>»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04813" y="2416175"/>
            <a:ext cx="11390312" cy="3867150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максимальное размещение методического аппарата, включая организационные формы работы, в корпусе самого учебника; 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использование единой системы условных обозначений во всем УМК; 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систему перекрестных взаимных ссылок между учебниками; 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использование единых сквозных героев (брата и сестры);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пошаговое введение терминологии и мотивированное ее использование.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469900" y="973138"/>
            <a:ext cx="11234738" cy="708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особенности УМК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«Перспективная начальная школа»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2603500"/>
            <a:ext cx="11207750" cy="3416300"/>
          </a:xfrm>
        </p:spPr>
        <p:txBody>
          <a:bodyPr/>
          <a:lstStyle/>
          <a:p>
            <a:pPr algn="just"/>
            <a:r>
              <a:rPr lang="ru-RU" sz="2400" smtClean="0">
                <a:latin typeface="Georgia" pitchFamily="18" charset="0"/>
              </a:rPr>
              <a:t>УМК по каждому учебному предмету, как правило, 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Межпредметные связи: 2 часть русского языка включает в себя ряд словарей для использования на всех предметах.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Занятия в форме заседания клуба.</a:t>
            </a:r>
          </a:p>
          <a:p>
            <a:pPr algn="just"/>
            <a:r>
              <a:rPr lang="ru-RU" sz="2400" smtClean="0">
                <a:latin typeface="Georgia" pitchFamily="18" charset="0"/>
              </a:rPr>
              <a:t>Задания направлены на самостоятельную деятельность ученика.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119</TotalTime>
  <Words>460</Words>
  <Application>Microsoft Office PowerPoint</Application>
  <PresentationFormat>Широкоэкранный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Garamond</vt:lpstr>
      <vt:lpstr>Georgia</vt:lpstr>
      <vt:lpstr>Times New Roman</vt:lpstr>
      <vt:lpstr>Wingdings 3</vt:lpstr>
      <vt:lpstr>Натуральные материалы</vt:lpstr>
      <vt:lpstr>Презентация PowerPoint</vt:lpstr>
      <vt:lpstr>Основная идея УМК «Перспективная начальная школа»</vt:lpstr>
      <vt:lpstr>Содержательные линии индивидуального развития:</vt:lpstr>
      <vt:lpstr>Презентация PowerPoint</vt:lpstr>
      <vt:lpstr>Основные принципы концепции  УМК «Перспективная начальная школа» </vt:lpstr>
      <vt:lpstr>Презентация PowerPoint</vt:lpstr>
      <vt:lpstr>Типические свойства УМК «Перспективная начальная школа» </vt:lpstr>
      <vt:lpstr>Отличительные особенности УМК  «Перспективная начальная школа»</vt:lpstr>
      <vt:lpstr>Основные особенности УМК  «Перспективная начальная школа»</vt:lpstr>
      <vt:lpstr>Основные методические особенности УМК «Перспективная начальная школа»</vt:lpstr>
      <vt:lpstr>УМК  «Перспективная начальная школа» включает в себя следующие завершенные предметные линии учебников: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Барьеры в общении</dc:title>
  <dc:creator>Adam</dc:creator>
  <cp:lastModifiedBy>User</cp:lastModifiedBy>
  <cp:revision>14</cp:revision>
  <dcterms:created xsi:type="dcterms:W3CDTF">2016-10-11T22:10:11Z</dcterms:created>
  <dcterms:modified xsi:type="dcterms:W3CDTF">2019-05-16T14:00:07Z</dcterms:modified>
</cp:coreProperties>
</file>