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313" r:id="rId2"/>
    <p:sldId id="314" r:id="rId3"/>
    <p:sldId id="257" r:id="rId4"/>
    <p:sldId id="258" r:id="rId5"/>
    <p:sldId id="315" r:id="rId6"/>
    <p:sldId id="285" r:id="rId7"/>
    <p:sldId id="319" r:id="rId8"/>
    <p:sldId id="321" r:id="rId9"/>
    <p:sldId id="320" r:id="rId10"/>
    <p:sldId id="322" r:id="rId11"/>
    <p:sldId id="325" r:id="rId12"/>
    <p:sldId id="277" r:id="rId13"/>
    <p:sldId id="323" r:id="rId14"/>
    <p:sldId id="297" r:id="rId15"/>
    <p:sldId id="328" r:id="rId16"/>
    <p:sldId id="326" r:id="rId17"/>
    <p:sldId id="32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828" y="-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39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E8921B-C73F-4517-9115-22335D2879B2}" type="datetimeFigureOut">
              <a:rPr lang="ru-RU" smtClean="0"/>
              <a:pPr/>
              <a:t>27.01.2017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0261FA-7A4E-467D-985F-A4AD853B5F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187537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FF7DF8F-D657-4336-BBB7-1FAB665E1A1A}" type="slidenum">
              <a:rPr lang="ru-RU"/>
              <a:pPr/>
              <a:t>1</a:t>
            </a:fld>
            <a:endParaRPr lang="ru-RU"/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FF7DF8F-D657-4336-BBB7-1FAB665E1A1A}" type="slidenum">
              <a:rPr lang="ru-RU"/>
              <a:pPr/>
              <a:t>2</a:t>
            </a:fld>
            <a:endParaRPr lang="ru-RU"/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20484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E04165C-1820-451A-8727-F83F274501BA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FF7DF8F-D657-4336-BBB7-1FAB665E1A1A}" type="slidenum">
              <a:rPr lang="ru-RU"/>
              <a:pPr/>
              <a:t>4</a:t>
            </a:fld>
            <a:endParaRPr lang="ru-RU"/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FF7DF8F-D657-4336-BBB7-1FAB665E1A1A}" type="slidenum">
              <a:rPr lang="ru-RU"/>
              <a:pPr/>
              <a:t>5</a:t>
            </a:fld>
            <a:endParaRPr lang="ru-RU"/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FF7DF8F-D657-4336-BBB7-1FAB665E1A1A}" type="slidenum">
              <a:rPr lang="ru-RU"/>
              <a:pPr/>
              <a:t>7</a:t>
            </a:fld>
            <a:endParaRPr lang="ru-RU"/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FF7DF8F-D657-4336-BBB7-1FAB665E1A1A}" type="slidenum">
              <a:rPr lang="ru-RU"/>
              <a:pPr/>
              <a:t>9</a:t>
            </a:fld>
            <a:endParaRPr lang="ru-RU"/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FF7DF8F-D657-4336-BBB7-1FAB665E1A1A}" type="slidenum">
              <a:rPr lang="ru-RU"/>
              <a:pPr/>
              <a:t>13</a:t>
            </a:fld>
            <a:endParaRPr lang="ru-RU"/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692150"/>
            <a:ext cx="7772400" cy="5689600"/>
          </a:xfr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  <a:buFontTx/>
              <a:buNone/>
            </a:pPr>
            <a:endParaRPr lang="ru-RU" sz="9600" dirty="0"/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9600" b="1" dirty="0" smtClean="0"/>
              <a:t>Здравствуйте!</a:t>
            </a:r>
            <a:endParaRPr lang="ru-RU" sz="9600" b="1" dirty="0"/>
          </a:p>
        </p:txBody>
      </p:sp>
    </p:spTree>
    <p:extLst>
      <p:ext uri="{BB962C8B-B14F-4D97-AF65-F5344CB8AC3E}">
        <p14:creationId xmlns:p14="http://schemas.microsoft.com/office/powerpoint/2010/main" xmlns="" val="3243979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>
          <a:xfrm>
            <a:off x="395536" y="1124744"/>
            <a:ext cx="8136904" cy="4248472"/>
          </a:xfrm>
        </p:spPr>
        <p:txBody>
          <a:bodyPr>
            <a:noAutofit/>
          </a:bodyPr>
          <a:lstStyle/>
          <a:p>
            <a:r>
              <a:rPr lang="ru-RU" sz="5400" dirty="0"/>
              <a:t>Говори </a:t>
            </a:r>
            <a:r>
              <a:rPr lang="ru-RU" sz="5400" b="1" dirty="0"/>
              <a:t>мало</a:t>
            </a:r>
            <a:r>
              <a:rPr lang="ru-RU" sz="5400" dirty="0"/>
              <a:t>, </a:t>
            </a: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>слушай </a:t>
            </a:r>
            <a:r>
              <a:rPr lang="ru-RU" sz="5400" b="1" dirty="0"/>
              <a:t>много</a:t>
            </a:r>
            <a:r>
              <a:rPr lang="ru-RU" sz="5400" dirty="0"/>
              <a:t>, </a:t>
            </a: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>а </a:t>
            </a:r>
            <a:r>
              <a:rPr lang="ru-RU" sz="5400" dirty="0"/>
              <a:t>думай еще больше.</a:t>
            </a:r>
            <a:endParaRPr lang="ru-RU" altLang="ru-RU" sz="5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571472" y="3643314"/>
            <a:ext cx="8229600" cy="11430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ru-RU" sz="54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876348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МАЛО                     МНОГО</a:t>
            </a:r>
            <a:endParaRPr lang="ru-RU" b="1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3400" y="1484784"/>
            <a:ext cx="4038600" cy="4038600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16016" y="1700808"/>
            <a:ext cx="4038600" cy="3028950"/>
          </a:xfrm>
        </p:spPr>
      </p:pic>
      <p:sp>
        <p:nvSpPr>
          <p:cNvPr id="8" name="TextBox 7"/>
          <p:cNvSpPr txBox="1"/>
          <p:nvPr/>
        </p:nvSpPr>
        <p:spPr>
          <a:xfrm>
            <a:off x="2411760" y="5373216"/>
            <a:ext cx="46085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Противоположное значение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xmlns="" val="2694702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>
          <a:xfrm>
            <a:off x="971600" y="260648"/>
            <a:ext cx="6511925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alt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 урока: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571472" y="3643314"/>
            <a:ext cx="8229600" cy="11430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ru-RU" sz="5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 урока:</a:t>
            </a:r>
          </a:p>
          <a:p>
            <a:pPr marL="742950" indent="-742950" algn="l">
              <a:buFontTx/>
              <a:buAutoNum type="arabicPeriod"/>
              <a:defRPr/>
            </a:pPr>
            <a:r>
              <a:rPr lang="ru-RU" sz="5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Узнать …;</a:t>
            </a:r>
          </a:p>
          <a:p>
            <a:pPr marL="742950" indent="-742950" algn="l">
              <a:buFontTx/>
              <a:buAutoNum type="arabicPeriod"/>
              <a:defRPr/>
            </a:pPr>
            <a:r>
              <a:rPr lang="ru-RU" sz="5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Научиться …</a:t>
            </a:r>
            <a:endParaRPr lang="ru-RU" sz="54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472" y="1285860"/>
            <a:ext cx="78169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/>
              <a:t>Слова, с противоположным значением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xmlns="" val="292869428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692150"/>
            <a:ext cx="7772400" cy="5689600"/>
          </a:xfr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  <a:buFontTx/>
              <a:buNone/>
            </a:pPr>
            <a:endParaRPr lang="ru-RU" sz="4400" dirty="0" smtClean="0"/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4400" dirty="0" smtClean="0"/>
              <a:t> </a:t>
            </a:r>
            <a:endParaRPr lang="ru-RU" sz="54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57456931"/>
              </p:ext>
            </p:extLst>
          </p:nvPr>
        </p:nvGraphicFramePr>
        <p:xfrm>
          <a:off x="899592" y="2492896"/>
          <a:ext cx="7272808" cy="3718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36404"/>
                <a:gridCol w="3636404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endParaRPr lang="ru-RU" sz="3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ЗВУКОВОЙ СОСТАВ</a:t>
                      </a:r>
                      <a:endParaRPr lang="ru-RU" sz="3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6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БУКВЕННЫЙ СОСТАВ</a:t>
                      </a:r>
                      <a:endParaRPr lang="ru-RU" sz="3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6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</a:t>
                      </a:r>
                      <a:endParaRPr lang="ru-RU" sz="3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6000" b="1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83568" y="1678160"/>
            <a:ext cx="76328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/>
              <a:t>Много – мало </a:t>
            </a:r>
            <a:endParaRPr lang="ru-RU" sz="4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607985" y="3068960"/>
            <a:ext cx="14401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≠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08378" y="5199173"/>
            <a:ext cx="14401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≠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08378" y="4183510"/>
            <a:ext cx="14401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≠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0171" y="171225"/>
            <a:ext cx="8794421" cy="151256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987824" y="2492896"/>
            <a:ext cx="285603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АНТОНИМЫ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3509408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619672" y="1916832"/>
            <a:ext cx="62646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ФИЗМИНУТКА</a:t>
            </a:r>
            <a:endParaRPr lang="ru-RU" sz="6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91880" y="2965149"/>
            <a:ext cx="2210946" cy="2827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30590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87624" y="1290465"/>
            <a:ext cx="2736304" cy="476438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7944" y="1484784"/>
            <a:ext cx="4536504" cy="4536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75914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31640" y="1268760"/>
            <a:ext cx="6813190" cy="4534557"/>
          </a:xfrm>
        </p:spPr>
      </p:pic>
    </p:spTree>
    <p:extLst>
      <p:ext uri="{BB962C8B-B14F-4D97-AF65-F5344CB8AC3E}">
        <p14:creationId xmlns:p14="http://schemas.microsoft.com/office/powerpoint/2010/main" xmlns="" val="930429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Упражнение 127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Читаю задание.</a:t>
            </a:r>
          </a:p>
          <a:p>
            <a:r>
              <a:rPr lang="ru-RU" dirty="0" smtClean="0"/>
              <a:t>2. Читаю текст.</a:t>
            </a:r>
          </a:p>
          <a:p>
            <a:r>
              <a:rPr lang="ru-RU" dirty="0" smtClean="0"/>
              <a:t>3. Нахожу ошибки, которые допустил ученик.</a:t>
            </a:r>
          </a:p>
          <a:p>
            <a:r>
              <a:rPr lang="ru-RU" dirty="0" smtClean="0"/>
              <a:t>4. Нахожу и подчеркиваю орфограммы.</a:t>
            </a:r>
          </a:p>
          <a:p>
            <a:r>
              <a:rPr lang="ru-RU" dirty="0" smtClean="0"/>
              <a:t>5. Подбираю и записываю проверочные слова.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31931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692150"/>
            <a:ext cx="7772400" cy="5689600"/>
          </a:xfr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  <a:buFontTx/>
              <a:buNone/>
            </a:pPr>
            <a:endParaRPr lang="ru-RU" sz="4400" dirty="0" smtClean="0"/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4400" dirty="0" smtClean="0"/>
              <a:t> </a:t>
            </a:r>
            <a:r>
              <a:rPr lang="ru-RU" sz="4400" b="1" dirty="0"/>
              <a:t>Нас, </a:t>
            </a:r>
            <a:r>
              <a:rPr lang="ru-RU" sz="4400" b="1" dirty="0" smtClean="0"/>
              <a:t>получится</a:t>
            </a:r>
            <a:r>
              <a:rPr lang="ru-RU" sz="4400" b="1" dirty="0"/>
              <a:t>, у, </a:t>
            </a:r>
            <a:r>
              <a:rPr lang="ru-RU" sz="4400" b="1" dirty="0" smtClean="0"/>
              <a:t>всё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ru-RU" sz="4400" b="1" dirty="0"/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5400" b="1" dirty="0" smtClean="0">
                <a:solidFill>
                  <a:srgbClr val="FF0000"/>
                </a:solidFill>
              </a:rPr>
              <a:t>У нас все получится 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872005" y="2780928"/>
            <a:ext cx="5760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!</a:t>
            </a:r>
            <a:endParaRPr lang="ru-RU" sz="6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43979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307237742"/>
              </p:ext>
            </p:extLst>
          </p:nvPr>
        </p:nvGraphicFramePr>
        <p:xfrm>
          <a:off x="0" y="0"/>
          <a:ext cx="9144000" cy="70432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0"/>
              </a:tblGrid>
              <a:tr h="652588">
                <a:tc>
                  <a:txBody>
                    <a:bodyPr/>
                    <a:lstStyle/>
                    <a:p>
                      <a:endParaRPr lang="ru-RU" sz="1800" dirty="0">
                        <a:solidFill>
                          <a:srgbClr val="1C1C1C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77339">
                <a:tc>
                  <a:txBody>
                    <a:bodyPr/>
                    <a:lstStyle/>
                    <a:p>
                      <a:endParaRPr lang="ru-RU" sz="1800" dirty="0">
                        <a:solidFill>
                          <a:srgbClr val="1C1C1C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77339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77339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7733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i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Говори </a:t>
                      </a:r>
                      <a:r>
                        <a:rPr lang="ru-RU" sz="32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мало, слушай много, </a:t>
                      </a:r>
                      <a:r>
                        <a:rPr lang="ru-RU" sz="3200" b="1" i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а думай еще больше.</a:t>
                      </a:r>
                      <a:endParaRPr lang="ru-RU" sz="3200" b="1" dirty="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114300" marR="1143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77339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7733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i="1" dirty="0" smtClean="0">
                          <a:latin typeface="Times New Roman" panose="02020603050405020304" pitchFamily="18" charset="0"/>
                          <a:ea typeface="Microsoft YaHei" panose="020B0503020204020204" pitchFamily="34" charset="-122"/>
                          <a:cs typeface="Times New Roman" panose="02020603050405020304" pitchFamily="18" charset="0"/>
                        </a:rPr>
                        <a:t> 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77339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77339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77339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77339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77339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77339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77339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107" name="Прямоугольник 2"/>
          <p:cNvSpPr>
            <a:spLocks noChangeArrowheads="1"/>
          </p:cNvSpPr>
          <p:nvPr/>
        </p:nvSpPr>
        <p:spPr bwMode="auto">
          <a:xfrm>
            <a:off x="1331913" y="115888"/>
            <a:ext cx="6408737" cy="166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charset="0"/>
              <a:buNone/>
            </a:pPr>
            <a:r>
              <a:rPr lang="ru-RU" altLang="ru-RU" sz="3400" b="1" dirty="0">
                <a:solidFill>
                  <a:srgbClr val="1C1C1C"/>
                </a:solidFill>
              </a:rPr>
              <a:t> </a:t>
            </a:r>
            <a:r>
              <a:rPr lang="ru-RU" altLang="ru-RU" sz="3400" b="1" dirty="0" smtClean="0">
                <a:solidFill>
                  <a:srgbClr val="1C1C1C"/>
                </a:solidFill>
              </a:rPr>
              <a:t>27 </a:t>
            </a:r>
            <a:r>
              <a:rPr lang="ru-RU" altLang="ru-RU" sz="3400" b="1" dirty="0">
                <a:solidFill>
                  <a:srgbClr val="FF0000"/>
                </a:solidFill>
              </a:rPr>
              <a:t>я</a:t>
            </a:r>
            <a:r>
              <a:rPr lang="ru-RU" altLang="ru-RU" sz="3400" b="1" dirty="0">
                <a:solidFill>
                  <a:srgbClr val="1C1C1C"/>
                </a:solidFill>
              </a:rPr>
              <a:t>нв</a:t>
            </a:r>
            <a:r>
              <a:rPr lang="ru-RU" altLang="ru-RU" sz="3400" b="1" dirty="0">
                <a:solidFill>
                  <a:srgbClr val="FF0000"/>
                </a:solidFill>
              </a:rPr>
              <a:t>а</a:t>
            </a:r>
            <a:r>
              <a:rPr lang="ru-RU" altLang="ru-RU" sz="3400" b="1" dirty="0">
                <a:solidFill>
                  <a:srgbClr val="1C1C1C"/>
                </a:solidFill>
              </a:rPr>
              <a:t>ря.</a:t>
            </a:r>
          </a:p>
          <a:p>
            <a:pPr algn="ctr">
              <a:buFont typeface="Arial" charset="0"/>
              <a:buNone/>
            </a:pPr>
            <a:r>
              <a:rPr lang="ru-RU" altLang="ru-RU" sz="3400" b="1" dirty="0">
                <a:solidFill>
                  <a:srgbClr val="1C1C1C"/>
                </a:solidFill>
              </a:rPr>
              <a:t>Кла</a:t>
            </a:r>
            <a:r>
              <a:rPr lang="ru-RU" altLang="ru-RU" sz="3400" b="1" dirty="0">
                <a:solidFill>
                  <a:srgbClr val="FF0000"/>
                </a:solidFill>
              </a:rPr>
              <a:t>сс</a:t>
            </a:r>
            <a:r>
              <a:rPr lang="ru-RU" altLang="ru-RU" sz="3400" b="1" dirty="0">
                <a:solidFill>
                  <a:srgbClr val="1C1C1C"/>
                </a:solidFill>
              </a:rPr>
              <a:t>ная р</a:t>
            </a:r>
            <a:r>
              <a:rPr lang="ru-RU" altLang="ru-RU" sz="3400" b="1" dirty="0">
                <a:solidFill>
                  <a:srgbClr val="FF0000"/>
                </a:solidFill>
              </a:rPr>
              <a:t>а</a:t>
            </a:r>
            <a:r>
              <a:rPr lang="ru-RU" altLang="ru-RU" sz="3400" b="1" dirty="0">
                <a:solidFill>
                  <a:srgbClr val="1C1C1C"/>
                </a:solidFill>
              </a:rPr>
              <a:t>бота</a:t>
            </a:r>
            <a:r>
              <a:rPr lang="ru-RU" altLang="ru-RU" sz="3400" b="1" dirty="0">
                <a:solidFill>
                  <a:srgbClr val="FF0000"/>
                </a:solidFill>
              </a:rPr>
              <a:t>.</a:t>
            </a:r>
          </a:p>
          <a:p>
            <a:pPr algn="ctr">
              <a:buFont typeface="Arial" charset="0"/>
              <a:buNone/>
            </a:pPr>
            <a:r>
              <a:rPr lang="ru-RU" altLang="ru-RU" sz="3400" b="1" dirty="0" smtClean="0">
                <a:solidFill>
                  <a:srgbClr val="1C1C1C"/>
                </a:solidFill>
              </a:rPr>
              <a:t>Пятница.</a:t>
            </a:r>
            <a:endParaRPr lang="ru-RU" altLang="ru-RU" sz="3400" b="1" dirty="0">
              <a:solidFill>
                <a:srgbClr val="1C1C1C"/>
              </a:solidFill>
            </a:endParaRPr>
          </a:p>
        </p:txBody>
      </p:sp>
      <p:pic>
        <p:nvPicPr>
          <p:cNvPr id="5" name="Picture 4" descr="33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27875" y="4071942"/>
            <a:ext cx="2016125" cy="1439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984" y="3573016"/>
            <a:ext cx="55446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Мало  много  мало  много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692150"/>
            <a:ext cx="7772400" cy="5689600"/>
          </a:xfrm>
        </p:spPr>
        <p:txBody>
          <a:bodyPr numCol="1">
            <a:normAutofit/>
          </a:bodyPr>
          <a:lstStyle/>
          <a:p>
            <a:pPr>
              <a:lnSpc>
                <a:spcPct val="90000"/>
              </a:lnSpc>
              <a:buFontTx/>
              <a:buNone/>
            </a:pPr>
            <a:endParaRPr lang="ru-RU" sz="4400" b="1" dirty="0" smtClean="0"/>
          </a:p>
          <a:p>
            <a:pPr>
              <a:lnSpc>
                <a:spcPct val="90000"/>
              </a:lnSpc>
              <a:buFontTx/>
              <a:buNone/>
            </a:pPr>
            <a:r>
              <a:rPr lang="ru-RU" sz="4400" b="1" dirty="0" smtClean="0"/>
              <a:t>Алфавит                      Огонь           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4400" b="1" dirty="0" smtClean="0"/>
              <a:t>Пламя                          Озорник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4400" b="1" dirty="0" smtClean="0"/>
              <a:t>Кидать                         Бросать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4400" b="1" dirty="0" smtClean="0"/>
              <a:t>Алый                            Азбука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4400" b="1" dirty="0" smtClean="0"/>
              <a:t>Шалун                          Красный</a:t>
            </a:r>
            <a:endParaRPr lang="ru-RU" sz="4400" b="1" dirty="0"/>
          </a:p>
        </p:txBody>
      </p:sp>
      <p:cxnSp>
        <p:nvCxnSpPr>
          <p:cNvPr id="3" name="Прямая со стрелкой 2"/>
          <p:cNvCxnSpPr/>
          <p:nvPr/>
        </p:nvCxnSpPr>
        <p:spPr>
          <a:xfrm>
            <a:off x="3419872" y="1844824"/>
            <a:ext cx="2376264" cy="2088232"/>
          </a:xfrm>
          <a:prstGeom prst="straightConnector1">
            <a:avLst/>
          </a:prstGeom>
          <a:ln w="3810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 flipV="1">
            <a:off x="2915816" y="1700808"/>
            <a:ext cx="3024336" cy="86409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2987824" y="3284984"/>
            <a:ext cx="2952328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2627784" y="3933056"/>
            <a:ext cx="3312368" cy="7920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2987824" y="2564904"/>
            <a:ext cx="2952328" cy="216024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692150"/>
            <a:ext cx="7772400" cy="5689600"/>
          </a:xfr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  <a:buFontTx/>
              <a:buNone/>
            </a:pPr>
            <a:endParaRPr lang="ru-RU" sz="4400" dirty="0" smtClean="0"/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4400" dirty="0" smtClean="0"/>
              <a:t> </a:t>
            </a:r>
            <a:endParaRPr lang="ru-RU" sz="54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549527571"/>
              </p:ext>
            </p:extLst>
          </p:nvPr>
        </p:nvGraphicFramePr>
        <p:xfrm>
          <a:off x="899592" y="2492896"/>
          <a:ext cx="7272808" cy="3718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36404"/>
                <a:gridCol w="3636404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endParaRPr lang="ru-RU" sz="3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ЗВУКОВОЙ СОСТАВ</a:t>
                      </a:r>
                      <a:endParaRPr lang="ru-RU" sz="3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6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БУКВЕННЫЙ СОСТАВ</a:t>
                      </a:r>
                      <a:endParaRPr lang="ru-RU" sz="3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6000" b="1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</a:t>
                      </a:r>
                      <a:endParaRPr lang="ru-RU" sz="3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6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691680" y="1315056"/>
            <a:ext cx="61206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/>
              <a:t>Алый – Красный </a:t>
            </a:r>
            <a:endParaRPr lang="ru-RU" sz="4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455978" y="3068960"/>
            <a:ext cx="14401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≠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79629" y="4104977"/>
            <a:ext cx="14401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≠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79629" y="5134776"/>
            <a:ext cx="14401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43808" y="2420888"/>
            <a:ext cx="319831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СИНОНИМЫ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xmlns="" val="420196188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/>
              <a:t>Кисть</a:t>
            </a:r>
            <a:endParaRPr lang="ru-RU" sz="6000" b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55094" y="3140968"/>
            <a:ext cx="2809875" cy="280987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03090" y="1556792"/>
            <a:ext cx="4025507" cy="2088232"/>
          </a:xfrm>
          <a:prstGeom prst="rect">
            <a:avLst/>
          </a:prstGeom>
        </p:spPr>
      </p:pic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1556792"/>
            <a:ext cx="4320480" cy="2222356"/>
          </a:xfrm>
        </p:spPr>
      </p:pic>
      <p:sp>
        <p:nvSpPr>
          <p:cNvPr id="9" name="TextBox 8"/>
          <p:cNvSpPr txBox="1"/>
          <p:nvPr/>
        </p:nvSpPr>
        <p:spPr>
          <a:xfrm>
            <a:off x="2850862" y="5937614"/>
            <a:ext cx="41044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Похожи по форме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692150"/>
            <a:ext cx="7772400" cy="5689600"/>
          </a:xfr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  <a:buFontTx/>
              <a:buNone/>
            </a:pPr>
            <a:endParaRPr lang="ru-RU" sz="4400" dirty="0" smtClean="0"/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4400" dirty="0" smtClean="0"/>
              <a:t> </a:t>
            </a:r>
            <a:endParaRPr lang="ru-RU" sz="54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872613726"/>
              </p:ext>
            </p:extLst>
          </p:nvPr>
        </p:nvGraphicFramePr>
        <p:xfrm>
          <a:off x="899592" y="2492896"/>
          <a:ext cx="7272808" cy="3718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36404"/>
                <a:gridCol w="3636404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endParaRPr lang="ru-RU" sz="3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ЗВУКОВОЙ СОСТАВ</a:t>
                      </a:r>
                      <a:endParaRPr lang="ru-RU" sz="3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6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БУКВЕННЫЙ СОСТАВ</a:t>
                      </a:r>
                      <a:endParaRPr lang="ru-RU" sz="3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6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</a:t>
                      </a:r>
                      <a:endParaRPr lang="ru-RU" sz="3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6000" b="1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67544" y="1196752"/>
            <a:ext cx="81369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/>
              <a:t>Кисть (руки) – кисть (винограда)</a:t>
            </a:r>
            <a:endParaRPr lang="ru-RU" sz="4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608378" y="3068960"/>
            <a:ext cx="14401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08378" y="5143992"/>
            <a:ext cx="14401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08378" y="4128329"/>
            <a:ext cx="14401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95736" y="2492896"/>
            <a:ext cx="49755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МНОГОЗНАЧНЫЕ СЛОВА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3152390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cs typeface="Times New Roman" panose="02020603050405020304" pitchFamily="18" charset="0"/>
              </a:rPr>
              <a:t>Коса</a:t>
            </a:r>
            <a:endParaRPr lang="ru-RU" sz="6000" b="1" dirty="0">
              <a:cs typeface="Times New Roman" panose="020206030504050203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15616" y="1988840"/>
            <a:ext cx="2672333" cy="3586554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48064" y="2060848"/>
            <a:ext cx="2580109" cy="3444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6496623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692150"/>
            <a:ext cx="7772400" cy="5689600"/>
          </a:xfr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  <a:buFontTx/>
              <a:buNone/>
            </a:pPr>
            <a:endParaRPr lang="ru-RU" sz="4400" dirty="0" smtClean="0"/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4400" dirty="0" smtClean="0"/>
              <a:t> </a:t>
            </a:r>
            <a:endParaRPr lang="ru-RU" sz="54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979588059"/>
              </p:ext>
            </p:extLst>
          </p:nvPr>
        </p:nvGraphicFramePr>
        <p:xfrm>
          <a:off x="899592" y="2492896"/>
          <a:ext cx="7272808" cy="3718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36404"/>
                <a:gridCol w="3636404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endParaRPr lang="ru-RU" sz="3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ЗВУКОВОЙ СОСТАВ</a:t>
                      </a:r>
                      <a:endParaRPr lang="ru-RU" sz="3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6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БУКВЕННЫЙ СОСТАВ</a:t>
                      </a:r>
                      <a:endParaRPr lang="ru-RU" sz="3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6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</a:t>
                      </a:r>
                      <a:endParaRPr lang="ru-RU" sz="3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6000" b="1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83568" y="1293440"/>
            <a:ext cx="76328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/>
              <a:t>Коса (девочки) – коса (косаря)</a:t>
            </a:r>
            <a:endParaRPr lang="ru-RU" sz="4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607985" y="3068960"/>
            <a:ext cx="14401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08378" y="5199173"/>
            <a:ext cx="14401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≠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08378" y="4183510"/>
            <a:ext cx="14401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47864" y="2420888"/>
            <a:ext cx="22637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ОМОНИМЫ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3152390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441</TotalTime>
  <Words>187</Words>
  <Application>Microsoft Office PowerPoint</Application>
  <PresentationFormat>Экран (4:3)</PresentationFormat>
  <Paragraphs>85</Paragraphs>
  <Slides>17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Кисть</vt:lpstr>
      <vt:lpstr>Слайд 7</vt:lpstr>
      <vt:lpstr>Коса</vt:lpstr>
      <vt:lpstr>Слайд 9</vt:lpstr>
      <vt:lpstr>Говори мало,  слушай много,  а думай еще больше.</vt:lpstr>
      <vt:lpstr>МАЛО                     МНОГО</vt:lpstr>
      <vt:lpstr>Тема урока:</vt:lpstr>
      <vt:lpstr>Слайд 13</vt:lpstr>
      <vt:lpstr>Слайд 14</vt:lpstr>
      <vt:lpstr>Слайд 15</vt:lpstr>
      <vt:lpstr>Слайд 16</vt:lpstr>
      <vt:lpstr>Упражнение 127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asus</dc:creator>
  <cp:lastModifiedBy>201</cp:lastModifiedBy>
  <cp:revision>35</cp:revision>
  <dcterms:created xsi:type="dcterms:W3CDTF">2017-01-24T14:18:29Z</dcterms:created>
  <dcterms:modified xsi:type="dcterms:W3CDTF">2017-01-27T06:08:07Z</dcterms:modified>
</cp:coreProperties>
</file>