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0099"/>
    <a:srgbClr val="9966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DF821-22C2-4D77-8223-F869A30650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69D6D5-DBD3-47E0-8BAA-6DE376B67F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0BFEF-43F1-4FA9-AA06-2AFEFC8C5E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5D6A8-BA82-4980-98AC-5F0CE076A4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9A6E34-C2CF-443C-8108-F3F276FE3F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A3BD8-DA1E-4E86-8ADF-BE7BB75130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1C292A-CD2E-485A-A162-E2F4357C31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FF09AC-6327-43BD-B234-92262DC84B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E41740-FDC6-4BD2-A64B-0A3F18F5D4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74F93-8885-4700-B5BC-800974BEFB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648B08-5649-42F4-903A-2680DD067A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3E5F8CA-263B-4D5D-A42E-F62356B1A15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i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i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i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 rot="20721768">
            <a:off x="685800" y="2428868"/>
            <a:ext cx="7772400" cy="1714512"/>
          </a:xfrm>
        </p:spPr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ДАВАЙТЕ ПОЗНАКОМИМСЯ!</a:t>
            </a:r>
            <a:endParaRPr lang="en-US" sz="5400" b="1" dirty="0">
              <a:solidFill>
                <a:srgbClr val="C00000"/>
              </a:solidFill>
            </a:endParaRPr>
          </a:p>
        </p:txBody>
      </p:sp>
      <p:pic>
        <p:nvPicPr>
          <p:cNvPr id="2051" name="Picture 3" descr="281223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3" y="214291"/>
            <a:ext cx="257176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4290"/>
            <a:ext cx="7772400" cy="192882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Формируем лексико-грамматические представления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2532" name="Picture 4" descr="C:\Users\User\Pictures\NiFp1C84w5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571876"/>
            <a:ext cx="3000364" cy="3071834"/>
          </a:xfrm>
          <a:prstGeom prst="rect">
            <a:avLst/>
          </a:prstGeom>
          <a:noFill/>
        </p:spPr>
      </p:pic>
      <p:pic>
        <p:nvPicPr>
          <p:cNvPr id="22533" name="Picture 5" descr="C:\Users\User\Pictures\fhc_RDg8Gq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000372"/>
            <a:ext cx="2928958" cy="3000396"/>
          </a:xfrm>
          <a:prstGeom prst="rect">
            <a:avLst/>
          </a:prstGeom>
          <a:noFill/>
        </p:spPr>
      </p:pic>
      <p:pic>
        <p:nvPicPr>
          <p:cNvPr id="22534" name="Picture 6" descr="C:\Users\User\Pictures\W4IOKq56A6Q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43116"/>
            <a:ext cx="3357586" cy="33051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42852"/>
            <a:ext cx="7772400" cy="1214446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Согласование числительных с существительными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00174"/>
            <a:ext cx="678661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001056" cy="785818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C0099"/>
                </a:solidFill>
              </a:rPr>
              <a:t>Употребляем правильно  предлоги</a:t>
            </a:r>
            <a:endParaRPr lang="ru-RU" sz="3600" b="1" dirty="0">
              <a:solidFill>
                <a:srgbClr val="CC0099"/>
              </a:solidFill>
            </a:endParaRPr>
          </a:p>
        </p:txBody>
      </p:sp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571773" y="1071546"/>
            <a:ext cx="8001056" cy="5572527"/>
            <a:chOff x="505" y="1029"/>
            <a:chExt cx="13047" cy="9337"/>
          </a:xfrm>
        </p:grpSpPr>
        <p:pic>
          <p:nvPicPr>
            <p:cNvPr id="2457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5" y="1149"/>
              <a:ext cx="13047" cy="9217"/>
            </a:xfrm>
            <a:prstGeom prst="rect">
              <a:avLst/>
            </a:prstGeom>
            <a:noFill/>
          </p:spPr>
        </p:pic>
        <p:sp>
          <p:nvSpPr>
            <p:cNvPr id="24580" name="Text Box 4"/>
            <p:cNvSpPr txBox="1">
              <a:spLocks noChangeArrowheads="1"/>
            </p:cNvSpPr>
            <p:nvPr/>
          </p:nvSpPr>
          <p:spPr bwMode="auto">
            <a:xfrm>
              <a:off x="621" y="1029"/>
              <a:ext cx="12224" cy="562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lvl="1" algn="just">
                <a:lnSpc>
                  <a:spcPct val="115000"/>
                </a:lnSpc>
              </a:pP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48119">
            <a:off x="857224" y="357166"/>
            <a:ext cx="7772400" cy="1357314"/>
          </a:xfrm>
        </p:spPr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Составь рассказ</a:t>
            </a:r>
            <a:endParaRPr lang="ru-RU" b="1" dirty="0">
              <a:solidFill>
                <a:srgbClr val="000099"/>
              </a:solidFill>
            </a:endParaRPr>
          </a:p>
        </p:txBody>
      </p:sp>
      <p:pic>
        <p:nvPicPr>
          <p:cNvPr id="25602" name="Picture 2" descr="C:\Users\User\Pictures\images (8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00240"/>
            <a:ext cx="6429420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4290"/>
            <a:ext cx="7772400" cy="121444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Развивайте внимание и любовь к слову.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6626" name="Picture 2" descr="C:\Users\User\Pictures\родители-300x2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85926"/>
            <a:ext cx="7358114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57791">
            <a:off x="357656" y="494659"/>
            <a:ext cx="8000086" cy="4165914"/>
          </a:xfrm>
        </p:spPr>
        <p:txBody>
          <a:bodyPr/>
          <a:lstStyle/>
          <a:p>
            <a:r>
              <a:rPr lang="ru-RU" sz="6600" b="1" dirty="0" smtClean="0">
                <a:solidFill>
                  <a:srgbClr val="CC0099"/>
                </a:solidFill>
              </a:rPr>
              <a:t>УСПЕХОВ , ТЕРПЕНИЯ И </a:t>
            </a:r>
            <a:br>
              <a:rPr lang="ru-RU" sz="6600" b="1" dirty="0" smtClean="0">
                <a:solidFill>
                  <a:srgbClr val="CC0099"/>
                </a:solidFill>
              </a:rPr>
            </a:br>
            <a:r>
              <a:rPr lang="ru-RU" sz="6600" b="1" dirty="0" smtClean="0">
                <a:solidFill>
                  <a:srgbClr val="CC0099"/>
                </a:solidFill>
              </a:rPr>
              <a:t>ЛЮБВИ К ДЕТЯМ! </a:t>
            </a:r>
            <a:endParaRPr lang="ru-RU" sz="6600" b="1" dirty="0">
              <a:solidFill>
                <a:srgbClr val="CC009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428605"/>
            <a:ext cx="2786082" cy="1214446"/>
          </a:xfrm>
        </p:spPr>
        <p:txBody>
          <a:bodyPr/>
          <a:lstStyle/>
          <a:p>
            <a:r>
              <a:rPr lang="ru-RU" sz="2800" i="0" u="sng" dirty="0"/>
              <a:t/>
            </a:r>
            <a:br>
              <a:rPr lang="ru-RU" sz="2800" i="0" u="sng" dirty="0"/>
            </a:br>
            <a:r>
              <a:rPr lang="ru-RU" sz="2800" i="0" u="sng" dirty="0" smtClean="0"/>
              <a:t/>
            </a:r>
            <a:br>
              <a:rPr lang="ru-RU" sz="2800" i="0" u="sng" dirty="0" smtClean="0"/>
            </a:br>
            <a:r>
              <a:rPr lang="ru-RU" sz="2800" i="0" u="sng" dirty="0"/>
              <a:t/>
            </a:r>
            <a:br>
              <a:rPr lang="ru-RU" sz="2800" i="0" u="sng" dirty="0"/>
            </a:br>
            <a:r>
              <a:rPr lang="ru-RU" sz="2800" i="0" u="sng" dirty="0" smtClean="0"/>
              <a:t/>
            </a:r>
            <a:br>
              <a:rPr lang="ru-RU" sz="2800" i="0" u="sng" dirty="0" smtClean="0"/>
            </a:br>
            <a:r>
              <a:rPr lang="ru-RU" sz="2800" i="0" u="sng" dirty="0" smtClean="0"/>
              <a:t/>
            </a:r>
            <a:br>
              <a:rPr lang="ru-RU" sz="2800" i="0" u="sng" dirty="0" smtClean="0"/>
            </a:br>
            <a:r>
              <a:rPr lang="ru-RU" sz="2800" i="0" u="sng" dirty="0"/>
              <a:t/>
            </a:r>
            <a:br>
              <a:rPr lang="ru-RU" sz="2800" i="0" u="sng" dirty="0"/>
            </a:br>
            <a:r>
              <a:rPr lang="ru-RU" sz="2800" i="0" u="sng" dirty="0" smtClean="0"/>
              <a:t/>
            </a:r>
            <a:br>
              <a:rPr lang="ru-RU" sz="2800" i="0" u="sng" dirty="0" smtClean="0"/>
            </a:br>
            <a:r>
              <a:rPr lang="ru-RU" sz="2800" i="0" u="sng" dirty="0"/>
              <a:t/>
            </a:r>
            <a:br>
              <a:rPr lang="ru-RU" sz="2800" i="0" u="sng" dirty="0"/>
            </a:br>
            <a:r>
              <a:rPr lang="ru-RU" sz="2800" i="0" u="sng" dirty="0" smtClean="0"/>
              <a:t/>
            </a:r>
            <a:br>
              <a:rPr lang="ru-RU" sz="2800" i="0" u="sng" dirty="0" smtClean="0"/>
            </a:br>
            <a:r>
              <a:rPr lang="ru-RU" sz="4000" b="1" i="0" u="sng" dirty="0" smtClean="0">
                <a:solidFill>
                  <a:schemeClr val="accent2">
                    <a:lumMod val="75000"/>
                  </a:schemeClr>
                </a:solidFill>
              </a:rPr>
              <a:t>Цель</a:t>
            </a:r>
            <a:r>
              <a:rPr lang="ru-RU" sz="2800" b="1" i="0" u="sng" dirty="0"/>
              <a:t>: </a:t>
            </a:r>
            <a:r>
              <a:rPr lang="ru-RU" sz="2800" i="0" u="sng" dirty="0"/>
              <a:t/>
            </a:r>
            <a:br>
              <a:rPr lang="ru-RU" sz="2800" i="0" u="sng" dirty="0"/>
            </a:br>
            <a:r>
              <a:rPr lang="ru-RU" sz="2800" i="0" u="sng" dirty="0" smtClean="0"/>
              <a:t/>
            </a:r>
            <a:br>
              <a:rPr lang="ru-RU" sz="2800" i="0" u="sng" dirty="0" smtClean="0"/>
            </a:br>
            <a:r>
              <a:rPr lang="ru-RU" sz="2800" i="0" u="sng" dirty="0" smtClean="0"/>
              <a:t>.</a:t>
            </a:r>
            <a:r>
              <a:rPr lang="ru-RU" sz="2800" i="0" u="sng" dirty="0"/>
              <a:t/>
            </a:r>
            <a:br>
              <a:rPr lang="ru-RU" sz="2800" i="0" u="sng" dirty="0"/>
            </a:br>
            <a:r>
              <a:rPr lang="ru-RU" sz="2800" b="1" i="0" u="sng" dirty="0"/>
              <a:t> </a:t>
            </a:r>
            <a:r>
              <a:rPr lang="ru-RU" sz="2800" i="0" u="sng" dirty="0"/>
              <a:t/>
            </a:r>
            <a:br>
              <a:rPr lang="ru-RU" sz="2800" i="0" u="sng" dirty="0"/>
            </a:br>
            <a:r>
              <a:rPr lang="ru-RU" sz="2800" i="0" u="sng" dirty="0" smtClean="0"/>
              <a:t/>
            </a:r>
            <a:br>
              <a:rPr lang="ru-RU" sz="2800" i="0" u="sng" dirty="0" smtClean="0"/>
            </a:br>
            <a:r>
              <a:rPr lang="ru-RU" sz="2800" i="0" u="sng" dirty="0" smtClean="0"/>
              <a:t/>
            </a:r>
            <a:br>
              <a:rPr lang="ru-RU" sz="2800" i="0" u="sng" dirty="0" smtClean="0"/>
            </a:br>
            <a:r>
              <a:rPr lang="ru-RU" i="0" u="sng" dirty="0"/>
              <a:t/>
            </a:r>
            <a:br>
              <a:rPr lang="ru-RU" i="0" u="sng" dirty="0"/>
            </a:br>
            <a:r>
              <a:rPr lang="ru-RU" b="1" i="0" u="sng" dirty="0"/>
              <a:t> </a:t>
            </a:r>
            <a:r>
              <a:rPr lang="ru-RU" i="0" u="sng" dirty="0"/>
              <a:t/>
            </a:r>
            <a:br>
              <a:rPr lang="ru-RU" i="0" u="sng" dirty="0"/>
            </a:br>
            <a:endParaRPr lang="ru-RU" i="0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643050"/>
            <a:ext cx="8001056" cy="4857784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познакомиться ; 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создать эмоционально-положительный настрой на совместную работу, атмосферу взаимного 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доверия между 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родителями и 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логопедом</a:t>
            </a:r>
            <a:r>
              <a:rPr lang="ru-RU" b="1" dirty="0" smtClean="0"/>
              <a:t>.</a:t>
            </a:r>
            <a:r>
              <a:rPr lang="ru-RU" b="1" dirty="0" smtClean="0"/>
              <a:t> 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 rot="21070033">
            <a:off x="708772" y="212515"/>
            <a:ext cx="7772400" cy="1156475"/>
          </a:xfrm>
        </p:spPr>
        <p:txBody>
          <a:bodyPr/>
          <a:lstStyle/>
          <a:p>
            <a:r>
              <a:rPr lang="ru-RU" b="1" i="0" dirty="0" smtClean="0">
                <a:solidFill>
                  <a:schemeClr val="accent6">
                    <a:lumMod val="75000"/>
                  </a:schemeClr>
                </a:solidFill>
              </a:rPr>
              <a:t>ВСТУПЛЕНИЕ</a:t>
            </a:r>
            <a:endParaRPr lang="ru-RU" b="1" i="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71612"/>
            <a:ext cx="7772400" cy="5000660"/>
          </a:xfrm>
        </p:spPr>
        <p:txBody>
          <a:bodyPr/>
          <a:lstStyle/>
          <a:p>
            <a:r>
              <a:rPr lang="ru-RU" sz="2400" dirty="0"/>
              <a:t>Речь – один из наиболее мощных факторов и стимулов развития ребёнка. Это обусловлено исключительной ролью, которую она играет в жизни человека. Речь в своём развитии проходит определённые этапы. На каждом из этапов элементы речевой системы формируются в определённой закономерности. Однако если эти закономерности нарушаются, речевая система ребёнка формируется непоследовательно, и, как следствие, в старшем дошкольном возрасте ведёт к речевой патологии, исправить которую может только речевой специалист, опираясь на помощь и поддержку родителей.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C0099"/>
                </a:solidFill>
              </a:rPr>
              <a:t>Направления развития речи дошкольников</a:t>
            </a:r>
            <a:endParaRPr lang="ru-RU" b="1" dirty="0">
              <a:solidFill>
                <a:srgbClr val="CC0099"/>
              </a:solidFill>
            </a:endParaRPr>
          </a:p>
        </p:txBody>
      </p:sp>
      <p:pic>
        <p:nvPicPr>
          <p:cNvPr id="17410" name="Picture 2" descr="C:\Users\User\Pictures\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4929198"/>
            <a:ext cx="2666046" cy="1714512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57158" y="2143116"/>
            <a:ext cx="857256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3">
              <a:tabLst>
                <a:tab pos="55245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552450" algn="l"/>
              </a:tabLst>
            </a:pP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</a:rPr>
              <a:t>Воспитание звуковой культуры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</a:rPr>
              <a:t>речи</a:t>
            </a:r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5245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Словарная работа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5245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грамматического строя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52450" algn="l"/>
              </a:tabLst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Развитие связной речи.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772400" cy="107157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6600"/>
                </a:solidFill>
              </a:rPr>
              <a:t>Условия развития речи</a:t>
            </a:r>
            <a:endParaRPr lang="ru-RU" sz="4800" b="1" dirty="0"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500174"/>
            <a:ext cx="7772400" cy="500066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Развитие речевого аппарата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Развитие речевого дыхания</a:t>
            </a:r>
          </a:p>
          <a:p>
            <a:r>
              <a:rPr lang="ru-RU" b="1" dirty="0" smtClean="0">
                <a:solidFill>
                  <a:srgbClr val="CC0099"/>
                </a:solidFill>
              </a:rPr>
              <a:t>Развитие общей и мелкой моторики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Формирование фонематического слуха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ru-RU" b="1" dirty="0">
                <a:solidFill>
                  <a:srgbClr val="996600"/>
                </a:solidFill>
              </a:rPr>
              <a:t>Формирование грамматических категорий, развитие внимания и памяти.</a:t>
            </a:r>
            <a:endParaRPr lang="ru-RU" dirty="0">
              <a:solidFill>
                <a:srgbClr val="996600"/>
              </a:solidFill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Образец правильной речи окружающих.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181678">
            <a:off x="696287" y="810834"/>
            <a:ext cx="7772400" cy="4884097"/>
          </a:xfrm>
        </p:spPr>
        <p:txBody>
          <a:bodyPr/>
          <a:lstStyle/>
          <a:p>
            <a:r>
              <a:rPr lang="ru-RU" sz="8000" b="1" dirty="0" smtClean="0">
                <a:solidFill>
                  <a:schemeClr val="accent6">
                    <a:lumMod val="75000"/>
                  </a:schemeClr>
                </a:solidFill>
              </a:rPr>
              <a:t>Игры с язычком</a:t>
            </a:r>
            <a:endParaRPr lang="ru-RU" sz="8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8434" name="Picture 2" descr="C:\Users\User\Pictures\images (5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00042"/>
            <a:ext cx="2095500" cy="2181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996600"/>
                </a:solidFill>
              </a:rPr>
              <a:t>УЧИМСЯ ПРАВИЛЬНО ДЫШАТЬ</a:t>
            </a:r>
            <a:endParaRPr lang="ru-RU" b="1" dirty="0">
              <a:solidFill>
                <a:srgbClr val="996600"/>
              </a:solidFill>
            </a:endParaRPr>
          </a:p>
        </p:txBody>
      </p:sp>
      <p:pic>
        <p:nvPicPr>
          <p:cNvPr id="19458" name="Picture 2" descr="C:\Users\User\Pictures\images (7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3" y="2366963"/>
            <a:ext cx="5143537" cy="38481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Развиваем пальчики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20482" name="Picture 2" descr="C:\Users\User\Pictures\sta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214554"/>
            <a:ext cx="7072362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219930">
            <a:off x="642910" y="609600"/>
            <a:ext cx="7815290" cy="1143000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РАЗВИВАЕМ СЛУХ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1506" name="Picture 2" descr="C:\Users\User\Pictures\Комар - З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71678"/>
            <a:ext cx="3357586" cy="2357454"/>
          </a:xfrm>
          <a:prstGeom prst="rect">
            <a:avLst/>
          </a:prstGeom>
          <a:noFill/>
        </p:spPr>
      </p:pic>
      <p:pic>
        <p:nvPicPr>
          <p:cNvPr id="21507" name="Picture 3" descr="C:\Users\User\Pictures\images (8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428736"/>
            <a:ext cx="3500462" cy="2500330"/>
          </a:xfrm>
          <a:prstGeom prst="rect">
            <a:avLst/>
          </a:prstGeom>
          <a:noFill/>
        </p:spPr>
      </p:pic>
      <p:pic>
        <p:nvPicPr>
          <p:cNvPr id="21508" name="Picture 4" descr="C:\Users\User\Pictures\images (1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429132"/>
            <a:ext cx="4000528" cy="2143140"/>
          </a:xfrm>
          <a:prstGeom prst="rect">
            <a:avLst/>
          </a:prstGeom>
          <a:noFill/>
        </p:spPr>
      </p:pic>
      <p:pic>
        <p:nvPicPr>
          <p:cNvPr id="21509" name="Picture 5" descr="C:\Users\User\Pictures\Насос - С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3732208"/>
            <a:ext cx="3214710" cy="3125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олубой с кадратиками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голубой с кадратиками</Template>
  <TotalTime>119</TotalTime>
  <Words>175</Words>
  <Application>Microsoft PowerPoint</Application>
  <PresentationFormat>Экран (4:3)</PresentationFormat>
  <Paragraphs>28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голубой с кадратиками</vt:lpstr>
      <vt:lpstr>ДАВАЙТЕ ПОЗНАКОМИМСЯ!</vt:lpstr>
      <vt:lpstr>         Цель:   .        </vt:lpstr>
      <vt:lpstr>ВСТУПЛЕНИЕ</vt:lpstr>
      <vt:lpstr>Направления развития речи дошкольников</vt:lpstr>
      <vt:lpstr>Условия развития речи</vt:lpstr>
      <vt:lpstr>Игры с язычком</vt:lpstr>
      <vt:lpstr>УЧИМСЯ ПРАВИЛЬНО ДЫШАТЬ</vt:lpstr>
      <vt:lpstr>Развиваем пальчики</vt:lpstr>
      <vt:lpstr>РАЗВИВАЕМ СЛУХ</vt:lpstr>
      <vt:lpstr>Формируем лексико-грамматические представления</vt:lpstr>
      <vt:lpstr>Согласование числительных с существительными</vt:lpstr>
      <vt:lpstr>Употребляем правильно  предлоги</vt:lpstr>
      <vt:lpstr>Составь рассказ</vt:lpstr>
      <vt:lpstr>Развивайте внимание и любовь к слову.</vt:lpstr>
      <vt:lpstr>УСПЕХОВ , ТЕРПЕНИЯ И  ЛЮБВИ К ДЕТЯМ!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ДАВАЙТЕ ПОЗНАКОМИМСЯ!</dc:title>
  <dc:creator>User</dc:creator>
  <cp:lastModifiedBy>User</cp:lastModifiedBy>
  <cp:revision>12</cp:revision>
  <dcterms:created xsi:type="dcterms:W3CDTF">2017-09-28T04:23:27Z</dcterms:created>
  <dcterms:modified xsi:type="dcterms:W3CDTF">2018-09-24T22:55:26Z</dcterms:modified>
</cp:coreProperties>
</file>