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7"/>
  </p:handoutMasterIdLst>
  <p:sldIdLst>
    <p:sldId id="289" r:id="rId2"/>
    <p:sldId id="261" r:id="rId3"/>
    <p:sldId id="257" r:id="rId4"/>
    <p:sldId id="283" r:id="rId5"/>
    <p:sldId id="309" r:id="rId6"/>
    <p:sldId id="334" r:id="rId7"/>
    <p:sldId id="281" r:id="rId8"/>
    <p:sldId id="307" r:id="rId9"/>
    <p:sldId id="259" r:id="rId10"/>
    <p:sldId id="342" r:id="rId11"/>
    <p:sldId id="296" r:id="rId12"/>
    <p:sldId id="299" r:id="rId13"/>
    <p:sldId id="323" r:id="rId14"/>
    <p:sldId id="324" r:id="rId15"/>
    <p:sldId id="325" r:id="rId16"/>
    <p:sldId id="326" r:id="rId17"/>
    <p:sldId id="327" r:id="rId18"/>
    <p:sldId id="339" r:id="rId19"/>
    <p:sldId id="340" r:id="rId20"/>
    <p:sldId id="311" r:id="rId21"/>
    <p:sldId id="312" r:id="rId22"/>
    <p:sldId id="313" r:id="rId23"/>
    <p:sldId id="317" r:id="rId24"/>
    <p:sldId id="336" r:id="rId25"/>
    <p:sldId id="338" r:id="rId26"/>
    <p:sldId id="316" r:id="rId27"/>
    <p:sldId id="318" r:id="rId28"/>
    <p:sldId id="348" r:id="rId29"/>
    <p:sldId id="349" r:id="rId30"/>
    <p:sldId id="350" r:id="rId31"/>
    <p:sldId id="347" r:id="rId32"/>
    <p:sldId id="328" r:id="rId33"/>
    <p:sldId id="302" r:id="rId34"/>
    <p:sldId id="346" r:id="rId35"/>
    <p:sldId id="278" r:id="rId36"/>
    <p:sldId id="287" r:id="rId37"/>
    <p:sldId id="288" r:id="rId38"/>
    <p:sldId id="303" r:id="rId39"/>
    <p:sldId id="304" r:id="rId40"/>
    <p:sldId id="305" r:id="rId41"/>
    <p:sldId id="344" r:id="rId42"/>
    <p:sldId id="345" r:id="rId43"/>
    <p:sldId id="352" r:id="rId44"/>
    <p:sldId id="353" r:id="rId45"/>
    <p:sldId id="351" r:id="rId4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1"/>
    </p:ext>
    <p:ext uri="{D31A062A-798A-4329-ABDD-BBA856620510}">
      <p14:defaultImageDpi xmlns=""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2574" autoAdjust="0"/>
    <p:restoredTop sz="94660"/>
  </p:normalViewPr>
  <p:slideViewPr>
    <p:cSldViewPr>
      <p:cViewPr varScale="1">
        <p:scale>
          <a:sx n="69" d="100"/>
          <a:sy n="69" d="100"/>
        </p:scale>
        <p:origin x="-64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226F8CC-1A8E-4D64-8322-30520D4AE7E1}" type="datetimeFigureOut">
              <a:rPr lang="ru-RU"/>
              <a:pPr>
                <a:defRPr/>
              </a:pPr>
              <a:t>07.12.2018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3F3A339-08DA-4F26-90F6-899D0E624F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746352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6455B5-7169-4866-81C7-CAD55B15B13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4203142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72A3D-05D2-4864-B515-9F99D50D887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387923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CC6827-204C-4FB8-A93D-F94EF3D9ED3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7669607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1333D1-D2EB-4176-BF13-E5953930712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024776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DD1FE-00ED-4116-BAD4-E34156F1C6F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935638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62409E-1CA8-4C2F-937F-7298F18F443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019829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7E6EDA-6583-4B4F-87C0-53641AF1D0B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983017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9619FE-739F-4954-A6C6-B0CCA1CF1D0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215877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A31574-FD66-4DF3-B440-8BAFE234D6D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946969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C766A5-256A-41A0-9624-3EC8FF2C3DC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042460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AF9336-8EBD-4E03-8E5B-4836F2B01B6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530293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85EA32-611B-4CE2-AFCD-F4CF2365B7E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4111037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55A92FE-C937-4499-B80B-EA604B36879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ru-RU" altLang="ru-RU" sz="1600" dirty="0" smtClean="0"/>
              <a:t/>
            </a:r>
            <a:br>
              <a:rPr lang="ru-RU" altLang="ru-RU" sz="1600" dirty="0" smtClean="0"/>
            </a:br>
            <a:r>
              <a:rPr lang="ru-RU" altLang="ru-RU" sz="1600" dirty="0" smtClean="0"/>
              <a:t> </a:t>
            </a:r>
            <a:br>
              <a:rPr lang="ru-RU" altLang="ru-RU" sz="1600" dirty="0" smtClean="0"/>
            </a:br>
            <a:r>
              <a:rPr lang="ru-RU" altLang="ru-RU" sz="1600" dirty="0" smtClean="0"/>
              <a:t> </a:t>
            </a:r>
            <a:br>
              <a:rPr lang="ru-RU" altLang="ru-RU" sz="1600" dirty="0" smtClean="0"/>
            </a:br>
            <a:r>
              <a:rPr lang="ru-RU" altLang="ru-RU" sz="1600" dirty="0" smtClean="0"/>
              <a:t> </a:t>
            </a:r>
            <a:br>
              <a:rPr lang="ru-RU" altLang="ru-RU" sz="1600" dirty="0" smtClean="0"/>
            </a:br>
            <a:r>
              <a:rPr lang="ru-RU" altLang="ru-RU" sz="1600" dirty="0" smtClean="0"/>
              <a:t/>
            </a:r>
            <a:br>
              <a:rPr lang="ru-RU" altLang="ru-RU" sz="1600" dirty="0" smtClean="0"/>
            </a:br>
            <a:r>
              <a:rPr lang="ru-RU" alt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Демография и проблемы экологии</a:t>
            </a:r>
            <a:br>
              <a:rPr lang="ru-RU" alt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600" dirty="0" smtClean="0"/>
              <a:t> </a:t>
            </a:r>
            <a:br>
              <a:rPr lang="ru-RU" altLang="ru-RU" sz="1600" dirty="0" smtClean="0"/>
            </a:br>
            <a:r>
              <a:rPr lang="ru-RU" altLang="ru-RU" sz="1600" dirty="0" smtClean="0"/>
              <a:t> </a:t>
            </a:r>
            <a:br>
              <a:rPr lang="ru-RU" altLang="ru-RU" sz="1600" dirty="0" smtClean="0"/>
            </a:br>
            <a:r>
              <a:rPr lang="ru-RU" altLang="ru-RU" sz="1600" dirty="0" smtClean="0"/>
              <a:t> </a:t>
            </a:r>
            <a:br>
              <a:rPr lang="ru-RU" altLang="ru-RU" sz="1600" dirty="0" smtClean="0"/>
            </a:br>
            <a:r>
              <a:rPr lang="ru-RU" altLang="ru-RU" sz="1600" dirty="0" smtClean="0"/>
              <a:t/>
            </a:r>
            <a:br>
              <a:rPr lang="ru-RU" altLang="ru-RU" sz="1600" dirty="0" smtClean="0"/>
            </a:br>
            <a:endParaRPr lang="ru-RU" altLang="ru-RU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274638"/>
            <a:ext cx="8964488" cy="418058"/>
          </a:xfrm>
        </p:spPr>
        <p:txBody>
          <a:bodyPr/>
          <a:lstStyle/>
          <a:p>
            <a:pPr eaLnBrk="1" hangingPunct="1"/>
            <a:endParaRPr lang="ru-RU" altLang="ru-RU" sz="3200" b="1" dirty="0" smtClean="0">
              <a:solidFill>
                <a:srgbClr val="FF0000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720"/>
            <a:ext cx="9144000" cy="521744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altLang="ru-RU" sz="2800" dirty="0" smtClean="0"/>
              <a:t>Нулевой прирост численности населения происходит при простой </a:t>
            </a:r>
            <a:r>
              <a:rPr lang="ru-RU" altLang="ru-RU" sz="2800" dirty="0" err="1" smtClean="0"/>
              <a:t>воспроизводимости</a:t>
            </a:r>
            <a:r>
              <a:rPr lang="ru-RU" altLang="ru-RU" sz="2800" dirty="0" smtClean="0"/>
              <a:t> (два родителя – два ребенка).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dirty="0" smtClean="0"/>
              <a:t>В настоящее время, с учетом детской смертности, простое воспроизводство населения обеспечивает СКР = 2,03 в развитых и 2,20 в развивающихся странах.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800" b="1" dirty="0" smtClean="0">
                <a:solidFill>
                  <a:srgbClr val="FF0000"/>
                </a:solidFill>
              </a:rPr>
              <a:t>Реально:</a:t>
            </a:r>
            <a:r>
              <a:rPr lang="ru-RU" altLang="ru-RU" sz="2800" dirty="0" smtClean="0"/>
              <a:t> в развитых странах – около 2, в развивающихся 4,8.</a:t>
            </a:r>
          </a:p>
          <a:p>
            <a:pPr eaLnBrk="1" hangingPunct="1">
              <a:lnSpc>
                <a:spcPct val="80000"/>
              </a:lnSpc>
              <a:buNone/>
            </a:pPr>
            <a:endParaRPr lang="ru-RU" altLang="ru-RU" sz="2800" dirty="0" smtClean="0"/>
          </a:p>
          <a:p>
            <a:pPr eaLnBrk="1" hangingPunct="1">
              <a:lnSpc>
                <a:spcPct val="80000"/>
              </a:lnSpc>
            </a:pPr>
            <a:r>
              <a:rPr lang="ru-RU" altLang="ru-RU" sz="2800" dirty="0" smtClean="0"/>
              <a:t>В ряде развитых государств прирост населения сократился или имеет отрицательные значения (Германия, Дания, Англия, Россия и др.).</a:t>
            </a:r>
          </a:p>
          <a:p>
            <a:pPr eaLnBrk="1" hangingPunct="1">
              <a:lnSpc>
                <a:spcPct val="80000"/>
              </a:lnSpc>
            </a:pPr>
            <a:endParaRPr lang="ru-RU" alt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908720"/>
            <a:ext cx="8892480" cy="5217443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5</a:t>
            </a:r>
            <a:r>
              <a:rPr lang="en-US" sz="2800" b="1" dirty="0" smtClean="0">
                <a:solidFill>
                  <a:srgbClr val="FF0000"/>
                </a:solidFill>
              </a:rPr>
              <a:t>. </a:t>
            </a:r>
            <a:r>
              <a:rPr lang="ru-RU" sz="2800" b="1" dirty="0" smtClean="0">
                <a:solidFill>
                  <a:srgbClr val="FF0000"/>
                </a:solidFill>
              </a:rPr>
              <a:t>Плотность населения - </a:t>
            </a:r>
            <a:r>
              <a:rPr lang="ru-RU" sz="2800" dirty="0" smtClean="0"/>
              <a:t>число людей в пересчете на 1 м² территории.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В РФ </a:t>
            </a:r>
            <a:r>
              <a:rPr lang="ru-RU" sz="2800" dirty="0" smtClean="0"/>
              <a:t>– 8 чел./ м² (средняя) </a:t>
            </a:r>
          </a:p>
          <a:p>
            <a:r>
              <a:rPr lang="ru-RU" sz="2800" dirty="0" smtClean="0"/>
              <a:t>в европейской части – 30 чел./ м²  </a:t>
            </a:r>
          </a:p>
          <a:p>
            <a:r>
              <a:rPr lang="ru-RU" sz="2800" dirty="0" smtClean="0"/>
              <a:t>в азиатской – 2,5 чел./ м²</a:t>
            </a:r>
          </a:p>
          <a:p>
            <a:r>
              <a:rPr lang="ru-RU" sz="2800" dirty="0" smtClean="0"/>
              <a:t>в Москве, Ингушетии, Северной Осетии – </a:t>
            </a:r>
          </a:p>
          <a:p>
            <a:pPr>
              <a:buNone/>
            </a:pPr>
            <a:r>
              <a:rPr lang="ru-RU" sz="2800" dirty="0" smtClean="0"/>
              <a:t>    100 чел./ м², </a:t>
            </a:r>
          </a:p>
          <a:p>
            <a:r>
              <a:rPr lang="ru-RU" sz="2800" dirty="0" smtClean="0"/>
              <a:t>в районах Крайнего Севера – не более 1 чел./м²  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В Архангельской области – 1,98 чел./ м²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04664"/>
            <a:ext cx="8892480" cy="5721499"/>
          </a:xfrm>
        </p:spPr>
        <p:txBody>
          <a:bodyPr/>
          <a:lstStyle/>
          <a:p>
            <a:r>
              <a:rPr lang="ru-RU" sz="2800" dirty="0" smtClean="0"/>
              <a:t>Но некоторые страны процветают, имея гораздо более высокие показатели плотности населения за счет импорта ресурсов и применения новейших технологий.</a:t>
            </a:r>
          </a:p>
          <a:p>
            <a:r>
              <a:rPr lang="ru-RU" sz="2800" dirty="0" smtClean="0"/>
              <a:t>Япония – </a:t>
            </a:r>
            <a:r>
              <a:rPr lang="ru-RU" sz="2800" b="1" dirty="0" smtClean="0"/>
              <a:t>300</a:t>
            </a:r>
            <a:r>
              <a:rPr lang="ru-RU" sz="2800" dirty="0" smtClean="0"/>
              <a:t> чел./м² </a:t>
            </a:r>
          </a:p>
          <a:p>
            <a:r>
              <a:rPr lang="ru-RU" sz="2800" dirty="0" smtClean="0"/>
              <a:t>Голландия – </a:t>
            </a:r>
            <a:r>
              <a:rPr lang="ru-RU" sz="2800" b="1" dirty="0" smtClean="0"/>
              <a:t>400 </a:t>
            </a:r>
            <a:r>
              <a:rPr lang="ru-RU" sz="2800" dirty="0" smtClean="0"/>
              <a:t>чел./м² </a:t>
            </a:r>
          </a:p>
          <a:p>
            <a:r>
              <a:rPr lang="ru-RU" sz="2800" dirty="0" smtClean="0"/>
              <a:t>Тайвань – более </a:t>
            </a:r>
            <a:r>
              <a:rPr lang="ru-RU" sz="2800" b="1" dirty="0" smtClean="0"/>
              <a:t>600 </a:t>
            </a:r>
            <a:r>
              <a:rPr lang="ru-RU" sz="2800" dirty="0" smtClean="0"/>
              <a:t>чел./м² </a:t>
            </a:r>
          </a:p>
          <a:p>
            <a:r>
              <a:rPr lang="ru-RU" sz="2800" dirty="0" smtClean="0"/>
              <a:t>Гонконг – около </a:t>
            </a:r>
            <a:r>
              <a:rPr lang="ru-RU" sz="2800" b="1" dirty="0" smtClean="0"/>
              <a:t>6500 </a:t>
            </a:r>
            <a:r>
              <a:rPr lang="ru-RU" sz="2800" dirty="0" smtClean="0"/>
              <a:t>чел./м² </a:t>
            </a:r>
          </a:p>
          <a:p>
            <a:r>
              <a:rPr lang="ru-RU" sz="2800" dirty="0" smtClean="0"/>
              <a:t>Для сравнения в Китае – 140 чел./м²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6. Продолжительность жизни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В развитых странах превышает 77 лет, </a:t>
            </a:r>
          </a:p>
          <a:p>
            <a:pPr>
              <a:buNone/>
            </a:pPr>
            <a:r>
              <a:rPr lang="ru-RU" sz="2800" dirty="0" smtClean="0"/>
              <a:t>    в бедных – ниже 50 лет.</a:t>
            </a:r>
          </a:p>
          <a:p>
            <a:r>
              <a:rPr lang="ru-RU" sz="2800" dirty="0" smtClean="0"/>
              <a:t>Во второй половине </a:t>
            </a:r>
            <a:r>
              <a:rPr lang="en-US" sz="2800" dirty="0" smtClean="0"/>
              <a:t>XX</a:t>
            </a:r>
            <a:r>
              <a:rPr lang="ru-RU" sz="2800" dirty="0" smtClean="0"/>
              <a:t> века в СССР продолжительность жизни была 68 лет. </a:t>
            </a:r>
          </a:p>
          <a:p>
            <a:r>
              <a:rPr lang="ru-RU" sz="2800" dirty="0" smtClean="0"/>
              <a:t>В конце 90-х положение резко ухудшилось.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На 2017 г. – 72,2 года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562074"/>
          </a:xfrm>
        </p:spPr>
        <p:txBody>
          <a:bodyPr/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</a:rPr>
              <a:t>7. Возрастной состав населения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8" cy="5544616"/>
          </a:xfrm>
        </p:spPr>
        <p:txBody>
          <a:bodyPr/>
          <a:lstStyle/>
          <a:p>
            <a:r>
              <a:rPr lang="ru-RU" sz="2800" dirty="0" smtClean="0"/>
              <a:t>Определяется соотношением людей трёх основных возрастных групп:</a:t>
            </a:r>
          </a:p>
          <a:p>
            <a:r>
              <a:rPr lang="ru-RU" sz="2800" dirty="0" smtClean="0"/>
              <a:t>1) люди моложе трудоспособного возраста;</a:t>
            </a:r>
          </a:p>
          <a:p>
            <a:r>
              <a:rPr lang="ru-RU" sz="2800" dirty="0" smtClean="0"/>
              <a:t>2) люди трудоспособного возраста (в РФ от 16 лет до пенсионного возраста);</a:t>
            </a:r>
          </a:p>
          <a:p>
            <a:r>
              <a:rPr lang="ru-RU" sz="2800" dirty="0" smtClean="0"/>
              <a:t>3) люди старше трудоспособного возраста.</a:t>
            </a:r>
          </a:p>
          <a:p>
            <a:r>
              <a:rPr lang="ru-RU" sz="2800" dirty="0" smtClean="0"/>
              <a:t>В демографически благополучных странах (при СКР равном 2 - 2,5) возрастной состав оптимален: 1 группа численно превышает 3 группу и в 3 раза меньше 2 группы.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200" b="1" dirty="0" smtClean="0">
                <a:solidFill>
                  <a:srgbClr val="FF0000"/>
                </a:solidFill>
              </a:rPr>
              <a:t>Доля населения </a:t>
            </a:r>
            <a:br>
              <a:rPr lang="ru-RU" altLang="ru-RU" sz="3200" b="1" dirty="0" smtClean="0">
                <a:solidFill>
                  <a:srgbClr val="FF0000"/>
                </a:solidFill>
              </a:rPr>
            </a:br>
            <a:r>
              <a:rPr lang="ru-RU" altLang="ru-RU" sz="3200" b="1" dirty="0" smtClean="0">
                <a:solidFill>
                  <a:srgbClr val="FF0000"/>
                </a:solidFill>
              </a:rPr>
              <a:t>по возрастным группам (%)</a:t>
            </a:r>
          </a:p>
        </p:txBody>
      </p:sp>
      <p:graphicFrame>
        <p:nvGraphicFramePr>
          <p:cNvPr id="19484" name="Group 28"/>
          <p:cNvGraphicFramePr>
            <a:graphicFrameLocks noGrp="1"/>
          </p:cNvGraphicFramePr>
          <p:nvPr>
            <p:ph idx="1"/>
          </p:nvPr>
        </p:nvGraphicFramePr>
        <p:xfrm>
          <a:off x="395536" y="1628799"/>
          <a:ext cx="8362950" cy="4608513"/>
        </p:xfrm>
        <a:graphic>
          <a:graphicData uri="http://schemas.openxmlformats.org/drawingml/2006/table">
            <a:tbl>
              <a:tblPr/>
              <a:tblGrid>
                <a:gridCol w="2787650"/>
                <a:gridCol w="2787650"/>
                <a:gridCol w="2787650"/>
              </a:tblGrid>
              <a:tr h="104678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Регион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До 15 лет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Старше 65 лет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6172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Европа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Япония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США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Африка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Россия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19,6%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14,3%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20,6%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45,3%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17,4%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13,5%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19,5%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12,4%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3,0%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14,2%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29" name="Rectangle 26"/>
          <p:cNvSpPr>
            <a:spLocks noChangeArrowheads="1"/>
          </p:cNvSpPr>
          <p:nvPr/>
        </p:nvSpPr>
        <p:spPr bwMode="auto">
          <a:xfrm>
            <a:off x="251520" y="1484313"/>
            <a:ext cx="8892480" cy="424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endParaRPr lang="ru-RU" alt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5865515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8. Средний возраст людей:</a:t>
            </a:r>
          </a:p>
          <a:p>
            <a:r>
              <a:rPr lang="ru-RU" dirty="0" smtClean="0"/>
              <a:t>В странах ЕС – 39 лет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В России – 37 лет</a:t>
            </a:r>
          </a:p>
          <a:p>
            <a:r>
              <a:rPr lang="ru-RU" dirty="0" smtClean="0"/>
              <a:t>В США – 36 лет</a:t>
            </a:r>
          </a:p>
          <a:p>
            <a:r>
              <a:rPr lang="ru-RU" dirty="0" smtClean="0"/>
              <a:t>В Океании – 32 года</a:t>
            </a:r>
          </a:p>
          <a:p>
            <a:r>
              <a:rPr lang="ru-RU" dirty="0" smtClean="0"/>
              <a:t>В Азии – 28 лет</a:t>
            </a:r>
          </a:p>
          <a:p>
            <a:r>
              <a:rPr lang="ru-RU" dirty="0" smtClean="0"/>
              <a:t>В Латинской Америке – 26 лет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29600" cy="5721350"/>
          </a:xfrm>
        </p:spPr>
        <p:txBody>
          <a:bodyPr/>
          <a:lstStyle/>
          <a:p>
            <a:pPr eaLnBrk="1" hangingPunct="1"/>
            <a:r>
              <a:rPr lang="ru-RU" altLang="ru-RU" sz="2800" dirty="0" smtClean="0"/>
              <a:t>Кроме рождаемости и смертности, изменение численности населения в отдельных странах и регионах происходит за счет:</a:t>
            </a:r>
          </a:p>
          <a:p>
            <a:pPr eaLnBrk="1" hangingPunct="1"/>
            <a:r>
              <a:rPr lang="ru-RU" altLang="ru-RU" sz="2800" dirty="0" smtClean="0"/>
              <a:t> </a:t>
            </a:r>
            <a:r>
              <a:rPr lang="ru-RU" altLang="ru-RU" sz="2800" b="1" dirty="0" smtClean="0">
                <a:solidFill>
                  <a:srgbClr val="FF0000"/>
                </a:solidFill>
              </a:rPr>
              <a:t>эмиграции - </a:t>
            </a:r>
            <a:r>
              <a:rPr lang="ru-RU" altLang="ru-RU" sz="2800" dirty="0" smtClean="0">
                <a:solidFill>
                  <a:srgbClr val="FF0000"/>
                </a:solidFill>
              </a:rPr>
              <a:t> </a:t>
            </a:r>
            <a:r>
              <a:rPr lang="ru-RU" altLang="ru-RU" sz="2800" dirty="0" smtClean="0"/>
              <a:t>переселение из одной страны в другую по экономическим, политическим, личным обстоятельствам</a:t>
            </a:r>
          </a:p>
          <a:p>
            <a:pPr eaLnBrk="1" hangingPunct="1"/>
            <a:r>
              <a:rPr lang="ru-RU" altLang="ru-RU" sz="2800" dirty="0" smtClean="0"/>
              <a:t> и </a:t>
            </a:r>
          </a:p>
          <a:p>
            <a:pPr eaLnBrk="1" hangingPunct="1"/>
            <a:r>
              <a:rPr lang="ru-RU" altLang="ru-RU" sz="2800" b="1" dirty="0" smtClean="0">
                <a:solidFill>
                  <a:srgbClr val="FF0000"/>
                </a:solidFill>
              </a:rPr>
              <a:t>миграции -</a:t>
            </a:r>
            <a:r>
              <a:rPr lang="ru-RU" altLang="ru-RU" sz="2800" dirty="0" smtClean="0">
                <a:solidFill>
                  <a:srgbClr val="FF0000"/>
                </a:solidFill>
              </a:rPr>
              <a:t> </a:t>
            </a:r>
            <a:r>
              <a:rPr lang="ru-RU" altLang="ru-RU" sz="2800" dirty="0" smtClean="0"/>
              <a:t>перемещение людей из одного региона (страны, мира) в другой.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Счетчик рождаемости и смертности РФ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336704"/>
          </a:xfrm>
        </p:spPr>
        <p:txBody>
          <a:bodyPr/>
          <a:lstStyle/>
          <a:p>
            <a:r>
              <a:rPr lang="ru-RU" sz="2800" dirty="0" smtClean="0"/>
              <a:t>Население Архангельской области – 1 165 750 чел.</a:t>
            </a:r>
            <a:endParaRPr lang="en-US" sz="2800" dirty="0" smtClean="0"/>
          </a:p>
          <a:p>
            <a:r>
              <a:rPr lang="ru-RU" sz="2800" b="1" dirty="0" smtClean="0"/>
              <a:t>В Архангельской области</a:t>
            </a:r>
            <a:r>
              <a:rPr lang="ru-RU" sz="2800" dirty="0" smtClean="0"/>
              <a:t> (без НАО) за 9 месяцев 2017 года выявлены следующие </a:t>
            </a:r>
            <a:r>
              <a:rPr lang="ru-RU" sz="2800" b="1" dirty="0" smtClean="0"/>
              <a:t>демографические показатели: </a:t>
            </a:r>
            <a:endParaRPr lang="ru-RU" sz="2800" dirty="0" smtClean="0"/>
          </a:p>
          <a:p>
            <a:r>
              <a:rPr lang="ru-RU" sz="2800" dirty="0" smtClean="0"/>
              <a:t>- За 2016 год родилось </a:t>
            </a:r>
            <a:r>
              <a:rPr lang="ru-RU" sz="2800" b="1" dirty="0" smtClean="0">
                <a:solidFill>
                  <a:srgbClr val="FF0000"/>
                </a:solidFill>
              </a:rPr>
              <a:t>10 134 </a:t>
            </a:r>
            <a:r>
              <a:rPr lang="ru-RU" sz="2800" dirty="0" smtClean="0"/>
              <a:t>человека, за 9 месяцев 2017 года – </a:t>
            </a:r>
            <a:r>
              <a:rPr lang="ru-RU" sz="2800" b="1" dirty="0" smtClean="0">
                <a:solidFill>
                  <a:srgbClr val="FF0000"/>
                </a:solidFill>
              </a:rPr>
              <a:t>8 833</a:t>
            </a: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человека;</a:t>
            </a:r>
          </a:p>
          <a:p>
            <a:r>
              <a:rPr lang="ru-RU" sz="2800" dirty="0" smtClean="0"/>
              <a:t>- В 2016 году умерло </a:t>
            </a:r>
            <a:r>
              <a:rPr lang="ru-RU" sz="2800" b="1" dirty="0" smtClean="0"/>
              <a:t>11 636 </a:t>
            </a:r>
            <a:r>
              <a:rPr lang="ru-RU" sz="2800" dirty="0" smtClean="0"/>
              <a:t>человек, за 9 месяцев 2017 года – </a:t>
            </a:r>
            <a:r>
              <a:rPr lang="ru-RU" sz="2800" b="1" dirty="0" smtClean="0"/>
              <a:t>11 236</a:t>
            </a:r>
            <a:r>
              <a:rPr lang="ru-RU" sz="2800" dirty="0" smtClean="0"/>
              <a:t>;</a:t>
            </a:r>
          </a:p>
          <a:p>
            <a:r>
              <a:rPr lang="ru-RU" sz="2800" dirty="0" smtClean="0"/>
              <a:t>-  Умерло детей до года в 2016 году – 58, в 2017 году – 60 за последние 9 месяцев;</a:t>
            </a:r>
          </a:p>
          <a:p>
            <a:r>
              <a:rPr lang="ru-RU" sz="2800" dirty="0" smtClean="0"/>
              <a:t>- Детская смертность составила в 2016 году – 109 человек, в 2017 году – 101.</a:t>
            </a:r>
          </a:p>
          <a:p>
            <a:r>
              <a:rPr lang="ru-RU" sz="2800" dirty="0" smtClean="0"/>
              <a:t>По рождаемости и смертности АО – 36 место в РФ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0" y="188640"/>
            <a:ext cx="3995936" cy="5937523"/>
          </a:xfrm>
        </p:spPr>
        <p:txBody>
          <a:bodyPr/>
          <a:lstStyle/>
          <a:p>
            <a:pPr eaLnBrk="1" hangingPunct="1">
              <a:buNone/>
            </a:pPr>
            <a:r>
              <a:rPr lang="en-US" altLang="ru-RU" b="1" dirty="0" smtClean="0">
                <a:solidFill>
                  <a:srgbClr val="FF0000"/>
                </a:solidFill>
              </a:rPr>
              <a:t>    </a:t>
            </a:r>
            <a:r>
              <a:rPr lang="ru-RU" altLang="ru-RU" b="1" dirty="0" smtClean="0">
                <a:solidFill>
                  <a:srgbClr val="FF0000"/>
                </a:solidFill>
              </a:rPr>
              <a:t>Демография</a:t>
            </a:r>
            <a:r>
              <a:rPr lang="ru-RU" altLang="ru-RU" dirty="0" smtClean="0">
                <a:solidFill>
                  <a:srgbClr val="FF0000"/>
                </a:solidFill>
              </a:rPr>
              <a:t> </a:t>
            </a:r>
          </a:p>
          <a:p>
            <a:pPr eaLnBrk="1" hangingPunct="1">
              <a:buNone/>
            </a:pPr>
            <a:r>
              <a:rPr lang="en-US" altLang="ru-RU" dirty="0" smtClean="0"/>
              <a:t>  </a:t>
            </a:r>
            <a:r>
              <a:rPr lang="ru-RU" altLang="ru-RU" dirty="0" smtClean="0"/>
              <a:t>(греч. демос – народ) – наука, изучающая население, его структуру, состав, динамику и </a:t>
            </a:r>
            <a:r>
              <a:rPr lang="ru-RU" altLang="ru-RU" dirty="0" smtClean="0"/>
              <a:t>воспроизводства </a:t>
            </a:r>
            <a:r>
              <a:rPr lang="ru-RU" altLang="ru-RU" dirty="0" smtClean="0"/>
              <a:t>(рождаемость, смертность, продолжительность жизни). </a:t>
            </a:r>
          </a:p>
        </p:txBody>
      </p:sp>
      <p:pic>
        <p:nvPicPr>
          <p:cNvPr id="6" name="Содержимое 3" descr="http://festival.1september.ru/articles/528696/img5.gif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2066747"/>
            <a:ext cx="5364088" cy="4791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61975"/>
          </a:xfrm>
        </p:spPr>
        <p:txBody>
          <a:bodyPr/>
          <a:lstStyle/>
          <a:p>
            <a:pPr eaLnBrk="1" hangingPunct="1"/>
            <a:r>
              <a:rPr lang="ru-RU" altLang="ru-RU" sz="2400" b="1" dirty="0" smtClean="0">
                <a:solidFill>
                  <a:srgbClr val="FF0000"/>
                </a:solidFill>
              </a:rPr>
              <a:t>Динамика роста населения за последние 10-12 тыс.лет</a:t>
            </a:r>
          </a:p>
        </p:txBody>
      </p:sp>
      <p:graphicFrame>
        <p:nvGraphicFramePr>
          <p:cNvPr id="12349" name="Group 61"/>
          <p:cNvGraphicFramePr>
            <a:graphicFrameLocks noGrp="1"/>
          </p:cNvGraphicFramePr>
          <p:nvPr>
            <p:ph idx="1"/>
          </p:nvPr>
        </p:nvGraphicFramePr>
        <p:xfrm>
          <a:off x="395288" y="692150"/>
          <a:ext cx="8229600" cy="6017312"/>
        </p:xfrm>
        <a:graphic>
          <a:graphicData uri="http://schemas.openxmlformats.org/drawingml/2006/table">
            <a:tbl>
              <a:tblPr/>
              <a:tblGrid>
                <a:gridCol w="5903912"/>
                <a:gridCol w="2325688"/>
              </a:tblGrid>
              <a:tr h="70111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Год, период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Численность, млрд.чел.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8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10-12 тыс.лет назад </a:t>
                      </a: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(до неалитической революции – перехода к с/х производству)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0,2 – 0,3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(20 – 30 </a:t>
                      </a:r>
                      <a:r>
                        <a:rPr kumimoji="0" lang="ru-RU" altLang="ru-RU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млн</a:t>
                      </a: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 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8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1830 г. </a:t>
                      </a: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(начальный период промышленной революции)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4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1930 г.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4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1960 г.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4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1975 г.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4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1987 г.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4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1996 г. 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5,5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4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1999 г.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4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2011 г.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4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2020 г. (прогноз)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ru-RU" altLang="ru-RU" smtClean="0"/>
              <a:t>Демографические перспективы </a:t>
            </a:r>
          </a:p>
        </p:txBody>
      </p:sp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88" y="1293813"/>
            <a:ext cx="6500812" cy="549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ru-RU" sz="3600" b="1" dirty="0" smtClean="0">
                <a:solidFill>
                  <a:srgbClr val="FF0000"/>
                </a:solidFill>
              </a:rPr>
              <a:t>II. </a:t>
            </a:r>
            <a:r>
              <a:rPr lang="ru-RU" altLang="ru-RU" sz="3600" b="1" dirty="0" smtClean="0">
                <a:solidFill>
                  <a:srgbClr val="FF0000"/>
                </a:solidFill>
              </a:rPr>
              <a:t>Демографический взрыв</a:t>
            </a:r>
            <a:r>
              <a:rPr lang="ru-RU" altLang="ru-RU" sz="3600" dirty="0" smtClean="0">
                <a:solidFill>
                  <a:srgbClr val="FF0000"/>
                </a:solidFill>
              </a:rPr>
              <a:t> –</a:t>
            </a:r>
            <a:r>
              <a:rPr lang="ru-RU" altLang="ru-RU" sz="3600" dirty="0" smtClean="0"/>
              <a:t>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None/>
            </a:pPr>
            <a:r>
              <a:rPr lang="en-US" altLang="ru-RU" sz="2800" dirty="0" smtClean="0"/>
              <a:t>   </a:t>
            </a:r>
            <a:r>
              <a:rPr lang="ru-RU" altLang="ru-RU" sz="2800" dirty="0" smtClean="0"/>
              <a:t>резкое увеличение темпов роста народонаселения, обусловленное интенсивным снижением смертности, особенно детской, при сохранении рождаемости.</a:t>
            </a:r>
          </a:p>
          <a:p>
            <a:pPr eaLnBrk="1" hangingPunct="1">
              <a:buNone/>
            </a:pPr>
            <a:r>
              <a:rPr lang="ru-RU" altLang="ru-RU" sz="2800" b="1" dirty="0" smtClean="0">
                <a:solidFill>
                  <a:srgbClr val="FF0000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200" b="1" dirty="0" smtClean="0">
                <a:solidFill>
                  <a:srgbClr val="FF0000"/>
                </a:solidFill>
              </a:rPr>
              <a:t>Демографические пирамиды и прогноз численности населения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None/>
            </a:pPr>
            <a:r>
              <a:rPr lang="en-US" altLang="ru-RU" dirty="0" smtClean="0"/>
              <a:t>   </a:t>
            </a:r>
            <a:r>
              <a:rPr lang="ru-RU" altLang="ru-RU" dirty="0" smtClean="0"/>
              <a:t>Для прогноза численности населения на перспективу большое значение имеет его возрастной состав, который по возрастным группам графические представляется в виде пирамид.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580112" y="332656"/>
            <a:ext cx="3563888" cy="5793507"/>
          </a:xfrm>
        </p:spPr>
        <p:txBody>
          <a:bodyPr/>
          <a:lstStyle/>
          <a:p>
            <a:pPr eaLnBrk="1" hangingPunct="1">
              <a:buNone/>
            </a:pPr>
            <a:r>
              <a:rPr lang="ru-RU" altLang="ru-RU" dirty="0" smtClean="0"/>
              <a:t>  </a:t>
            </a:r>
            <a:r>
              <a:rPr lang="ru-RU" altLang="ru-RU" dirty="0" smtClean="0">
                <a:solidFill>
                  <a:srgbClr val="FF0000"/>
                </a:solidFill>
              </a:rPr>
              <a:t>Для развитых стран </a:t>
            </a:r>
            <a:r>
              <a:rPr lang="ru-RU" altLang="ru-RU" dirty="0" smtClean="0"/>
              <a:t>характерна </a:t>
            </a:r>
            <a:r>
              <a:rPr lang="ru-RU" altLang="ru-RU" dirty="0" err="1" smtClean="0"/>
              <a:t>колонообзарная</a:t>
            </a:r>
            <a:r>
              <a:rPr lang="ru-RU" altLang="ru-RU" dirty="0" smtClean="0"/>
              <a:t> пирамида.</a:t>
            </a:r>
          </a:p>
          <a:p>
            <a:pPr eaLnBrk="1" hangingPunct="1">
              <a:buFontTx/>
              <a:buNone/>
            </a:pPr>
            <a:r>
              <a:rPr lang="ru-RU" altLang="ru-RU" dirty="0" smtClean="0"/>
              <a:t>   Небольшая доля молодого населения, </a:t>
            </a:r>
            <a:r>
              <a:rPr lang="en-US" altLang="ru-RU" dirty="0" smtClean="0"/>
              <a:t>=&gt;</a:t>
            </a:r>
            <a:r>
              <a:rPr lang="ru-RU" altLang="ru-RU" dirty="0" smtClean="0"/>
              <a:t> общее старение популяции и отсутствие перспектив увеличения численности.</a:t>
            </a:r>
          </a:p>
          <a:p>
            <a:endParaRPr lang="ru-RU" dirty="0"/>
          </a:p>
        </p:txBody>
      </p:sp>
      <p:pic>
        <p:nvPicPr>
          <p:cNvPr id="7" name="Picture 5" descr="Population Pyramid Mexico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5616624" cy="5760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220072" y="332656"/>
            <a:ext cx="3923928" cy="5793507"/>
          </a:xfrm>
        </p:spPr>
        <p:txBody>
          <a:bodyPr/>
          <a:lstStyle/>
          <a:p>
            <a:pPr eaLnBrk="1" hangingPunct="1">
              <a:buNone/>
            </a:pPr>
            <a:r>
              <a:rPr lang="ru-RU" altLang="ru-RU" dirty="0" smtClean="0"/>
              <a:t>   </a:t>
            </a:r>
            <a:r>
              <a:rPr lang="ru-RU" altLang="ru-RU" dirty="0" smtClean="0">
                <a:solidFill>
                  <a:srgbClr val="FF0000"/>
                </a:solidFill>
              </a:rPr>
              <a:t>Для развивающихся стран </a:t>
            </a:r>
            <a:r>
              <a:rPr lang="ru-RU" altLang="ru-RU" dirty="0" smtClean="0"/>
              <a:t>(Кения), пирамида резко расширяется вниз за счет большой доли поколения, находящегося в детородном или более молодом возрасте, </a:t>
            </a:r>
            <a:r>
              <a:rPr lang="en-US" altLang="ru-RU" dirty="0" smtClean="0"/>
              <a:t>=&gt; </a:t>
            </a:r>
            <a:r>
              <a:rPr lang="ru-RU" altLang="ru-RU" dirty="0" smtClean="0"/>
              <a:t>продолжение демографического взрыва. </a:t>
            </a:r>
          </a:p>
        </p:txBody>
      </p:sp>
      <p:pic>
        <p:nvPicPr>
          <p:cNvPr id="7" name="Picture 5" descr="Population Pyramid Mexico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08720"/>
            <a:ext cx="5256584" cy="5256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333375"/>
            <a:ext cx="8218487" cy="57927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2800" b="1" dirty="0" smtClean="0">
                <a:solidFill>
                  <a:srgbClr val="FF0000"/>
                </a:solidFill>
              </a:rPr>
              <a:t>?  </a:t>
            </a:r>
            <a:r>
              <a:rPr lang="ru-RU" altLang="ru-RU" sz="4000" b="1" dirty="0" smtClean="0">
                <a:solidFill>
                  <a:srgbClr val="FF0000"/>
                </a:solidFill>
              </a:rPr>
              <a:t>Каковы причины демографического взрыва в развивающихся странах?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922114"/>
          </a:xfrm>
        </p:spPr>
        <p:txBody>
          <a:bodyPr/>
          <a:lstStyle/>
          <a:p>
            <a:pPr eaLnBrk="1" hangingPunct="1"/>
            <a:r>
              <a:rPr lang="ru-RU" altLang="ru-RU" sz="3200" b="1" dirty="0" smtClean="0">
                <a:solidFill>
                  <a:srgbClr val="FF0000"/>
                </a:solidFill>
              </a:rPr>
              <a:t>Причины демографического взрыва в развивающихся</a:t>
            </a:r>
            <a:r>
              <a:rPr lang="en-US" altLang="ru-RU" sz="32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3200" b="1" dirty="0" smtClean="0">
                <a:solidFill>
                  <a:srgbClr val="FF0000"/>
                </a:solidFill>
              </a:rPr>
              <a:t>странах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96752"/>
            <a:ext cx="9144000" cy="531834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ru-RU" sz="2800" dirty="0" smtClean="0"/>
              <a:t>1) </a:t>
            </a:r>
            <a:r>
              <a:rPr lang="ru-RU" altLang="ru-RU" sz="2800" dirty="0" smtClean="0"/>
              <a:t>отсутствие гарантий обеспечения в старости родителей со стороны государства;</a:t>
            </a:r>
          </a:p>
          <a:p>
            <a:pPr eaLnBrk="1" hangingPunct="1">
              <a:lnSpc>
                <a:spcPct val="90000"/>
              </a:lnSpc>
            </a:pPr>
            <a:r>
              <a:rPr lang="en-US" altLang="ru-RU" sz="2800" dirty="0" smtClean="0"/>
              <a:t>2) </a:t>
            </a:r>
            <a:r>
              <a:rPr lang="ru-RU" altLang="ru-RU" sz="2800" dirty="0" smtClean="0"/>
              <a:t>отсутствие или небольшие расходы на образование детей (</a:t>
            </a:r>
            <a:r>
              <a:rPr lang="en-US" altLang="ru-RU" sz="2800" dirty="0" smtClean="0"/>
              <a:t>=&gt;</a:t>
            </a:r>
            <a:r>
              <a:rPr lang="ru-RU" altLang="ru-RU" sz="2800" dirty="0" smtClean="0"/>
              <a:t> ранние браки, детская эксплуатация);</a:t>
            </a:r>
          </a:p>
          <a:p>
            <a:pPr eaLnBrk="1" hangingPunct="1">
              <a:lnSpc>
                <a:spcPct val="90000"/>
              </a:lnSpc>
            </a:pPr>
            <a:r>
              <a:rPr lang="en-US" altLang="ru-RU" sz="2800" dirty="0" smtClean="0"/>
              <a:t>3) </a:t>
            </a:r>
            <a:r>
              <a:rPr lang="ru-RU" altLang="ru-RU" sz="2800" dirty="0" smtClean="0"/>
              <a:t>неучастие женщин в общественном труде и жизни; главная задача – рождение и воспитание детей;</a:t>
            </a:r>
          </a:p>
          <a:p>
            <a:pPr eaLnBrk="1" hangingPunct="1"/>
            <a:r>
              <a:rPr lang="ru-RU" altLang="ru-RU" sz="2800" dirty="0" smtClean="0"/>
              <a:t>4) запрещение абортов;</a:t>
            </a:r>
          </a:p>
          <a:p>
            <a:pPr eaLnBrk="1" hangingPunct="1"/>
            <a:r>
              <a:rPr lang="ru-RU" altLang="ru-RU" sz="2800" dirty="0" smtClean="0"/>
              <a:t>5) поощрение религией большой семьи;</a:t>
            </a:r>
          </a:p>
          <a:p>
            <a:pPr eaLnBrk="1" hangingPunct="1"/>
            <a:r>
              <a:rPr lang="ru-RU" altLang="ru-RU" sz="2800" dirty="0" smtClean="0"/>
              <a:t>6) отсутствие или слабая доступность противозачаточных средств.</a:t>
            </a:r>
          </a:p>
          <a:p>
            <a:pPr eaLnBrk="1" hangingPunct="1">
              <a:lnSpc>
                <a:spcPct val="90000"/>
              </a:lnSpc>
            </a:pPr>
            <a:endParaRPr lang="ru-RU" alt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sz="3200" b="1" dirty="0" smtClean="0">
                <a:solidFill>
                  <a:srgbClr val="FF0000"/>
                </a:solidFill>
              </a:rPr>
              <a:t>III. </a:t>
            </a:r>
            <a:r>
              <a:rPr lang="ru-RU" altLang="ru-RU" sz="3200" b="1" dirty="0" smtClean="0">
                <a:solidFill>
                  <a:srgbClr val="FF0000"/>
                </a:solidFill>
              </a:rPr>
              <a:t>Демография и проблемы состояния</a:t>
            </a:r>
            <a:r>
              <a:rPr lang="en-US" altLang="ru-RU" sz="32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3200" b="1" dirty="0" smtClean="0">
                <a:solidFill>
                  <a:srgbClr val="FF0000"/>
                </a:solidFill>
              </a:rPr>
              <a:t>окружающей среды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439862"/>
          </a:xfrm>
        </p:spPr>
        <p:txBody>
          <a:bodyPr/>
          <a:lstStyle/>
          <a:p>
            <a:r>
              <a:rPr lang="ru-RU" altLang="ru-RU" sz="3200" b="1" dirty="0" smtClean="0">
                <a:solidFill>
                  <a:srgbClr val="FF0000"/>
                </a:solidFill>
              </a:rPr>
              <a:t>Соотношение численности людей, природных ресурсов и сельскохозяйственной продукции</a:t>
            </a:r>
          </a:p>
        </p:txBody>
      </p:sp>
      <p:pic>
        <p:nvPicPr>
          <p:cNvPr id="3379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0" y="2286000"/>
            <a:ext cx="8826500" cy="333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11163" y="9525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ru-RU" sz="3600" b="1" smtClean="0"/>
              <a:t>I. </a:t>
            </a:r>
            <a:r>
              <a:rPr lang="ru-RU" altLang="ru-RU" sz="3600" b="1" dirty="0" smtClean="0"/>
              <a:t>Основные понятия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7988" y="1125538"/>
            <a:ext cx="8229600" cy="4525962"/>
          </a:xfrm>
        </p:spPr>
        <p:txBody>
          <a:bodyPr/>
          <a:lstStyle/>
          <a:p>
            <a:pPr eaLnBrk="1" hangingPunct="1"/>
            <a:r>
              <a:rPr lang="en-US" altLang="ru-RU" sz="2800" b="1" dirty="0" smtClean="0">
                <a:solidFill>
                  <a:srgbClr val="FF0000"/>
                </a:solidFill>
              </a:rPr>
              <a:t>1.</a:t>
            </a:r>
            <a:r>
              <a:rPr lang="ru-RU" altLang="ru-RU" sz="2800" b="1" dirty="0" smtClean="0">
                <a:solidFill>
                  <a:srgbClr val="FF0000"/>
                </a:solidFill>
              </a:rPr>
              <a:t>Средний коэффициент рождаемости</a:t>
            </a:r>
            <a:r>
              <a:rPr lang="ru-RU" altLang="ru-RU" sz="2800" dirty="0" smtClean="0">
                <a:solidFill>
                  <a:srgbClr val="FF0000"/>
                </a:solidFill>
              </a:rPr>
              <a:t> </a:t>
            </a:r>
            <a:r>
              <a:rPr lang="ru-RU" altLang="ru-RU" sz="2800" b="1" dirty="0" smtClean="0">
                <a:solidFill>
                  <a:srgbClr val="FF0000"/>
                </a:solidFill>
              </a:rPr>
              <a:t>(СКР)</a:t>
            </a:r>
            <a:r>
              <a:rPr lang="ru-RU" altLang="ru-RU" sz="2800" dirty="0" smtClean="0">
                <a:solidFill>
                  <a:srgbClr val="FF0000"/>
                </a:solidFill>
              </a:rPr>
              <a:t> </a:t>
            </a:r>
            <a:r>
              <a:rPr lang="ru-RU" altLang="ru-RU" sz="2800" dirty="0" smtClean="0"/>
              <a:t>-  среднее число детей, которое рождает женщина в течении жизни.</a:t>
            </a:r>
          </a:p>
        </p:txBody>
      </p:sp>
      <p:pic>
        <p:nvPicPr>
          <p:cNvPr id="4100" name="Picture 2" descr="http://upload.wikimedia.org/wikipedia/commons/thumb/2/2e/Countriesbyfertilityrate.svg/400px-Countriesbyfertilityrate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492375"/>
            <a:ext cx="7854950" cy="424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b="1" dirty="0" smtClean="0">
                <a:solidFill>
                  <a:srgbClr val="FF0000"/>
                </a:solidFill>
              </a:rPr>
              <a:t>Диспропорция в потреблении ресурсов жителями Западной Европы (А) </a:t>
            </a:r>
            <a:br>
              <a:rPr lang="ru-RU" altLang="ru-RU" sz="2800" b="1" dirty="0" smtClean="0">
                <a:solidFill>
                  <a:srgbClr val="FF0000"/>
                </a:solidFill>
              </a:rPr>
            </a:br>
            <a:r>
              <a:rPr lang="ru-RU" altLang="ru-RU" sz="2800" b="1" dirty="0" smtClean="0">
                <a:solidFill>
                  <a:srgbClr val="FF0000"/>
                </a:solidFill>
              </a:rPr>
              <a:t>и Центральной Африки (Б)</a:t>
            </a:r>
          </a:p>
        </p:txBody>
      </p:sp>
      <p:pic>
        <p:nvPicPr>
          <p:cNvPr id="3481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1598613"/>
            <a:ext cx="5929313" cy="518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ru-RU" sz="3200" b="1" dirty="0" smtClean="0">
                <a:solidFill>
                  <a:srgbClr val="FF0000"/>
                </a:solidFill>
              </a:rPr>
              <a:t>III. </a:t>
            </a:r>
            <a:r>
              <a:rPr lang="ru-RU" altLang="ru-RU" sz="3200" b="1" dirty="0" smtClean="0">
                <a:solidFill>
                  <a:srgbClr val="FF0000"/>
                </a:solidFill>
              </a:rPr>
              <a:t>Демография и проблемы состояния</a:t>
            </a:r>
            <a:r>
              <a:rPr lang="en-US" altLang="ru-RU" sz="32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3200" b="1" dirty="0" smtClean="0">
                <a:solidFill>
                  <a:srgbClr val="FF0000"/>
                </a:solidFill>
              </a:rPr>
              <a:t>окружающей среды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525963"/>
          </a:xfrm>
        </p:spPr>
        <p:txBody>
          <a:bodyPr/>
          <a:lstStyle/>
          <a:p>
            <a:r>
              <a:rPr lang="ru-RU" sz="2800" dirty="0" smtClean="0"/>
              <a:t>1. Увеличение плотности населения.</a:t>
            </a:r>
          </a:p>
          <a:p>
            <a:r>
              <a:rPr lang="ru-RU" sz="2800" dirty="0" smtClean="0"/>
              <a:t>2. Урбанизация.</a:t>
            </a:r>
          </a:p>
          <a:p>
            <a:r>
              <a:rPr lang="ru-RU" sz="2800" dirty="0" smtClean="0"/>
              <a:t>3. Ухудшение санитарного состояния, эпидемии.</a:t>
            </a:r>
          </a:p>
          <a:p>
            <a:r>
              <a:rPr lang="ru-RU" sz="2800" dirty="0" smtClean="0"/>
              <a:t>4. Увеличение потребления природных ресурсов.</a:t>
            </a:r>
          </a:p>
          <a:p>
            <a:r>
              <a:rPr lang="ru-RU" sz="2800" dirty="0" smtClean="0"/>
              <a:t>5. Истощение природных ресурсов.</a:t>
            </a:r>
          </a:p>
          <a:p>
            <a:r>
              <a:rPr lang="ru-RU" sz="2800" dirty="0" smtClean="0"/>
              <a:t>6. Загрязнение окружающей среды.</a:t>
            </a:r>
          </a:p>
          <a:p>
            <a:r>
              <a:rPr lang="ru-RU" sz="2800" dirty="0" smtClean="0"/>
              <a:t>7. Изменение генофонда человечества (вредные мутации).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/>
          <a:lstStyle/>
          <a:p>
            <a:pPr eaLnBrk="1" hangingPunct="1"/>
            <a:endParaRPr lang="ru-RU" altLang="ru-RU" sz="3200" b="1" dirty="0" smtClean="0">
              <a:solidFill>
                <a:srgbClr val="FF0000"/>
              </a:solidFill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60648"/>
            <a:ext cx="8784976" cy="5865515"/>
          </a:xfrm>
        </p:spPr>
        <p:txBody>
          <a:bodyPr/>
          <a:lstStyle/>
          <a:p>
            <a:pPr eaLnBrk="1" hangingPunct="1">
              <a:buNone/>
              <a:defRPr/>
            </a:pPr>
            <a:r>
              <a:rPr lang="ru-RU" altLang="ru-RU" sz="2800" b="1" dirty="0" smtClean="0"/>
              <a:t>Промышленно-развитые страны: </a:t>
            </a:r>
            <a:r>
              <a:rPr lang="ru-RU" altLang="ru-RU" sz="2800" dirty="0" smtClean="0"/>
              <a:t> техногенное загрязнение, в меньшей степени идет прямое разрушение природы. 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altLang="ru-RU" sz="2800" dirty="0" smtClean="0"/>
              <a:t>20-25% мирового населения = 80% загрязнений.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altLang="ru-RU" sz="2800" b="1" dirty="0" smtClean="0"/>
              <a:t>Фактор разрушения: </a:t>
            </a:r>
            <a:r>
              <a:rPr lang="ru-RU" altLang="ru-RU" sz="2800" dirty="0" smtClean="0"/>
              <a:t>не численность населения, а производство и сопровождающее его богатство.</a:t>
            </a:r>
          </a:p>
          <a:p>
            <a:pPr eaLnBrk="1" hangingPunct="1">
              <a:buNone/>
              <a:defRPr/>
            </a:pPr>
            <a:r>
              <a:rPr lang="ru-RU" altLang="ru-RU" sz="2800" b="1" dirty="0" smtClean="0"/>
              <a:t>Аграрные страны </a:t>
            </a:r>
            <a:r>
              <a:rPr lang="ru-RU" altLang="ru-RU" sz="2800" dirty="0" smtClean="0"/>
              <a:t>– прямое уничтожение природы в результате непомерно высоких нагрузок на экосистемы.</a:t>
            </a:r>
          </a:p>
          <a:p>
            <a:pPr marL="0" indent="0" eaLnBrk="1" hangingPunct="1">
              <a:buFontTx/>
              <a:buNone/>
              <a:defRPr/>
            </a:pPr>
            <a:r>
              <a:rPr lang="en-US" altLang="ru-RU" sz="2800" dirty="0" smtClean="0"/>
              <a:t>P</a:t>
            </a:r>
            <a:r>
              <a:rPr lang="ru-RU" altLang="ru-RU" sz="2800" dirty="0" err="1" smtClean="0"/>
              <a:t>езультат</a:t>
            </a:r>
            <a:r>
              <a:rPr lang="ru-RU" altLang="ru-RU" sz="2800" dirty="0" smtClean="0"/>
              <a:t>:</a:t>
            </a:r>
            <a:r>
              <a:rPr lang="en-US" altLang="ru-RU" sz="2800" dirty="0" smtClean="0"/>
              <a:t> </a:t>
            </a:r>
            <a:r>
              <a:rPr lang="ru-RU" altLang="ru-RU" sz="2800" dirty="0" smtClean="0"/>
              <a:t>сведение лесов и разрушение других экосистем, исчерпание доступных ресурсов.</a:t>
            </a:r>
          </a:p>
          <a:p>
            <a:pPr eaLnBrk="1" hangingPunct="1">
              <a:buNone/>
              <a:defRPr/>
            </a:pPr>
            <a:r>
              <a:rPr lang="ru-RU" altLang="ru-RU" sz="2800" b="1" dirty="0" smtClean="0"/>
              <a:t>Основная причина разрушения природы: </a:t>
            </a:r>
            <a:r>
              <a:rPr lang="ru-RU" altLang="ru-RU" sz="2800" dirty="0" smtClean="0"/>
              <a:t>бедность и нищета.</a:t>
            </a:r>
          </a:p>
          <a:p>
            <a:pPr marL="0" indent="0" eaLnBrk="1" hangingPunct="1">
              <a:buFontTx/>
              <a:buNone/>
              <a:defRPr/>
            </a:pPr>
            <a:endParaRPr lang="ru-RU" alt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IV. </a:t>
            </a:r>
            <a:r>
              <a:rPr lang="ru-RU" sz="3200" b="1" dirty="0" smtClean="0">
                <a:solidFill>
                  <a:srgbClr val="FF0000"/>
                </a:solidFill>
              </a:rPr>
              <a:t>Управление демографическим процессом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/>
              <a:t>Можно и нужно применять умеренные, цивилизованные методы.</a:t>
            </a:r>
          </a:p>
          <a:p>
            <a:r>
              <a:rPr lang="ru-RU" sz="2800" dirty="0" smtClean="0"/>
              <a:t>Задача снижение численности населения очень сложна в странах с высоким СКР.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pPr eaLnBrk="1" hangingPunct="1"/>
            <a:r>
              <a:rPr lang="ru-RU" altLang="ru-RU" sz="3200" b="1" dirty="0" smtClean="0">
                <a:solidFill>
                  <a:srgbClr val="FF0000"/>
                </a:solidFill>
              </a:rPr>
              <a:t>Возможные причины стабилизации и снижения численности населения: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773238"/>
            <a:ext cx="8712968" cy="4824412"/>
          </a:xfrm>
        </p:spPr>
        <p:txBody>
          <a:bodyPr/>
          <a:lstStyle/>
          <a:p>
            <a:pPr eaLnBrk="1" hangingPunct="1"/>
            <a:r>
              <a:rPr lang="ru-RU" altLang="ru-RU" sz="2800" b="1" dirty="0" smtClean="0"/>
              <a:t>демографический максимализм</a:t>
            </a:r>
            <a:r>
              <a:rPr lang="ru-RU" altLang="ru-RU" sz="2800" dirty="0" smtClean="0"/>
              <a:t> – чем больше население, тем лучше  (</a:t>
            </a:r>
            <a:r>
              <a:rPr lang="en-US" altLang="ru-RU" sz="2800" dirty="0" smtClean="0"/>
              <a:t> 5</a:t>
            </a:r>
            <a:r>
              <a:rPr lang="ru-RU" altLang="ru-RU" sz="2800" dirty="0" smtClean="0"/>
              <a:t>0-60гг. Китай);</a:t>
            </a:r>
          </a:p>
          <a:p>
            <a:pPr eaLnBrk="1" hangingPunct="1"/>
            <a:r>
              <a:rPr lang="ru-RU" altLang="ru-RU" sz="2800" b="1" dirty="0" smtClean="0"/>
              <a:t>демографический утопизм</a:t>
            </a:r>
            <a:r>
              <a:rPr lang="ru-RU" altLang="ru-RU" sz="2800" dirty="0" smtClean="0"/>
              <a:t> – выход будет найден (заселение космоса, океана);</a:t>
            </a:r>
          </a:p>
          <a:p>
            <a:pPr eaLnBrk="1" hangingPunct="1"/>
            <a:r>
              <a:rPr lang="ru-RU" altLang="ru-RU" sz="2800" b="1" dirty="0" smtClean="0"/>
              <a:t>демографический фатализм</a:t>
            </a:r>
            <a:r>
              <a:rPr lang="ru-RU" altLang="ru-RU" sz="2800" dirty="0" smtClean="0"/>
              <a:t> – рост численности </a:t>
            </a:r>
            <a:r>
              <a:rPr lang="en-US" altLang="ru-RU" sz="2800" dirty="0" smtClean="0"/>
              <a:t>=&gt;</a:t>
            </a:r>
            <a:r>
              <a:rPr lang="ru-RU" altLang="ru-RU" sz="2800" dirty="0" smtClean="0"/>
              <a:t> исчерпание ресурсов, загрязнение окружающей среды =</a:t>
            </a:r>
            <a:r>
              <a:rPr lang="en-US" altLang="ru-RU" sz="2800" dirty="0" smtClean="0"/>
              <a:t>&gt;</a:t>
            </a:r>
            <a:r>
              <a:rPr lang="ru-RU" altLang="ru-RU" sz="2800" dirty="0" smtClean="0"/>
              <a:t> гибель человечества.</a:t>
            </a:r>
          </a:p>
          <a:p>
            <a:pPr eaLnBrk="1" hangingPunct="1">
              <a:buNone/>
            </a:pPr>
            <a:endParaRPr lang="ru-RU" alt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15888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4000" b="1" dirty="0" smtClean="0">
                <a:solidFill>
                  <a:srgbClr val="FF0000"/>
                </a:solidFill>
              </a:rPr>
              <a:t>1. Экономические меры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268413"/>
            <a:ext cx="8353425" cy="5400675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ru-RU" sz="2800" dirty="0" smtClean="0"/>
              <a:t>С 80-го прошлого века Китай провозгласил лозунг: «Одна семья - один ребенок». </a:t>
            </a:r>
          </a:p>
          <a:p>
            <a:pPr marL="0" indent="0" eaLnBrk="1" hangingPunct="1">
              <a:buFontTx/>
              <a:buNone/>
              <a:defRPr/>
            </a:pPr>
            <a:endParaRPr lang="ru-RU" altLang="ru-RU" b="1" dirty="0" smtClean="0"/>
          </a:p>
          <a:p>
            <a:pPr marL="0" indent="0" eaLnBrk="1" hangingPunct="1">
              <a:buFontTx/>
              <a:buNone/>
              <a:defRPr/>
            </a:pPr>
            <a:r>
              <a:rPr lang="ru-RU" altLang="ru-RU" sz="2800" b="1" dirty="0" smtClean="0"/>
              <a:t>Причины: </a:t>
            </a:r>
          </a:p>
          <a:p>
            <a:pPr eaLnBrk="1" hangingPunct="1">
              <a:defRPr/>
            </a:pPr>
            <a:r>
              <a:rPr lang="ru-RU" altLang="ru-RU" sz="2800" dirty="0" smtClean="0"/>
              <a:t>высокий темп прироста населения, </a:t>
            </a:r>
          </a:p>
          <a:p>
            <a:pPr eaLnBrk="1" hangingPunct="1">
              <a:defRPr/>
            </a:pPr>
            <a:r>
              <a:rPr lang="ru-RU" altLang="ru-RU" sz="2800" dirty="0" smtClean="0"/>
              <a:t>боязнь правительства не справится с продовольственной программой, </a:t>
            </a:r>
          </a:p>
          <a:p>
            <a:pPr eaLnBrk="1" hangingPunct="1">
              <a:defRPr/>
            </a:pPr>
            <a:r>
              <a:rPr lang="ru-RU" altLang="ru-RU" sz="2800" dirty="0" smtClean="0"/>
              <a:t>забота о будущих поколениях, которым тоже должны достаться какие-то ресурсы.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/>
          <a:lstStyle/>
          <a:p>
            <a:pPr eaLnBrk="1" hangingPunct="1"/>
            <a:endParaRPr lang="ru-RU" altLang="ru-RU" dirty="0" smtClean="0"/>
          </a:p>
        </p:txBody>
      </p:sp>
      <p:sp>
        <p:nvSpPr>
          <p:cNvPr id="29699" name="Объект 2"/>
          <p:cNvSpPr>
            <a:spLocks noGrp="1"/>
          </p:cNvSpPr>
          <p:nvPr>
            <p:ph idx="1"/>
          </p:nvPr>
        </p:nvSpPr>
        <p:spPr>
          <a:xfrm>
            <a:off x="0" y="404664"/>
            <a:ext cx="9144000" cy="5678636"/>
          </a:xfrm>
        </p:spPr>
        <p:txBody>
          <a:bodyPr/>
          <a:lstStyle/>
          <a:p>
            <a:pPr eaLnBrk="1" hangingPunct="1"/>
            <a:r>
              <a:rPr lang="ru-RU" altLang="ru-RU" sz="2800" dirty="0" smtClean="0"/>
              <a:t>Лозунг был подкреплен законом, запрещающим рождение второго ребенка в семье.  </a:t>
            </a:r>
          </a:p>
          <a:p>
            <a:pPr eaLnBrk="1" hangingPunct="1"/>
            <a:r>
              <a:rPr lang="ru-RU" altLang="ru-RU" sz="2800" dirty="0" smtClean="0"/>
              <a:t>Нарушение каралось штрафом – </a:t>
            </a:r>
            <a:r>
              <a:rPr lang="en-US" altLang="ru-RU" sz="2800" dirty="0" smtClean="0"/>
              <a:t>3500$ (</a:t>
            </a:r>
            <a:r>
              <a:rPr lang="ru-RU" altLang="ru-RU" sz="2800" dirty="0" smtClean="0"/>
              <a:t>30 000 юаней, при средней заработной плате 1 000 юаней).</a:t>
            </a:r>
          </a:p>
          <a:p>
            <a:pPr eaLnBrk="1" hangingPunct="1"/>
            <a:r>
              <a:rPr lang="ru-RU" altLang="ru-RU" sz="2800" dirty="0" smtClean="0"/>
              <a:t>Семьи, согласившиеся иметь одного ребенка, регулярно получали пособие до 3 лет, вне очереди детей принимали в детский сад, в школу. Дети имели льготы при поступлении в ВУЗы, трудоустройство, получение жилья, лечение в </a:t>
            </a:r>
            <a:r>
              <a:rPr lang="ru-RU" altLang="ru-RU" sz="2800" dirty="0" err="1" smtClean="0"/>
              <a:t>гос</a:t>
            </a:r>
            <a:r>
              <a:rPr lang="ru-RU" altLang="ru-RU" sz="2800" dirty="0" smtClean="0"/>
              <a:t>. учреждениях бесплатно.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476672"/>
          </a:xfrm>
        </p:spPr>
        <p:txBody>
          <a:bodyPr/>
          <a:lstStyle/>
          <a:p>
            <a:pPr eaLnBrk="1" hangingPunct="1"/>
            <a:r>
              <a:rPr lang="ru-RU" altLang="ru-RU" sz="3200" b="1" smtClean="0"/>
              <a:t>Реакция населения:</a:t>
            </a:r>
            <a:endParaRPr lang="ru-RU" altLang="ru-RU" sz="3200" b="1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48680"/>
            <a:ext cx="9144000" cy="612068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ru-RU" sz="2800" dirty="0" smtClean="0"/>
              <a:t>1. Детей просто перестали регистрировать, а это легче всего было сделать, уехав в деревню, переехав в другой район или провинцию;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2800" dirty="0" smtClean="0"/>
              <a:t>2. Уехать навсегда из страны;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2800" dirty="0" smtClean="0"/>
              <a:t>3. Оформить ребёнка на бездетных родственников.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2800" dirty="0" smtClean="0"/>
              <a:t>4. Нарушить закон и посмотреть, что будет (для этой категории семей государство применяло самые суровые санкции: 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2800" dirty="0" smtClean="0"/>
              <a:t>ШТРАФ+ Публичное порицание, снятие с должностей, партийные взыскания).</a:t>
            </a:r>
          </a:p>
          <a:p>
            <a:pPr marL="0" indent="0" eaLnBrk="1" hangingPunct="1">
              <a:buFontTx/>
              <a:buNone/>
              <a:defRPr/>
            </a:pPr>
            <a:r>
              <a:rPr lang="ru-RU" sz="2800" dirty="0" smtClean="0"/>
              <a:t>Но с 2013г. Правительство Китая заявило о смягчении мер, т.к. население начало стареть.</a:t>
            </a:r>
          </a:p>
          <a:p>
            <a:pPr marL="0" indent="0" eaLnBrk="1" hangingPunct="1">
              <a:buFontTx/>
              <a:buNone/>
              <a:defRPr/>
            </a:pPr>
            <a:endParaRPr lang="ru-RU" sz="2800" dirty="0" smtClean="0"/>
          </a:p>
          <a:p>
            <a:pPr eaLnBrk="1" hangingPunct="1"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04664"/>
            <a:ext cx="8712968" cy="5976664"/>
          </a:xfrm>
        </p:spPr>
        <p:txBody>
          <a:bodyPr/>
          <a:lstStyle/>
          <a:p>
            <a:r>
              <a:rPr lang="ru-RU" sz="2800" dirty="0" smtClean="0"/>
              <a:t>Другой путь </a:t>
            </a:r>
            <a:r>
              <a:rPr lang="ru-RU" sz="2800" b="1" dirty="0" smtClean="0">
                <a:solidFill>
                  <a:srgbClr val="FF0000"/>
                </a:solidFill>
              </a:rPr>
              <a:t>– 2.</a:t>
            </a:r>
            <a:r>
              <a:rPr lang="ru-RU" sz="2800" dirty="0" smtClean="0"/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повышение уровня образования </a:t>
            </a:r>
            <a:r>
              <a:rPr lang="ru-RU" sz="2800" dirty="0" smtClean="0"/>
              <a:t>населения планеты.</a:t>
            </a:r>
          </a:p>
          <a:p>
            <a:r>
              <a:rPr lang="ru-RU" sz="2800" dirty="0" smtClean="0"/>
              <a:t>В Латинской Америке женщины без образования имеют в среднем 6 детей, с начальным образованием – 4 детей, со средним образованием – 3 детей. Женщине с образованием легче найти работу.</a:t>
            </a:r>
          </a:p>
          <a:p>
            <a:r>
              <a:rPr lang="ru-RU" sz="2800" dirty="0" smtClean="0"/>
              <a:t> Богатые страны выделяют деньги на международные программы повышения уровня образования в странах Африки, Азии, Латинской Америки. </a:t>
            </a:r>
          </a:p>
          <a:p>
            <a:r>
              <a:rPr lang="ru-RU" sz="2800" dirty="0" smtClean="0"/>
              <a:t>В Индии более 50% женщин не умеют читать.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548680"/>
            <a:ext cx="8784976" cy="5904656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3. Урбанизация - </a:t>
            </a:r>
            <a:r>
              <a:rPr lang="ru-RU" sz="2800" dirty="0" smtClean="0"/>
              <a:t>один из факторов снижения скорости роста населения, т.к. городские семьи всегда меньше деревенских. </a:t>
            </a:r>
          </a:p>
          <a:p>
            <a:r>
              <a:rPr lang="ru-RU" sz="2800" dirty="0" smtClean="0"/>
              <a:t>Большую роль играет доступность </a:t>
            </a:r>
            <a:r>
              <a:rPr lang="ru-RU" sz="2800" dirty="0" err="1" smtClean="0"/>
              <a:t>контрацептивов</a:t>
            </a:r>
            <a:r>
              <a:rPr lang="ru-RU" sz="2800" dirty="0" smtClean="0"/>
              <a:t>. СМИ и телевидение постоянно освещают вопросы демографии, что заставляет людей задуматься.</a:t>
            </a:r>
          </a:p>
          <a:p>
            <a:r>
              <a:rPr lang="ru-RU" sz="2800" dirty="0" smtClean="0"/>
              <a:t>Есть страны, которые не принимают никаких мер по регулированию рождаемости: Эфиопия, Нигерия, Пакистан.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200" b="1" dirty="0" smtClean="0">
                <a:solidFill>
                  <a:srgbClr val="FF0000"/>
                </a:solidFill>
              </a:rPr>
              <a:t>Средний коэффициент рождаемости</a:t>
            </a:r>
            <a:r>
              <a:rPr lang="ru-RU" altLang="ru-RU" sz="3200" dirty="0" smtClean="0">
                <a:solidFill>
                  <a:srgbClr val="FF0000"/>
                </a:solidFill>
              </a:rPr>
              <a:t> </a:t>
            </a:r>
            <a:r>
              <a:rPr lang="ru-RU" altLang="ru-RU" sz="3200" b="1" dirty="0" smtClean="0">
                <a:solidFill>
                  <a:srgbClr val="FF0000"/>
                </a:solidFill>
              </a:rPr>
              <a:t>(СКР) в России</a:t>
            </a:r>
            <a:endParaRPr lang="ru-RU" altLang="ru-RU" sz="3200" dirty="0" smtClean="0">
              <a:solidFill>
                <a:srgbClr val="FF0000"/>
              </a:solidFill>
            </a:endParaRPr>
          </a:p>
        </p:txBody>
      </p:sp>
      <p:pic>
        <p:nvPicPr>
          <p:cNvPr id="5123" name="Picture 2" descr="http://upload.wikimedia.org/wikipedia/commons/thumb/2/28/%D0%98%D0%B7%D0%BC%D0%B5%D0%BD%D0%B5%D0%BD%D0%B8%D0%B5_%D1%81%D1%83%D0%BC%D0%BC%D0%B0%D1%80%D0%BD%D0%BE%D0%B3%D0%BE_%D0%BA%D0%BE%D1%8D%D1%84%D1%84%D0%B8%D1%86%D0%B8%D0%B5%D0%BD%D1%82%D0%B0_%D1%80%D0%BE%D0%B6%D0%B4%D0%B0%D0%B5%D0%BC%D0%BE%D1%81%D1%82%D0%B8_%D0%B2_%D0%A0%D0%BE%D1%81%D1%81%D0%B8%D0%B8_%281950_-_2011%29.PNG/350px-%D0%98%D0%B7%D0%BC%D0%B5%D0%BD%D0%B5%D0%BD%D0%B8%D0%B5_%D1%81%D1%83%D0%BC%D0%BC%D0%B0%D1%80%D0%BD%D0%BE%D0%B3%D0%BE_%D0%BA%D0%BE%D1%8D%D1%84%D1%84%D0%B8%D1%86%D0%B8%D0%B5%D0%BD%D1%82%D0%B0_%D1%80%D0%BE%D0%B6%D0%B4%D0%B0%D0%B5%D0%BC%D0%BE%D1%81%D1%82%D0%B8_%D0%B2_%D0%A0%D0%BE%D1%81%D1%81%D0%B8%D0%B8_%281950_-_2011%2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989138"/>
            <a:ext cx="7777163" cy="471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Регулирование народонаселения в развитых странах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96752"/>
            <a:ext cx="8640960" cy="4929411"/>
          </a:xfrm>
        </p:spPr>
        <p:txBody>
          <a:bodyPr/>
          <a:lstStyle/>
          <a:p>
            <a:r>
              <a:rPr lang="ru-RU" sz="2800" dirty="0" smtClean="0"/>
              <a:t>Для развитых стран характерно снижение естественного прироста численности или отрицательный прирост. </a:t>
            </a:r>
          </a:p>
          <a:p>
            <a:r>
              <a:rPr lang="ru-RU" sz="2800" dirty="0" smtClean="0"/>
              <a:t>Поэтому правительства вынуждены принимать меры против старения населения. И здесь действуют меры повышения рождаемости: льготы и пособия многодетным матерям, предоставление доступного жилья и др.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Демографическая политика России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289451"/>
          </a:xfrm>
        </p:spPr>
        <p:txBody>
          <a:bodyPr/>
          <a:lstStyle/>
          <a:p>
            <a:r>
              <a:rPr lang="ru-RU" sz="2800" dirty="0" smtClean="0"/>
              <a:t>В России продолжается демографический спад. Смертность превышает рождаемость, и началось фактическое сокращение населения. </a:t>
            </a:r>
          </a:p>
          <a:p>
            <a:r>
              <a:rPr lang="ru-RU" sz="2800" dirty="0" smtClean="0"/>
              <a:t>России также грозит </a:t>
            </a:r>
            <a:r>
              <a:rPr lang="ru-RU" sz="2800" dirty="0" err="1" smtClean="0"/>
              <a:t>депопуляция</a:t>
            </a:r>
            <a:r>
              <a:rPr lang="ru-RU" sz="2800" dirty="0" smtClean="0"/>
              <a:t> (сокращение доли коренного населения) в будущем. </a:t>
            </a:r>
          </a:p>
          <a:p>
            <a:r>
              <a:rPr lang="ru-RU" sz="2800" dirty="0" smtClean="0"/>
              <a:t>Уже сейчас происходит миграция населения из стран ближнего зарубежья: азербайджанцы, армяне, аварцы, чеченцы, китайцы и др.</a:t>
            </a:r>
          </a:p>
          <a:p>
            <a:r>
              <a:rPr lang="ru-RU" sz="2800" dirty="0" smtClean="0"/>
              <a:t>Поэтому правительство РФ предпринимает меры по улучшению демографической ситуации.</a:t>
            </a:r>
          </a:p>
          <a:p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/>
          <a:lstStyle/>
          <a:p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76672"/>
            <a:ext cx="9144000" cy="5649491"/>
          </a:xfrm>
        </p:spPr>
        <p:txBody>
          <a:bodyPr/>
          <a:lstStyle/>
          <a:p>
            <a:r>
              <a:rPr lang="ru-RU" sz="2800" b="1" dirty="0" smtClean="0"/>
              <a:t>В 2000 г.</a:t>
            </a:r>
            <a:r>
              <a:rPr lang="ru-RU" sz="2800" dirty="0" smtClean="0"/>
              <a:t> была принята</a:t>
            </a:r>
            <a:r>
              <a:rPr lang="ru-RU" sz="2800" b="1" dirty="0" smtClean="0"/>
              <a:t> Концепция демографической политики до 2015 года,</a:t>
            </a:r>
            <a:r>
              <a:rPr lang="ru-RU" sz="2800" dirty="0" smtClean="0"/>
              <a:t> целью которой являются постепенная стабилизация численности населения и формирование предпосылок последующего демографического роста.</a:t>
            </a:r>
          </a:p>
          <a:p>
            <a:r>
              <a:rPr lang="ru-RU" sz="2800" b="1" dirty="0" smtClean="0"/>
              <a:t>9 октября 2007 года</a:t>
            </a:r>
            <a:r>
              <a:rPr lang="ru-RU" sz="2800" dirty="0" smtClean="0"/>
              <a:t>  утверждена Концепция демографической политики Российской Федерации на период </a:t>
            </a:r>
            <a:r>
              <a:rPr lang="ru-RU" sz="2800" b="1" dirty="0" smtClean="0"/>
              <a:t>до 2025 года</a:t>
            </a:r>
            <a:r>
              <a:rPr lang="ru-RU" sz="2800" dirty="0" smtClean="0"/>
              <a:t> указом президента РФ Путиным В.В., в которой излагаются меры по улучшению демографической ситуации в России. </a:t>
            </a:r>
          </a:p>
          <a:p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/>
          <a:lstStyle/>
          <a:p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32656"/>
            <a:ext cx="9144000" cy="6336704"/>
          </a:xfrm>
        </p:spPr>
        <p:txBody>
          <a:bodyPr/>
          <a:lstStyle/>
          <a:p>
            <a:r>
              <a:rPr lang="ru-RU" sz="2400" b="1" dirty="0" smtClean="0"/>
              <a:t>Вот некоторые из них:</a:t>
            </a:r>
            <a:br>
              <a:rPr lang="ru-RU" sz="2400" b="1" dirty="0" smtClean="0"/>
            </a:br>
            <a:r>
              <a:rPr lang="ru-RU" sz="2400" dirty="0" smtClean="0"/>
              <a:t>- усиление государственной поддержки семей, имеющих детей, включая поддержку семьи в воспитании детей; </a:t>
            </a:r>
          </a:p>
          <a:p>
            <a:r>
              <a:rPr lang="ru-RU" sz="2400" dirty="0" smtClean="0"/>
              <a:t>- развивать систему предоставления пособий в связи с рождением и воспитанием детей (включая регулярные пересмотр и индексацию их размеров с учетом инфляции);</a:t>
            </a:r>
          </a:p>
          <a:p>
            <a:r>
              <a:rPr lang="ru-RU" sz="2400" dirty="0" smtClean="0"/>
              <a:t>- усилить стимулирующую роль дополнительных мер государственной поддержки семей, имеющих детей, в форме предоставления материнского (семейного) капитала, расширяя в связи с этим рынок образовательных услуг для детей и масштабы строительства доступного жилья для семей с детьми;</a:t>
            </a:r>
          </a:p>
          <a:p>
            <a:r>
              <a:rPr lang="ru-RU" sz="2400" dirty="0" smtClean="0"/>
              <a:t>- создать механизмы оказания дополнительной поддержки неполных семей с детьми и многодетных семей с низкими доходами, семей, принимающих на воспитание детей, оставшихся без попечения родителей, а также семей, имеющих детей-инвалидов; </a:t>
            </a:r>
          </a:p>
          <a:p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/>
          <a:lstStyle/>
          <a:p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32656"/>
            <a:ext cx="9144000" cy="6336704"/>
          </a:xfrm>
        </p:spPr>
        <p:txBody>
          <a:bodyPr/>
          <a:lstStyle/>
          <a:p>
            <a:r>
              <a:rPr lang="ru-RU" sz="2400" dirty="0" smtClean="0"/>
              <a:t>- обеспечить потребность семей в услугах дошкольного образования на основе развития всех форм дошкольных образовательных организаций (государственных, частных), повышения доступности и качества их услуг, создать в городах и сельской местности среду обитания, благоприятную для семей с детьми;</a:t>
            </a:r>
          </a:p>
          <a:p>
            <a:r>
              <a:rPr lang="ru-RU" sz="2400" dirty="0" smtClean="0"/>
              <a:t>- создание условий для повышения доступности жилья для семей с детьми, в первую очередь для молодых семей с детьми, за счет:</a:t>
            </a:r>
          </a:p>
          <a:p>
            <a:r>
              <a:rPr lang="ru-RU" sz="2400" dirty="0" smtClean="0"/>
              <a:t>- развития ипотечного кредитования, внедрения новых кредитных инструментов, расширения строительства доступного жилья, отвечающего потребностям семей, с одновременным строительством объектов социальной инфраструктуры, необходимых семьям с детьми; </a:t>
            </a:r>
          </a:p>
          <a:p>
            <a:r>
              <a:rPr lang="ru-RU" sz="2400" dirty="0" smtClean="0"/>
              <a:t>и многое другое. </a:t>
            </a:r>
          </a:p>
          <a:p>
            <a:r>
              <a:rPr lang="ru-RU" sz="2400" dirty="0" smtClean="0"/>
              <a:t>В концепции – 30 страниц.</a:t>
            </a: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/>
          <a:lstStyle/>
          <a:p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289451"/>
          </a:xfrm>
        </p:spPr>
        <p:txBody>
          <a:bodyPr/>
          <a:lstStyle/>
          <a:p>
            <a:endParaRPr lang="ru-RU" sz="2400" dirty="0" smtClean="0"/>
          </a:p>
          <a:p>
            <a:r>
              <a:rPr lang="ru-RU" sz="2400" dirty="0" smtClean="0"/>
              <a:t>В РФ на каждого родившегося ребенка выплачивается единовременное пособие, при рождении второго и последующих детей – материнский капитал. </a:t>
            </a:r>
          </a:p>
          <a:p>
            <a:pPr>
              <a:buNone/>
            </a:pPr>
            <a:endParaRPr lang="ru-RU" sz="2400" dirty="0" smtClean="0"/>
          </a:p>
          <a:p>
            <a:r>
              <a:rPr lang="ru-RU" sz="2400" dirty="0" smtClean="0"/>
              <a:t>Обеспечить миграционный прирост на уровне более 300 тыс. человек ежегодно. Решение задачи по привлечению мигрантов в соответствии с потребностями демографического и социально-экономического развития.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ru-RU" altLang="ru-RU" sz="3200" b="1" dirty="0" smtClean="0">
                <a:solidFill>
                  <a:srgbClr val="FF0000"/>
                </a:solidFill>
              </a:rPr>
              <a:t>Средний коэффициент рождаемости (СКР) в России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2010 г. - 1,567</a:t>
            </a:r>
          </a:p>
          <a:p>
            <a:r>
              <a:rPr lang="ru-RU" dirty="0" smtClean="0"/>
              <a:t>2011 г. - 1,582</a:t>
            </a:r>
          </a:p>
          <a:p>
            <a:r>
              <a:rPr lang="ru-RU" dirty="0" smtClean="0"/>
              <a:t>2012 г. - 1,691</a:t>
            </a:r>
          </a:p>
          <a:p>
            <a:r>
              <a:rPr lang="ru-RU" dirty="0" smtClean="0"/>
              <a:t>2013 г. - 1,707</a:t>
            </a:r>
          </a:p>
          <a:p>
            <a:r>
              <a:rPr lang="ru-RU" dirty="0" smtClean="0"/>
              <a:t>2014 г. - 1,750</a:t>
            </a:r>
          </a:p>
          <a:p>
            <a:r>
              <a:rPr lang="ru-RU" dirty="0" smtClean="0"/>
              <a:t>2015 г. - </a:t>
            </a:r>
            <a:r>
              <a:rPr lang="ru-RU" dirty="0" smtClean="0">
                <a:solidFill>
                  <a:srgbClr val="FF0000"/>
                </a:solidFill>
              </a:rPr>
              <a:t>1,777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СКР в некоторых странах (2016 г.)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r>
              <a:rPr lang="ru-RU" sz="2800" dirty="0" smtClean="0"/>
              <a:t>Нигер – 6,62 (</a:t>
            </a:r>
            <a:r>
              <a:rPr lang="en-US" sz="2800" dirty="0" smtClean="0"/>
              <a:t>I </a:t>
            </a:r>
            <a:r>
              <a:rPr lang="ru-RU" sz="2800" dirty="0" smtClean="0"/>
              <a:t>место в мире)</a:t>
            </a:r>
          </a:p>
          <a:p>
            <a:r>
              <a:rPr lang="ru-RU" sz="2800" dirty="0" smtClean="0"/>
              <a:t>Франция – 2,07</a:t>
            </a:r>
          </a:p>
          <a:p>
            <a:r>
              <a:rPr lang="ru-RU" sz="2800" dirty="0" smtClean="0"/>
              <a:t>США – 1,87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Россия – 1,61 (179 место)</a:t>
            </a:r>
          </a:p>
          <a:p>
            <a:r>
              <a:rPr lang="ru-RU" sz="2800" dirty="0" smtClean="0"/>
              <a:t>Китай – 1,6</a:t>
            </a:r>
          </a:p>
          <a:p>
            <a:r>
              <a:rPr lang="ru-RU" sz="2800" dirty="0" smtClean="0"/>
              <a:t>Беларусь – 1,48</a:t>
            </a:r>
          </a:p>
          <a:p>
            <a:r>
              <a:rPr lang="ru-RU" sz="2800" dirty="0" smtClean="0"/>
              <a:t>Германия – 1,44</a:t>
            </a:r>
          </a:p>
          <a:p>
            <a:r>
              <a:rPr lang="ru-RU" sz="2800" dirty="0" smtClean="0"/>
              <a:t>Сингапур – 0,82 (224 место - последнее)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ru-RU" sz="2800" b="1" dirty="0" smtClean="0">
                <a:solidFill>
                  <a:srgbClr val="FF0000"/>
                </a:solidFill>
              </a:rPr>
              <a:t>2.</a:t>
            </a:r>
            <a:r>
              <a:rPr lang="ru-RU" altLang="ru-RU" sz="2800" b="1" dirty="0" smtClean="0">
                <a:solidFill>
                  <a:srgbClr val="FF0000"/>
                </a:solidFill>
              </a:rPr>
              <a:t>Общий коэффициент рождаемости (ОКР</a:t>
            </a:r>
            <a:r>
              <a:rPr lang="ru-RU" altLang="ru-RU" sz="2800" dirty="0" smtClean="0">
                <a:solidFill>
                  <a:srgbClr val="FF0000"/>
                </a:solidFill>
              </a:rPr>
              <a:t>) </a:t>
            </a:r>
            <a:r>
              <a:rPr lang="ru-RU" altLang="ru-RU" sz="2800" dirty="0" smtClean="0"/>
              <a:t>– среднее число за год родившихся детей  на 1000 человек населения.</a:t>
            </a:r>
          </a:p>
          <a:p>
            <a:pPr eaLnBrk="1" hangingPunct="1"/>
            <a:endParaRPr lang="ru-RU" altLang="ru-RU" sz="2800" dirty="0" smtClean="0"/>
          </a:p>
          <a:p>
            <a:pPr eaLnBrk="1" hangingPunct="1"/>
            <a:r>
              <a:rPr lang="en-US" altLang="ru-RU" sz="2800" b="1" dirty="0" smtClean="0">
                <a:solidFill>
                  <a:srgbClr val="FF0000"/>
                </a:solidFill>
              </a:rPr>
              <a:t>3.</a:t>
            </a:r>
            <a:r>
              <a:rPr lang="ru-RU" altLang="ru-RU" sz="2800" b="1" dirty="0" smtClean="0">
                <a:solidFill>
                  <a:srgbClr val="FF0000"/>
                </a:solidFill>
              </a:rPr>
              <a:t>Общий коэффициент смертности (ОКС)</a:t>
            </a:r>
            <a:r>
              <a:rPr lang="ru-RU" altLang="ru-RU" sz="2800" dirty="0" smtClean="0">
                <a:solidFill>
                  <a:srgbClr val="FF0000"/>
                </a:solidFill>
              </a:rPr>
              <a:t> </a:t>
            </a:r>
            <a:r>
              <a:rPr lang="ru-RU" altLang="ru-RU" sz="2800" dirty="0" smtClean="0"/>
              <a:t>– среднее число умерших людей за год на 1000 человек населения.</a:t>
            </a:r>
          </a:p>
          <a:p>
            <a:pPr eaLnBrk="1" hangingPunct="1"/>
            <a:endParaRPr lang="ru-RU" alt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Мои документы\301779_r5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-68263"/>
            <a:ext cx="8229600" cy="400919"/>
          </a:xfrm>
        </p:spPr>
        <p:txBody>
          <a:bodyPr/>
          <a:lstStyle/>
          <a:p>
            <a:pPr eaLnBrk="1" hangingPunct="1"/>
            <a:endParaRPr lang="ru-RU" altLang="ru-RU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404664"/>
            <a:ext cx="8229600" cy="5029349"/>
          </a:xfrm>
        </p:spPr>
        <p:txBody>
          <a:bodyPr/>
          <a:lstStyle/>
          <a:p>
            <a:pPr eaLnBrk="1" hangingPunct="1">
              <a:buNone/>
            </a:pPr>
            <a:r>
              <a:rPr lang="ru-RU" altLang="ru-RU" sz="2800" b="1" dirty="0" smtClean="0">
                <a:solidFill>
                  <a:srgbClr val="FF0000"/>
                </a:solidFill>
              </a:rPr>
              <a:t>  </a:t>
            </a:r>
            <a:r>
              <a:rPr lang="en-US" altLang="ru-RU" sz="2800" b="1" dirty="0" smtClean="0">
                <a:solidFill>
                  <a:srgbClr val="FF0000"/>
                </a:solidFill>
              </a:rPr>
              <a:t>4. </a:t>
            </a:r>
            <a:r>
              <a:rPr lang="ru-RU" altLang="ru-RU" sz="2800" b="1" dirty="0" smtClean="0">
                <a:solidFill>
                  <a:srgbClr val="FF0000"/>
                </a:solidFill>
              </a:rPr>
              <a:t>Естественный прирост населения</a:t>
            </a:r>
            <a:r>
              <a:rPr lang="ru-RU" altLang="ru-RU" sz="2800" dirty="0" smtClean="0">
                <a:solidFill>
                  <a:srgbClr val="FF0000"/>
                </a:solidFill>
              </a:rPr>
              <a:t> – </a:t>
            </a:r>
            <a:r>
              <a:rPr lang="ru-RU" altLang="ru-RU" sz="2800" dirty="0" smtClean="0"/>
              <a:t>разность между ОКР и ОКС. </a:t>
            </a:r>
          </a:p>
          <a:p>
            <a:pPr eaLnBrk="1" hangingPunct="1">
              <a:buNone/>
            </a:pPr>
            <a:endParaRPr lang="ru-RU" altLang="ru-RU" sz="2800" dirty="0" smtClean="0"/>
          </a:p>
          <a:p>
            <a:pPr eaLnBrk="1" hangingPunct="1">
              <a:buNone/>
            </a:pPr>
            <a:r>
              <a:rPr lang="ru-RU" altLang="ru-RU" sz="2400" dirty="0" smtClean="0"/>
              <a:t>   Чтобы выразить естественный прирост в процентах, необходимо его значение разделить на 10.</a:t>
            </a:r>
          </a:p>
        </p:txBody>
      </p:sp>
      <p:pic>
        <p:nvPicPr>
          <p:cNvPr id="7172" name="Picture 5" descr="http://upload.wikimedia.org/wikipedia/commons/thumb/4/4e/Natural_Population_Growth_of_Russia-rus.PNG/350px-Natural_Population_Growth_of_Russia-ru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2708275"/>
            <a:ext cx="6624637" cy="367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899</TotalTime>
  <Words>1775</Words>
  <Application>Microsoft Office PowerPoint</Application>
  <PresentationFormat>Экран (4:3)</PresentationFormat>
  <Paragraphs>209</Paragraphs>
  <Slides>45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46" baseType="lpstr">
      <vt:lpstr>Оформление по умолчанию</vt:lpstr>
      <vt:lpstr>        Демография и проблемы экологии        </vt:lpstr>
      <vt:lpstr>Слайд 2</vt:lpstr>
      <vt:lpstr>I. Основные понятия</vt:lpstr>
      <vt:lpstr>Средний коэффициент рождаемости (СКР) в России</vt:lpstr>
      <vt:lpstr>Средний коэффициент рождаемости (СКР) в России</vt:lpstr>
      <vt:lpstr>СКР в некоторых странах (2016 г.)</vt:lpstr>
      <vt:lpstr>Слайд 7</vt:lpstr>
      <vt:lpstr>Слайд 8</vt:lpstr>
      <vt:lpstr>Слайд 9</vt:lpstr>
      <vt:lpstr>Слайд 10</vt:lpstr>
      <vt:lpstr>Слайд 11</vt:lpstr>
      <vt:lpstr>Слайд 12</vt:lpstr>
      <vt:lpstr>6. Продолжительность жизни</vt:lpstr>
      <vt:lpstr> 7. Возрастной состав населения</vt:lpstr>
      <vt:lpstr>Доля населения  по возрастным группам (%)</vt:lpstr>
      <vt:lpstr>Слайд 16</vt:lpstr>
      <vt:lpstr>Слайд 17</vt:lpstr>
      <vt:lpstr>Счетчик рождаемости и смертности РФ</vt:lpstr>
      <vt:lpstr>Слайд 19</vt:lpstr>
      <vt:lpstr>Динамика роста населения за последние 10-12 тыс.лет</vt:lpstr>
      <vt:lpstr>Демографические перспективы </vt:lpstr>
      <vt:lpstr>II. Демографический взрыв – </vt:lpstr>
      <vt:lpstr>Демографические пирамиды и прогноз численности населения</vt:lpstr>
      <vt:lpstr>Слайд 24</vt:lpstr>
      <vt:lpstr>Слайд 25</vt:lpstr>
      <vt:lpstr>Слайд 26</vt:lpstr>
      <vt:lpstr>Причины демографического взрыва в развивающихся странах</vt:lpstr>
      <vt:lpstr>III. Демография и проблемы состояния окружающей среды</vt:lpstr>
      <vt:lpstr>Соотношение численности людей, природных ресурсов и сельскохозяйственной продукции</vt:lpstr>
      <vt:lpstr>Диспропорция в потреблении ресурсов жителями Западной Европы (А)  и Центральной Африки (Б)</vt:lpstr>
      <vt:lpstr>III. Демография и проблемы состояния окружающей среды</vt:lpstr>
      <vt:lpstr>Слайд 32</vt:lpstr>
      <vt:lpstr>IV. Управление демографическим процессом</vt:lpstr>
      <vt:lpstr>Возможные причины стабилизации и снижения численности населения:</vt:lpstr>
      <vt:lpstr>1. Экономические меры</vt:lpstr>
      <vt:lpstr>Слайд 36</vt:lpstr>
      <vt:lpstr>Реакция населения:</vt:lpstr>
      <vt:lpstr>Слайд 38</vt:lpstr>
      <vt:lpstr>Слайд 39</vt:lpstr>
      <vt:lpstr>Регулирование народонаселения в развитых странах</vt:lpstr>
      <vt:lpstr>Демографическая политика России</vt:lpstr>
      <vt:lpstr>Слайд 42</vt:lpstr>
      <vt:lpstr>Слайд 43</vt:lpstr>
      <vt:lpstr>Слайд 44</vt:lpstr>
      <vt:lpstr>Слайд 45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Демография и проблемы экологии</dc:title>
  <dc:creator>www.MRMARKER.ru</dc:creator>
  <cp:lastModifiedBy>Admin</cp:lastModifiedBy>
  <cp:revision>109</cp:revision>
  <dcterms:created xsi:type="dcterms:W3CDTF">2013-10-13T14:58:15Z</dcterms:created>
  <dcterms:modified xsi:type="dcterms:W3CDTF">2018-12-07T08:16:13Z</dcterms:modified>
</cp:coreProperties>
</file>