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71" r:id="rId3"/>
    <p:sldId id="282" r:id="rId4"/>
    <p:sldId id="273" r:id="rId5"/>
    <p:sldId id="275" r:id="rId6"/>
    <p:sldId id="276" r:id="rId7"/>
    <p:sldId id="257" r:id="rId8"/>
    <p:sldId id="283" r:id="rId9"/>
    <p:sldId id="269" r:id="rId10"/>
    <p:sldId id="278" r:id="rId11"/>
    <p:sldId id="28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1" d="100"/>
          <a:sy n="51" d="100"/>
        </p:scale>
        <p:origin x="1387" y="48"/>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2634"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A02493-95CF-4633-80D6-AB191CBE7CF6}" type="datetimeFigureOut">
              <a:rPr lang="ru-RU" smtClean="0"/>
              <a:t>17.05.2019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A4DC24-D505-4B8A-B459-A9FC007E9E6D}" type="slidenum">
              <a:rPr lang="ru-RU" smtClean="0"/>
              <a:t>‹#›</a:t>
            </a:fld>
            <a:endParaRPr lang="ru-RU"/>
          </a:p>
        </p:txBody>
      </p:sp>
    </p:spTree>
    <p:extLst>
      <p:ext uri="{BB962C8B-B14F-4D97-AF65-F5344CB8AC3E}">
        <p14:creationId xmlns:p14="http://schemas.microsoft.com/office/powerpoint/2010/main" val="38302721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0A200B5-2CCA-4632-A96B-3A54671A423E}" type="datetimeFigureOut">
              <a:rPr lang="ru-RU" smtClean="0"/>
              <a:t>17.05.2019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24433C0-6ECC-4921-A2B0-5A104C036129}"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90A200B5-2CCA-4632-A96B-3A54671A423E}" type="datetimeFigureOut">
              <a:rPr lang="ru-RU" smtClean="0"/>
              <a:t>17.05.2019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24433C0-6ECC-4921-A2B0-5A104C036129}"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0A200B5-2CCA-4632-A96B-3A54671A423E}" type="datetimeFigureOut">
              <a:rPr lang="ru-RU" smtClean="0"/>
              <a:t>17.05.2019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24433C0-6ECC-4921-A2B0-5A104C036129}"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90A200B5-2CCA-4632-A96B-3A54671A423E}" type="datetimeFigureOut">
              <a:rPr lang="ru-RU" smtClean="0"/>
              <a:t>17.05.2019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24433C0-6ECC-4921-A2B0-5A104C036129}" type="slidenum">
              <a:rPr lang="ru-RU" smtClean="0"/>
              <a:t>‹#›</a:t>
            </a:fld>
            <a:endParaRPr lang="ru-RU"/>
          </a:p>
        </p:txBody>
      </p:sp>
      <p:sp>
        <p:nvSpPr>
          <p:cNvPr id="7" name="Title 6"/>
          <p:cNvSpPr>
            <a:spLocks noGrp="1"/>
          </p:cNvSpPr>
          <p:nvPr>
            <p:ph type="title"/>
          </p:nvPr>
        </p:nvSpPr>
        <p:spPr/>
        <p:txBody>
          <a:bodyPr/>
          <a:lstStyle/>
          <a:p>
            <a:r>
              <a:rPr lang="ru-RU"/>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0A200B5-2CCA-4632-A96B-3A54671A423E}" type="datetimeFigureOut">
              <a:rPr lang="ru-RU" smtClean="0"/>
              <a:t>17.05.2019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24433C0-6ECC-4921-A2B0-5A104C036129}"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5" name="Date Placeholder 4"/>
          <p:cNvSpPr>
            <a:spLocks noGrp="1"/>
          </p:cNvSpPr>
          <p:nvPr>
            <p:ph type="dt" sz="half" idx="10"/>
          </p:nvPr>
        </p:nvSpPr>
        <p:spPr/>
        <p:txBody>
          <a:bodyPr/>
          <a:lstStyle/>
          <a:p>
            <a:fld id="{90A200B5-2CCA-4632-A96B-3A54671A423E}" type="datetimeFigureOut">
              <a:rPr lang="ru-RU" smtClean="0"/>
              <a:t>17.05.2019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24433C0-6ECC-4921-A2B0-5A104C036129}"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0A200B5-2CCA-4632-A96B-3A54671A423E}" type="datetimeFigureOut">
              <a:rPr lang="ru-RU" smtClean="0"/>
              <a:t>17.05.2019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24433C0-6ECC-4921-A2B0-5A104C036129}"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90A200B5-2CCA-4632-A96B-3A54671A423E}" type="datetimeFigureOut">
              <a:rPr lang="ru-RU" smtClean="0"/>
              <a:t>17.05.2019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24433C0-6ECC-4921-A2B0-5A104C036129}"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0A200B5-2CCA-4632-A96B-3A54671A423E}" type="datetimeFigureOut">
              <a:rPr lang="ru-RU" smtClean="0"/>
              <a:t>17.05.2019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24433C0-6ECC-4921-A2B0-5A104C036129}"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0A200B5-2CCA-4632-A96B-3A54671A423E}" type="datetimeFigureOut">
              <a:rPr lang="ru-RU" smtClean="0"/>
              <a:t>17.05.2019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24433C0-6ECC-4921-A2B0-5A104C036129}"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90A200B5-2CCA-4632-A96B-3A54671A423E}" type="datetimeFigureOut">
              <a:rPr lang="ru-RU" smtClean="0"/>
              <a:t>17.05.2019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24433C0-6ECC-4921-A2B0-5A104C036129}"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0A200B5-2CCA-4632-A96B-3A54671A423E}" type="datetimeFigureOut">
              <a:rPr lang="ru-RU" smtClean="0"/>
              <a:t>17.05.2019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24433C0-6ECC-4921-A2B0-5A104C036129}"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a:t>Познавательно-исследовательский проект </a:t>
            </a:r>
            <a:br>
              <a:rPr lang="ru-RU" dirty="0"/>
            </a:br>
            <a:r>
              <a:rPr lang="ru-RU" dirty="0"/>
              <a:t>«Удивительная вода»</a:t>
            </a:r>
            <a:br>
              <a:rPr lang="ru-RU" dirty="0"/>
            </a:br>
            <a:r>
              <a:rPr lang="ru-RU" sz="2200" dirty="0"/>
              <a:t>Тип проекта: краткосрочный, познавательный</a:t>
            </a:r>
            <a:br>
              <a:rPr lang="ru-RU" dirty="0"/>
            </a:br>
            <a:endParaRPr lang="ru-RU" dirty="0"/>
          </a:p>
        </p:txBody>
      </p:sp>
      <p:sp>
        <p:nvSpPr>
          <p:cNvPr id="3" name="Подзаголовок 2"/>
          <p:cNvSpPr>
            <a:spLocks noGrp="1"/>
          </p:cNvSpPr>
          <p:nvPr>
            <p:ph type="subTitle" idx="1"/>
          </p:nvPr>
        </p:nvSpPr>
        <p:spPr/>
        <p:txBody>
          <a:bodyPr>
            <a:normAutofit/>
          </a:bodyPr>
          <a:lstStyle/>
          <a:p>
            <a:endParaRPr lang="ru-RU" sz="3600" dirty="0"/>
          </a:p>
        </p:txBody>
      </p:sp>
      <p:pic>
        <p:nvPicPr>
          <p:cNvPr id="5" name="Рисунок 4" descr="images (8).jpg"/>
          <p:cNvPicPr>
            <a:picLocks noChangeAspect="1"/>
          </p:cNvPicPr>
          <p:nvPr/>
        </p:nvPicPr>
        <p:blipFill>
          <a:blip r:embed="rId2" cstate="print"/>
          <a:stretch>
            <a:fillRect/>
          </a:stretch>
        </p:blipFill>
        <p:spPr>
          <a:xfrm>
            <a:off x="467544" y="4653136"/>
            <a:ext cx="2160240" cy="1823809"/>
          </a:xfrm>
          <a:prstGeom prst="rect">
            <a:avLst/>
          </a:prstGeom>
        </p:spPr>
      </p:pic>
      <p:sp>
        <p:nvSpPr>
          <p:cNvPr id="7" name="Объект 5"/>
          <p:cNvSpPr txBox="1">
            <a:spLocks/>
          </p:cNvSpPr>
          <p:nvPr/>
        </p:nvSpPr>
        <p:spPr>
          <a:xfrm>
            <a:off x="2339752" y="2924944"/>
            <a:ext cx="5112568" cy="197708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spcBef>
                <a:spcPct val="20000"/>
              </a:spcBef>
              <a:buClr>
                <a:schemeClr val="accent1"/>
              </a:buClr>
              <a:buSzPct val="100000"/>
              <a:buFont typeface="Symbol" pitchFamily="18" charset="2"/>
              <a:buNone/>
              <a:defRPr sz="2000" kern="1200">
                <a:solidFill>
                  <a:srgbClr val="FFFFFF"/>
                </a:solidFill>
                <a:latin typeface="+mn-lt"/>
                <a:ea typeface="+mn-ea"/>
                <a:cs typeface="+mn-cs"/>
              </a:defRPr>
            </a:lvl1pPr>
            <a:lvl2pPr marL="457200" indent="0" algn="ctr" defTabSz="914400" rtl="0" eaLnBrk="1" latinLnBrk="0" hangingPunct="1">
              <a:spcBef>
                <a:spcPct val="20000"/>
              </a:spcBef>
              <a:buClr>
                <a:schemeClr val="accent1"/>
              </a:buClr>
              <a:buSzPct val="100000"/>
              <a:buFont typeface="Symbol" pitchFamily="18" charset="2"/>
              <a:buNone/>
              <a:defRPr sz="22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1"/>
              </a:buClr>
              <a:buSzPct val="100000"/>
              <a:buFont typeface="Symbol" pitchFamily="18" charset="2"/>
              <a:buNone/>
              <a:defRPr sz="20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1"/>
              </a:buClr>
              <a:buSzPct val="100000"/>
              <a:buFont typeface="Symbol" pitchFamily="18" charset="2"/>
              <a:buNone/>
              <a:defRPr sz="18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1"/>
              </a:buClr>
              <a:buSzPct val="100000"/>
              <a:buFont typeface="Symbol" pitchFamily="18" charset="2"/>
              <a:buNone/>
              <a:defRPr sz="1600" kern="1200">
                <a:solidFill>
                  <a:schemeClr val="tx1">
                    <a:tint val="75000"/>
                  </a:schemeClr>
                </a:solidFill>
                <a:latin typeface="+mn-lt"/>
                <a:ea typeface="+mn-ea"/>
                <a:cs typeface="+mn-cs"/>
              </a:defRPr>
            </a:lvl5pPr>
            <a:lvl6pPr marL="22860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6pPr>
            <a:lvl7pPr marL="27432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7pPr>
            <a:lvl8pPr marL="32004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8pPr>
            <a:lvl9pPr marL="3657600" indent="0" algn="ctr" defTabSz="914400" rtl="0" eaLnBrk="1" latinLnBrk="0" hangingPunct="1">
              <a:spcBef>
                <a:spcPts val="384"/>
              </a:spcBef>
              <a:buClr>
                <a:schemeClr val="accent1"/>
              </a:buClr>
              <a:buFont typeface="Symbol" pitchFamily="18" charset="2"/>
              <a:buNone/>
              <a:defRPr sz="1400" kern="1200">
                <a:solidFill>
                  <a:schemeClr val="tx1">
                    <a:tint val="75000"/>
                  </a:schemeClr>
                </a:solidFill>
                <a:latin typeface="+mn-lt"/>
                <a:ea typeface="+mn-ea"/>
                <a:cs typeface="+mn-cs"/>
              </a:defRPr>
            </a:lvl9pPr>
          </a:lstStyle>
          <a:p>
            <a:r>
              <a:rPr lang="ru-RU" sz="3600" dirty="0"/>
              <a:t>2 младшая группа</a:t>
            </a:r>
          </a:p>
        </p:txBody>
      </p:sp>
    </p:spTree>
    <p:extLst>
      <p:ext uri="{BB962C8B-B14F-4D97-AF65-F5344CB8AC3E}">
        <p14:creationId xmlns:p14="http://schemas.microsoft.com/office/powerpoint/2010/main" val="2995571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6621C7C1-FCB4-4F14-8F18-7F9F8ACE74EF}"/>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15616" y="2132856"/>
            <a:ext cx="6912768" cy="4530832"/>
          </a:xfrm>
        </p:spPr>
      </p:pic>
      <p:sp>
        <p:nvSpPr>
          <p:cNvPr id="3" name="Заголовок 2"/>
          <p:cNvSpPr>
            <a:spLocks noGrp="1"/>
          </p:cNvSpPr>
          <p:nvPr>
            <p:ph type="title"/>
          </p:nvPr>
        </p:nvSpPr>
        <p:spPr/>
        <p:txBody>
          <a:bodyPr>
            <a:normAutofit fontScale="90000"/>
          </a:bodyPr>
          <a:lstStyle/>
          <a:p>
            <a:r>
              <a:rPr lang="ru-RU" dirty="0"/>
              <a:t>И вот наши капельки отправились</a:t>
            </a:r>
            <a:br>
              <a:rPr lang="ru-RU" dirty="0"/>
            </a:br>
            <a:r>
              <a:rPr lang="ru-RU" dirty="0"/>
              <a:t>в путешествие!</a:t>
            </a:r>
          </a:p>
        </p:txBody>
      </p:sp>
    </p:spTree>
    <p:extLst>
      <p:ext uri="{BB962C8B-B14F-4D97-AF65-F5344CB8AC3E}">
        <p14:creationId xmlns:p14="http://schemas.microsoft.com/office/powerpoint/2010/main" val="2181025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565560AF-6052-4178-A578-678A21D0DF84}"/>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19672" y="1988840"/>
            <a:ext cx="6336703" cy="4530832"/>
          </a:xfrm>
        </p:spPr>
      </p:pic>
      <p:sp>
        <p:nvSpPr>
          <p:cNvPr id="3" name="Заголовок 2"/>
          <p:cNvSpPr>
            <a:spLocks noGrp="1"/>
          </p:cNvSpPr>
          <p:nvPr>
            <p:ph type="title"/>
          </p:nvPr>
        </p:nvSpPr>
        <p:spPr/>
        <p:txBody>
          <a:bodyPr>
            <a:normAutofit fontScale="90000"/>
          </a:bodyPr>
          <a:lstStyle/>
          <a:p>
            <a:r>
              <a:rPr lang="ru-RU" dirty="0"/>
              <a:t>Мы узнали  как происходит круговорот воды в природе!</a:t>
            </a:r>
          </a:p>
        </p:txBody>
      </p:sp>
    </p:spTree>
    <p:extLst>
      <p:ext uri="{BB962C8B-B14F-4D97-AF65-F5344CB8AC3E}">
        <p14:creationId xmlns:p14="http://schemas.microsoft.com/office/powerpoint/2010/main" val="1833079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a:t>Цель проекта:</a:t>
            </a:r>
          </a:p>
        </p:txBody>
      </p:sp>
      <p:sp>
        <p:nvSpPr>
          <p:cNvPr id="4" name="Облако 3"/>
          <p:cNvSpPr/>
          <p:nvPr/>
        </p:nvSpPr>
        <p:spPr>
          <a:xfrm flipV="1">
            <a:off x="-303955" y="4653136"/>
            <a:ext cx="4875955" cy="198539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п</a:t>
            </a:r>
          </a:p>
        </p:txBody>
      </p:sp>
      <p:sp>
        <p:nvSpPr>
          <p:cNvPr id="2" name="Объект 1">
            <a:extLst>
              <a:ext uri="{FF2B5EF4-FFF2-40B4-BE49-F238E27FC236}">
                <a16:creationId xmlns:a16="http://schemas.microsoft.com/office/drawing/2014/main" id="{5F61C53C-EC24-40B9-ADDF-F2D5CD7EF5A1}"/>
              </a:ext>
            </a:extLst>
          </p:cNvPr>
          <p:cNvSpPr>
            <a:spLocks noGrp="1"/>
          </p:cNvSpPr>
          <p:nvPr>
            <p:ph idx="1"/>
          </p:nvPr>
        </p:nvSpPr>
        <p:spPr/>
        <p:txBody>
          <a:bodyPr>
            <a:normAutofit/>
          </a:bodyPr>
          <a:lstStyle/>
          <a:p>
            <a:r>
              <a:rPr lang="ru-RU" sz="3200" dirty="0">
                <a:latin typeface="Times New Roman" panose="02020603050405020304" pitchFamily="18" charset="0"/>
                <a:cs typeface="Times New Roman" panose="02020603050405020304" pitchFamily="18" charset="0"/>
              </a:rPr>
              <a:t>Познакомить детей младшего возраста с удивительными свойствами воды и  ее значением.</a:t>
            </a:r>
          </a:p>
        </p:txBody>
      </p:sp>
    </p:spTree>
    <p:extLst>
      <p:ext uri="{BB962C8B-B14F-4D97-AF65-F5344CB8AC3E}">
        <p14:creationId xmlns:p14="http://schemas.microsoft.com/office/powerpoint/2010/main" val="2548555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0FB8D333-281A-4D31-9E4A-573F8332D29E}"/>
              </a:ext>
            </a:extLst>
          </p:cNvPr>
          <p:cNvSpPr>
            <a:spLocks noGrp="1"/>
          </p:cNvSpPr>
          <p:nvPr>
            <p:ph idx="1"/>
          </p:nvPr>
        </p:nvSpPr>
        <p:spPr>
          <a:xfrm>
            <a:off x="683569" y="1591056"/>
            <a:ext cx="7596832" cy="4535107"/>
          </a:xfrm>
        </p:spPr>
        <p:txBody>
          <a:bodyPr/>
          <a:lstStyle/>
          <a:p>
            <a:r>
              <a:rPr lang="ru-RU" dirty="0"/>
              <a:t> </a:t>
            </a:r>
            <a:r>
              <a:rPr lang="ru-RU" sz="3200" dirty="0"/>
              <a:t>Познакомить детей младшего возраста с удивительными свойствами воды.</a:t>
            </a:r>
          </a:p>
          <a:p>
            <a:r>
              <a:rPr lang="ru-RU" sz="3200" dirty="0"/>
              <a:t>Сформировать у детей представление о воде.</a:t>
            </a:r>
          </a:p>
          <a:p>
            <a:r>
              <a:rPr lang="ru-RU" sz="3200" dirty="0"/>
              <a:t>Обогащение словарного запаса.</a:t>
            </a:r>
          </a:p>
          <a:p>
            <a:r>
              <a:rPr lang="ru-RU" sz="3200" dirty="0"/>
              <a:t>Воспитывать у детей бережное отношение к природным ресурсам.</a:t>
            </a:r>
          </a:p>
          <a:p>
            <a:r>
              <a:rPr lang="ru-RU" sz="3200" dirty="0"/>
              <a:t>Художественно-эстетическое развитие.</a:t>
            </a:r>
          </a:p>
        </p:txBody>
      </p:sp>
      <p:sp>
        <p:nvSpPr>
          <p:cNvPr id="3" name="Заголовок 2">
            <a:extLst>
              <a:ext uri="{FF2B5EF4-FFF2-40B4-BE49-F238E27FC236}">
                <a16:creationId xmlns:a16="http://schemas.microsoft.com/office/drawing/2014/main" id="{96099397-A949-4AFC-8C47-15BC8E975E3E}"/>
              </a:ext>
            </a:extLst>
          </p:cNvPr>
          <p:cNvSpPr>
            <a:spLocks noGrp="1"/>
          </p:cNvSpPr>
          <p:nvPr>
            <p:ph type="title"/>
          </p:nvPr>
        </p:nvSpPr>
        <p:spPr/>
        <p:txBody>
          <a:bodyPr/>
          <a:lstStyle/>
          <a:p>
            <a:r>
              <a:rPr lang="ru-RU" dirty="0"/>
              <a:t>Задачи проекта:</a:t>
            </a:r>
          </a:p>
        </p:txBody>
      </p:sp>
    </p:spTree>
    <p:extLst>
      <p:ext uri="{BB962C8B-B14F-4D97-AF65-F5344CB8AC3E}">
        <p14:creationId xmlns:p14="http://schemas.microsoft.com/office/powerpoint/2010/main" val="2500109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115616" y="2675467"/>
            <a:ext cx="5616624" cy="3450696"/>
          </a:xfrm>
        </p:spPr>
        <p:txBody>
          <a:bodyPr/>
          <a:lstStyle/>
          <a:p>
            <a:endParaRPr lang="ru-RU" dirty="0"/>
          </a:p>
        </p:txBody>
      </p:sp>
      <p:sp>
        <p:nvSpPr>
          <p:cNvPr id="3" name="Заголовок 2"/>
          <p:cNvSpPr>
            <a:spLocks noGrp="1"/>
          </p:cNvSpPr>
          <p:nvPr>
            <p:ph type="title"/>
          </p:nvPr>
        </p:nvSpPr>
        <p:spPr/>
        <p:txBody>
          <a:bodyPr>
            <a:normAutofit fontScale="90000"/>
          </a:bodyPr>
          <a:lstStyle/>
          <a:p>
            <a:br>
              <a:rPr lang="ru-RU" sz="2000" dirty="0">
                <a:solidFill>
                  <a:schemeClr val="tx1"/>
                </a:solidFill>
              </a:rPr>
            </a:br>
            <a:r>
              <a:rPr lang="ru-RU" sz="2000" dirty="0">
                <a:solidFill>
                  <a:schemeClr val="tx1"/>
                </a:solidFill>
              </a:rPr>
              <a:t>Наш проект начался с детской инициативы. Дети захотели узнать чем мы поливаем растения, получив ответ, был задан еще</a:t>
            </a:r>
            <a:br>
              <a:rPr lang="ru-RU" sz="2000" dirty="0">
                <a:solidFill>
                  <a:schemeClr val="tx1"/>
                </a:solidFill>
              </a:rPr>
            </a:br>
            <a:r>
              <a:rPr lang="ru-RU" sz="2000" dirty="0">
                <a:solidFill>
                  <a:schemeClr val="tx1"/>
                </a:solidFill>
              </a:rPr>
              <a:t>один вопрос, а почему водой? Мы поставили себе задачу  познакомить детей со свойствами воды и показать значение для пользы</a:t>
            </a:r>
            <a:br>
              <a:rPr lang="ru-RU" sz="2000" dirty="0">
                <a:solidFill>
                  <a:schemeClr val="tx1"/>
                </a:solidFill>
              </a:rPr>
            </a:br>
            <a:r>
              <a:rPr lang="ru-RU" sz="2000" dirty="0">
                <a:solidFill>
                  <a:schemeClr val="tx1"/>
                </a:solidFill>
              </a:rPr>
              <a:t>всего живого на земле. И обязательно привлечь родителей.</a:t>
            </a:r>
            <a:br>
              <a:rPr lang="ru-RU" sz="2000" dirty="0">
                <a:solidFill>
                  <a:schemeClr val="tx1"/>
                </a:solidFill>
              </a:rPr>
            </a:br>
            <a:endParaRPr lang="ru-RU" sz="2000" dirty="0">
              <a:solidFill>
                <a:schemeClr val="tx1"/>
              </a:solidFill>
            </a:endParaRPr>
          </a:p>
        </p:txBody>
      </p:sp>
      <p:pic>
        <p:nvPicPr>
          <p:cNvPr id="2050" name="Picture 2" descr="http://vrmdou45.rusedu.net/gallery/514/2010_02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189" y="1916832"/>
            <a:ext cx="5981237" cy="4485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10769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43608" y="2204864"/>
            <a:ext cx="7408333" cy="3450696"/>
          </a:xfrm>
        </p:spPr>
        <p:txBody>
          <a:bodyPr/>
          <a:lstStyle/>
          <a:p>
            <a:endParaRPr lang="ru-RU" dirty="0"/>
          </a:p>
        </p:txBody>
      </p:sp>
      <p:sp>
        <p:nvSpPr>
          <p:cNvPr id="3" name="Заголовок 2"/>
          <p:cNvSpPr>
            <a:spLocks noGrp="1"/>
          </p:cNvSpPr>
          <p:nvPr>
            <p:ph type="title"/>
          </p:nvPr>
        </p:nvSpPr>
        <p:spPr>
          <a:xfrm>
            <a:off x="457200" y="692696"/>
            <a:ext cx="8229600" cy="5184576"/>
          </a:xfrm>
        </p:spPr>
        <p:txBody>
          <a:bodyPr>
            <a:normAutofit fontScale="90000"/>
          </a:bodyPr>
          <a:lstStyle/>
          <a:p>
            <a:pPr indent="228600">
              <a:lnSpc>
                <a:spcPct val="115000"/>
              </a:lnSpc>
              <a:spcAft>
                <a:spcPts val="0"/>
              </a:spcAft>
            </a:pPr>
            <a:r>
              <a:rPr lang="ru-RU" sz="2400" u="sng" dirty="0">
                <a:solidFill>
                  <a:schemeClr val="tx1"/>
                </a:solidFill>
                <a:latin typeface="Times New Roman"/>
                <a:ea typeface="Times New Roman"/>
                <a:cs typeface="Times New Roman"/>
              </a:rPr>
              <a:t>Актуальность проекта</a:t>
            </a:r>
            <a:r>
              <a:rPr lang="ru-RU" sz="2400" dirty="0">
                <a:solidFill>
                  <a:schemeClr val="tx1"/>
                </a:solidFill>
                <a:latin typeface="Times New Roman"/>
                <a:ea typeface="Times New Roman"/>
                <a:cs typeface="Times New Roman"/>
              </a:rPr>
              <a:t>: </a:t>
            </a:r>
            <a:r>
              <a:rPr lang="ru-RU" sz="2400" dirty="0">
                <a:solidFill>
                  <a:schemeClr val="tx1"/>
                </a:solidFill>
                <a:latin typeface="Times New Roman"/>
                <a:ea typeface="Calibri"/>
                <a:cs typeface="Times New Roman"/>
              </a:rPr>
              <a:t>Мир вокруг нас удивителен и разнообразен. Ежедневно дети получают новые представления о живой и неживой природе, их взаимосвязях. Задача взрослых – расширять кругозор детей, помогать развивать их познавательную </a:t>
            </a:r>
            <a:r>
              <a:rPr lang="ru-RU" sz="2400" dirty="0" err="1">
                <a:solidFill>
                  <a:schemeClr val="tx1"/>
                </a:solidFill>
                <a:latin typeface="Times New Roman"/>
                <a:ea typeface="Calibri"/>
                <a:cs typeface="Times New Roman"/>
              </a:rPr>
              <a:t>активность,так</a:t>
            </a:r>
            <a:r>
              <a:rPr lang="ru-RU" sz="2400" dirty="0">
                <a:solidFill>
                  <a:schemeClr val="tx1"/>
                </a:solidFill>
                <a:latin typeface="Times New Roman"/>
                <a:ea typeface="Calibri"/>
                <a:cs typeface="Times New Roman"/>
              </a:rPr>
              <a:t> как дети не могут заметить во всем разнообразии самого главного, не могут найти точный ответ на заданный вопрос, не могут делать простейшие выводы. Сколько удовольствия приносят детям игры с водой! Первые представления о воде складываются в младшем дошкольном возрасте: вода течет из крана, в весеннем ручейке, ее можно разлить. Для того, чтобы в доступной и игровой форме познакомить детей со свойствами этого прекрасного природного материала, со значением воды для человека, животных и растений, был создан данный проект.</a:t>
            </a:r>
            <a:br>
              <a:rPr lang="ru-RU" sz="2000" dirty="0">
                <a:solidFill>
                  <a:schemeClr val="tx1"/>
                </a:solidFill>
                <a:latin typeface="Calibri"/>
                <a:ea typeface="Calibri"/>
                <a:cs typeface="Times New Roman"/>
              </a:rPr>
            </a:br>
            <a:endParaRPr lang="ru-RU" sz="2200" dirty="0">
              <a:solidFill>
                <a:schemeClr val="tx1"/>
              </a:solidFill>
            </a:endParaRPr>
          </a:p>
        </p:txBody>
      </p:sp>
    </p:spTree>
    <p:extLst>
      <p:ext uri="{BB962C8B-B14F-4D97-AF65-F5344CB8AC3E}">
        <p14:creationId xmlns:p14="http://schemas.microsoft.com/office/powerpoint/2010/main" val="19721640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t>в результате данного проекта у детей формируются первые представления о воде;</a:t>
            </a:r>
          </a:p>
          <a:p>
            <a:r>
              <a:rPr lang="ru-RU" dirty="0"/>
              <a:t>о мире вокруг нас и появится бережное отношение к воде;</a:t>
            </a:r>
          </a:p>
          <a:p>
            <a:r>
              <a:rPr lang="ru-RU" dirty="0"/>
              <a:t>любознательность и интерес к природе путем экспериментирования</a:t>
            </a:r>
          </a:p>
        </p:txBody>
      </p:sp>
      <p:sp>
        <p:nvSpPr>
          <p:cNvPr id="3" name="Заголовок 2"/>
          <p:cNvSpPr>
            <a:spLocks noGrp="1"/>
          </p:cNvSpPr>
          <p:nvPr>
            <p:ph type="title"/>
          </p:nvPr>
        </p:nvSpPr>
        <p:spPr/>
        <p:txBody>
          <a:bodyPr>
            <a:normAutofit fontScale="90000"/>
          </a:bodyPr>
          <a:lstStyle/>
          <a:p>
            <a:r>
              <a:rPr lang="ru-RU" u="sng" dirty="0"/>
              <a:t>Ожидаемые результаты</a:t>
            </a:r>
            <a:r>
              <a:rPr lang="ru-RU" dirty="0"/>
              <a:t>:</a:t>
            </a:r>
            <a:br>
              <a:rPr lang="ru-RU" dirty="0"/>
            </a:br>
            <a:endParaRPr lang="ru-RU" dirty="0"/>
          </a:p>
        </p:txBody>
      </p:sp>
    </p:spTree>
    <p:extLst>
      <p:ext uri="{BB962C8B-B14F-4D97-AF65-F5344CB8AC3E}">
        <p14:creationId xmlns:p14="http://schemas.microsoft.com/office/powerpoint/2010/main" val="10469522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a:t>Экспериментируем с водой!</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340768"/>
            <a:ext cx="3672408" cy="4896544"/>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4088" y="2132856"/>
            <a:ext cx="3384376" cy="4512501"/>
          </a:xfrm>
          <a:prstGeom prst="rect">
            <a:avLst/>
          </a:prstGeom>
        </p:spPr>
      </p:pic>
      <p:sp>
        <p:nvSpPr>
          <p:cNvPr id="9" name="Объект 8"/>
          <p:cNvSpPr>
            <a:spLocks noGrp="1"/>
          </p:cNvSpPr>
          <p:nvPr>
            <p:ph idx="1"/>
          </p:nvPr>
        </p:nvSpPr>
        <p:spPr>
          <a:xfrm>
            <a:off x="683567" y="1623128"/>
            <a:ext cx="7596833" cy="4896544"/>
          </a:xfrm>
        </p:spPr>
        <p:txBody>
          <a:bodyPr/>
          <a:lstStyle/>
          <a:p>
            <a:endParaRPr lang="ru-RU" dirty="0"/>
          </a:p>
        </p:txBody>
      </p:sp>
    </p:spTree>
    <p:extLst>
      <p:ext uri="{BB962C8B-B14F-4D97-AF65-F5344CB8AC3E}">
        <p14:creationId xmlns:p14="http://schemas.microsoft.com/office/powerpoint/2010/main" val="2865718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72F6B804-9AFE-4B45-86F4-7A3785CAA56C}"/>
              </a:ext>
            </a:extLst>
          </p:cNvPr>
          <p:cNvSpPr>
            <a:spLocks noGrp="1"/>
          </p:cNvSpPr>
          <p:nvPr>
            <p:ph idx="1"/>
          </p:nvPr>
        </p:nvSpPr>
        <p:spPr>
          <a:xfrm>
            <a:off x="872067" y="1484784"/>
            <a:ext cx="7408333" cy="4641379"/>
          </a:xfrm>
        </p:spPr>
        <p:txBody>
          <a:bodyPr>
            <a:normAutofit/>
          </a:bodyPr>
          <a:lstStyle/>
          <a:p>
            <a:r>
              <a:rPr lang="ru-RU" sz="2800" dirty="0">
                <a:latin typeface="Times New Roman" panose="02020603050405020304" pitchFamily="18" charset="0"/>
                <a:cs typeface="Times New Roman" panose="02020603050405020304" pitchFamily="18" charset="0"/>
              </a:rPr>
              <a:t>Познакомить детей с основными свойствами воды.</a:t>
            </a:r>
          </a:p>
          <a:p>
            <a:r>
              <a:rPr lang="ru-RU" sz="2800" dirty="0">
                <a:latin typeface="Times New Roman" panose="02020603050405020304" pitchFamily="18" charset="0"/>
                <a:cs typeface="Times New Roman" panose="02020603050405020304" pitchFamily="18" charset="0"/>
              </a:rPr>
              <a:t>Учить детей способам исследования окружающего мира на примере проведения опытов с водой.</a:t>
            </a:r>
          </a:p>
          <a:p>
            <a:r>
              <a:rPr lang="ru-RU" sz="2800" dirty="0">
                <a:latin typeface="Times New Roman" panose="02020603050405020304" pitchFamily="18" charset="0"/>
                <a:cs typeface="Times New Roman" panose="02020603050405020304" pitchFamily="18" charset="0"/>
              </a:rPr>
              <a:t>Видеть результаты экспериментирования.</a:t>
            </a:r>
          </a:p>
          <a:p>
            <a:r>
              <a:rPr lang="ru-RU" sz="2800" dirty="0">
                <a:latin typeface="Times New Roman" panose="02020603050405020304" pitchFamily="18" charset="0"/>
                <a:cs typeface="Times New Roman" panose="02020603050405020304" pitchFamily="18" charset="0"/>
              </a:rPr>
              <a:t>Развивать любознательность.</a:t>
            </a:r>
          </a:p>
          <a:p>
            <a:r>
              <a:rPr lang="ru-RU" sz="2800" dirty="0">
                <a:latin typeface="Times New Roman" panose="02020603050405020304" pitchFamily="18" charset="0"/>
                <a:cs typeface="Times New Roman" panose="02020603050405020304" pitchFamily="18" charset="0"/>
              </a:rPr>
              <a:t>Воспитывать бережное отношение к воде.</a:t>
            </a:r>
          </a:p>
        </p:txBody>
      </p:sp>
      <p:sp>
        <p:nvSpPr>
          <p:cNvPr id="3" name="Заголовок 2">
            <a:extLst>
              <a:ext uri="{FF2B5EF4-FFF2-40B4-BE49-F238E27FC236}">
                <a16:creationId xmlns:a16="http://schemas.microsoft.com/office/drawing/2014/main" id="{8EE2FFE1-E377-4040-B5CD-8FB9E63528F0}"/>
              </a:ext>
            </a:extLst>
          </p:cNvPr>
          <p:cNvSpPr>
            <a:spLocks noGrp="1"/>
          </p:cNvSpPr>
          <p:nvPr>
            <p:ph type="title"/>
          </p:nvPr>
        </p:nvSpPr>
        <p:spPr/>
        <p:txBody>
          <a:bodyPr/>
          <a:lstStyle/>
          <a:p>
            <a:r>
              <a:rPr lang="ru-RU" dirty="0"/>
              <a:t>Цели:</a:t>
            </a:r>
          </a:p>
        </p:txBody>
      </p:sp>
    </p:spTree>
    <p:extLst>
      <p:ext uri="{BB962C8B-B14F-4D97-AF65-F5344CB8AC3E}">
        <p14:creationId xmlns:p14="http://schemas.microsoft.com/office/powerpoint/2010/main" val="3933640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0736" y="1916832"/>
            <a:ext cx="3451225" cy="3451225"/>
          </a:xfrm>
        </p:spPr>
      </p:pic>
      <p:sp>
        <p:nvSpPr>
          <p:cNvPr id="3" name="Заголовок 2"/>
          <p:cNvSpPr>
            <a:spLocks noGrp="1"/>
          </p:cNvSpPr>
          <p:nvPr>
            <p:ph type="title"/>
          </p:nvPr>
        </p:nvSpPr>
        <p:spPr/>
        <p:txBody>
          <a:bodyPr>
            <a:normAutofit fontScale="90000"/>
          </a:bodyPr>
          <a:lstStyle/>
          <a:p>
            <a:r>
              <a:rPr lang="ru-RU" dirty="0"/>
              <a:t>А потом мы разукрашивали капельки!</a:t>
            </a:r>
          </a:p>
        </p:txBody>
      </p:sp>
      <p:pic>
        <p:nvPicPr>
          <p:cNvPr id="1026" name="Picture 2" descr="E:\Свет2ана\ДЕТСКИЙ САД\3 КОРПУССССССССССССССССССССС\ПРОЕКТ\Мои фото\IMG_629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492896"/>
            <a:ext cx="3717032" cy="3717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18060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119</TotalTime>
  <Words>250</Words>
  <Application>Microsoft Office PowerPoint</Application>
  <PresentationFormat>Экран (4:3)</PresentationFormat>
  <Paragraphs>27</Paragraphs>
  <Slides>11</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11</vt:i4>
      </vt:variant>
    </vt:vector>
  </HeadingPairs>
  <TitlesOfParts>
    <vt:vector size="16" baseType="lpstr">
      <vt:lpstr>Calibri</vt:lpstr>
      <vt:lpstr>Candara</vt:lpstr>
      <vt:lpstr>Symbol</vt:lpstr>
      <vt:lpstr>Times New Roman</vt:lpstr>
      <vt:lpstr>Волна</vt:lpstr>
      <vt:lpstr>Познавательно-исследовательский проект  «Удивительная вода» Тип проекта: краткосрочный, познавательный </vt:lpstr>
      <vt:lpstr>Цель проекта:</vt:lpstr>
      <vt:lpstr>Задачи проекта:</vt:lpstr>
      <vt:lpstr> Наш проект начался с детской инициативы. Дети захотели узнать чем мы поливаем растения, получив ответ, был задан еще один вопрос, а почему водой? Мы поставили себе задачу  познакомить детей со свойствами воды и показать значение для пользы всего живого на земле. И обязательно привлечь родителей. </vt:lpstr>
      <vt:lpstr>Актуальность проекта: Мир вокруг нас удивителен и разнообразен. Ежедневно дети получают новые представления о живой и неживой природе, их взаимосвязях. Задача взрослых – расширять кругозор детей, помогать развивать их познавательную активность,так как дети не могут заметить во всем разнообразии самого главного, не могут найти точный ответ на заданный вопрос, не могут делать простейшие выводы. Сколько удовольствия приносят детям игры с водой! Первые представления о воде складываются в младшем дошкольном возрасте: вода течет из крана, в весеннем ручейке, ее можно разлить. Для того, чтобы в доступной и игровой форме познакомить детей со свойствами этого прекрасного природного материала, со значением воды для человека, животных и растений, был создан данный проект. </vt:lpstr>
      <vt:lpstr>Ожидаемые результаты: </vt:lpstr>
      <vt:lpstr>Экспериментируем с водой!</vt:lpstr>
      <vt:lpstr>Цели:</vt:lpstr>
      <vt:lpstr>А потом мы разукрашивали капельки!</vt:lpstr>
      <vt:lpstr>И вот наши капельки отправились в путешествие!</vt:lpstr>
      <vt:lpstr>Мы узнали  как происходит круговорот воды в природе!</vt:lpstr>
    </vt:vector>
  </TitlesOfParts>
  <Company>СЭР</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Познавательно-исследовательский проект «Чудесная вода» 2 младшая группа</dc:title>
  <dc:creator>Светлана</dc:creator>
  <cp:lastModifiedBy>Ирина Городилова</cp:lastModifiedBy>
  <cp:revision>22</cp:revision>
  <dcterms:created xsi:type="dcterms:W3CDTF">2018-11-05T19:16:35Z</dcterms:created>
  <dcterms:modified xsi:type="dcterms:W3CDTF">2019-05-16T21:06:31Z</dcterms:modified>
</cp:coreProperties>
</file>