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3" r:id="rId4"/>
    <p:sldId id="276" r:id="rId5"/>
    <p:sldId id="274" r:id="rId6"/>
    <p:sldId id="269" r:id="rId7"/>
    <p:sldId id="258" r:id="rId8"/>
    <p:sldId id="275" r:id="rId9"/>
    <p:sldId id="280" r:id="rId10"/>
    <p:sldId id="279" r:id="rId11"/>
    <p:sldId id="278" r:id="rId12"/>
    <p:sldId id="272" r:id="rId13"/>
    <p:sldId id="282" r:id="rId14"/>
    <p:sldId id="281" r:id="rId15"/>
    <p:sldId id="277" r:id="rId16"/>
    <p:sldId id="285" r:id="rId17"/>
    <p:sldId id="283" r:id="rId18"/>
    <p:sldId id="262" r:id="rId19"/>
    <p:sldId id="286" r:id="rId20"/>
    <p:sldId id="287" r:id="rId21"/>
    <p:sldId id="288" r:id="rId22"/>
    <p:sldId id="271" r:id="rId23"/>
    <p:sldId id="270" r:id="rId24"/>
    <p:sldId id="292" r:id="rId25"/>
    <p:sldId id="298" r:id="rId26"/>
    <p:sldId id="294" r:id="rId27"/>
    <p:sldId id="291" r:id="rId28"/>
    <p:sldId id="290" r:id="rId29"/>
    <p:sldId id="296" r:id="rId3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5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5" autoAdjust="0"/>
    <p:restoredTop sz="94660"/>
  </p:normalViewPr>
  <p:slideViewPr>
    <p:cSldViewPr snapToGrid="0">
      <p:cViewPr varScale="1">
        <p:scale>
          <a:sx n="83" d="100"/>
          <a:sy n="83" d="100"/>
        </p:scale>
        <p:origin x="77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91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49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592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0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4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85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648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225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8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685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6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8D6A1-0D39-48A5-A7DE-D6372FFD3EBC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573E0-21BB-4986-A5B5-43D69ED3AC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9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57" y="0"/>
            <a:ext cx="12351657" cy="7242629"/>
          </a:xfrm>
          <a:prstGeom prst="rect">
            <a:avLst/>
          </a:prstGeom>
        </p:spPr>
      </p:pic>
      <p:pic>
        <p:nvPicPr>
          <p:cNvPr id="6" name="Picture 7" descr="http://cs4944.userapi.com/u98063441/-14/x_cd216eb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14" y="333828"/>
            <a:ext cx="3492500" cy="386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13829" y="400171"/>
            <a:ext cx="573314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Учебная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 презентация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по </a:t>
            </a: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информатике и ИКТ</a:t>
            </a:r>
            <a:b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      для </a:t>
            </a: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9 класса.</a:t>
            </a:r>
            <a:b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Подготовила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  учитель  </a:t>
            </a: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информатики </a:t>
            </a:r>
            <a:b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Санкт-Петербургского  СУВУ </a:t>
            </a:r>
          </a:p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Вершинина </a:t>
            </a:r>
            <a:r>
              <a:rPr lang="ru-RU" sz="3200" b="1" i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Л.А.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90058" y="4339771"/>
            <a:ext cx="6647542" cy="138575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СИСТЕМЫ СЧИСЛЕНИЯ</a:t>
            </a:r>
            <a:endParaRPr lang="ru-RU" sz="5400" b="1" cap="none" spc="0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4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3" y="-170090"/>
            <a:ext cx="12520838" cy="7126514"/>
          </a:xfrm>
          <a:prstGeom prst="rect">
            <a:avLst/>
          </a:prstGeom>
        </p:spPr>
      </p:pic>
      <p:pic>
        <p:nvPicPr>
          <p:cNvPr id="3" name="Picture 4" descr="http://www.ebaz.by/img/8375/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0090"/>
            <a:ext cx="3226782" cy="2459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://spb160.narod.ru/schoolkids2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743" y="1170441"/>
            <a:ext cx="3562350" cy="339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25132" y="379028"/>
            <a:ext cx="8611961" cy="70788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4000" b="1" i="1" cap="none" spc="0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как представить эти числа в Римской </a:t>
            </a:r>
            <a:r>
              <a:rPr lang="ru-RU" sz="4000" b="1" i="1" cap="none" spc="0" dirty="0" err="1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4000" b="1" i="1" cap="none" spc="0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i="1" cap="none" spc="0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17323" y="4978646"/>
            <a:ext cx="26561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Напоминаю: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50-</a:t>
            </a:r>
            <a:r>
              <a:rPr lang="en-US" sz="2400" b="1" dirty="0">
                <a:solidFill>
                  <a:srgbClr val="002060"/>
                </a:solidFill>
              </a:rPr>
              <a:t>L       100-C</a:t>
            </a:r>
          </a:p>
          <a:p>
            <a:pPr algn="ctr">
              <a:defRPr/>
            </a:pPr>
            <a:r>
              <a:rPr lang="en-US" sz="2400" b="1" dirty="0">
                <a:solidFill>
                  <a:srgbClr val="002060"/>
                </a:solidFill>
              </a:rPr>
              <a:t>500-D    1000-M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3231" y="1930399"/>
            <a:ext cx="1642763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649?</a:t>
            </a:r>
          </a:p>
          <a:p>
            <a:pPr>
              <a:spcAft>
                <a:spcPts val="0"/>
              </a:spcAft>
            </a:pPr>
            <a:r>
              <a:rPr lang="ru-RU" sz="44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2045?</a:t>
            </a:r>
            <a:endParaRPr lang="ru-RU" sz="4400" b="1" i="1" dirty="0">
              <a:solidFill>
                <a:srgbClr val="C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b="1" i="1" dirty="0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438?</a:t>
            </a:r>
          </a:p>
        </p:txBody>
      </p:sp>
    </p:spTree>
    <p:extLst>
      <p:ext uri="{BB962C8B-B14F-4D97-AF65-F5344CB8AC3E}">
        <p14:creationId xmlns:p14="http://schemas.microsoft.com/office/powerpoint/2010/main" val="417947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amorebieta.com/wordpress/wp-content/uploads/2013/01/pc-dibuj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988" y="377145"/>
            <a:ext cx="3021012" cy="244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967335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649</a:t>
            </a:r>
            <a:r>
              <a:rPr lang="en-US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DCXLIX</a:t>
            </a:r>
            <a:endParaRPr lang="ru-RU" sz="3600" b="1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en-US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2045 </a:t>
            </a:r>
            <a:r>
              <a:rPr lang="en-US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MMXLV</a:t>
            </a:r>
          </a:p>
          <a:p>
            <a:pPr>
              <a:defRPr/>
            </a:pPr>
            <a:r>
              <a:rPr lang="en-US" sz="36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438 - CDXXXVIII</a:t>
            </a:r>
            <a:endParaRPr lang="ru-RU" sz="3600" b="1" i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3872" y="1278735"/>
            <a:ext cx="535755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     Проверь себя:</a:t>
            </a:r>
          </a:p>
          <a:p>
            <a:r>
              <a:rPr lang="ru-RU" altLang="ru-RU" sz="4400" b="1" dirty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о</a:t>
            </a:r>
            <a:r>
              <a:rPr lang="ru-RU" altLang="ru-RU" sz="44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тветы  </a:t>
            </a:r>
            <a:r>
              <a:rPr lang="ru-RU" altLang="ru-RU" sz="4400" b="1" dirty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на задание № 1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772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4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690649" y="417482"/>
            <a:ext cx="33706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Десятичная</a:t>
            </a:r>
            <a:r>
              <a:rPr lang="ru-RU" sz="4000" b="1" dirty="0">
                <a:solidFill>
                  <a:srgbClr val="C00000"/>
                </a:solidFill>
              </a:rPr>
              <a:t> </a:t>
            </a:r>
            <a:r>
              <a:rPr lang="en-US" sz="4000" b="1" dirty="0">
                <a:solidFill>
                  <a:srgbClr val="7B9899"/>
                </a:solidFill>
              </a:rPr>
              <a:t> </a:t>
            </a:r>
            <a:r>
              <a:rPr lang="ru-RU" sz="4000" b="1" dirty="0">
                <a:solidFill>
                  <a:srgbClr val="C00000"/>
                </a:solidFill>
              </a:rPr>
              <a:t>СС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6342" y="1281592"/>
            <a:ext cx="99568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Основание системы – число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Содержит 10 цифр: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0, 1, 2, 3, 4, 5, 6, 7, 8, 9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Любое десятичное число можно представить в    виде суммы степеней числа 10 – основания системы;</a:t>
            </a:r>
            <a:r>
              <a:rPr lang="ru-RU" sz="2800" dirty="0"/>
              <a:t> </a:t>
            </a:r>
            <a:endParaRPr lang="ru-RU" sz="2800" dirty="0" smtClean="0"/>
          </a:p>
          <a:p>
            <a:pPr>
              <a:defRPr/>
            </a:pPr>
            <a:endParaRPr lang="ru-RU" sz="2800" dirty="0"/>
          </a:p>
          <a:p>
            <a:pPr>
              <a:defRPr/>
            </a:pPr>
            <a:r>
              <a:rPr lang="ru-RU" altLang="ru-RU" sz="2800" dirty="0"/>
              <a:t>Рассмотрим, для примера, десятичное число</a:t>
            </a:r>
            <a:r>
              <a:rPr lang="en-US" altLang="ru-RU" sz="2800" dirty="0"/>
              <a:t>  </a:t>
            </a:r>
            <a:r>
              <a:rPr lang="ru-RU" altLang="ru-RU" sz="2800" b="1" dirty="0">
                <a:solidFill>
                  <a:srgbClr val="C00000"/>
                </a:solidFill>
              </a:rPr>
              <a:t>2645. </a:t>
            </a:r>
            <a:r>
              <a:rPr lang="ru-RU" altLang="ru-RU" sz="2800" dirty="0"/>
              <a:t>Его можно записать несколькими способами, не изменяя его количества. </a:t>
            </a:r>
          </a:p>
          <a:p>
            <a:pPr>
              <a:defRPr/>
            </a:pPr>
            <a:r>
              <a:rPr lang="ru-RU" altLang="ru-RU" sz="2800" dirty="0"/>
              <a:t>А </a:t>
            </a:r>
            <a:r>
              <a:rPr lang="ru-RU" altLang="ru-RU" sz="2800" baseline="-25000" dirty="0"/>
              <a:t>10</a:t>
            </a:r>
            <a:r>
              <a:rPr lang="ru-RU" altLang="ru-RU" sz="2800" dirty="0"/>
              <a:t>= 2645</a:t>
            </a:r>
          </a:p>
          <a:p>
            <a:pPr>
              <a:defRPr/>
            </a:pPr>
            <a:r>
              <a:rPr lang="ru-RU" altLang="ru-RU" sz="2800" dirty="0"/>
              <a:t>А</a:t>
            </a:r>
            <a:r>
              <a:rPr lang="ru-RU" altLang="ru-RU" sz="2800" baseline="-25000" dirty="0"/>
              <a:t>10</a:t>
            </a:r>
            <a:r>
              <a:rPr lang="ru-RU" altLang="ru-RU" sz="2800" dirty="0"/>
              <a:t>= 2000 + 600 + 40 + 5</a:t>
            </a:r>
          </a:p>
          <a:p>
            <a:pPr>
              <a:defRPr/>
            </a:pPr>
            <a:r>
              <a:rPr lang="ru-RU" altLang="ru-RU" sz="2800" dirty="0"/>
              <a:t>А</a:t>
            </a:r>
            <a:r>
              <a:rPr lang="ru-RU" altLang="ru-RU" sz="2800" baseline="-25000" dirty="0"/>
              <a:t>10</a:t>
            </a:r>
            <a:r>
              <a:rPr lang="ru-RU" altLang="ru-RU" sz="2800" dirty="0"/>
              <a:t>= 2</a:t>
            </a:r>
            <a:r>
              <a:rPr lang="en-US" altLang="ru-RU" sz="2800" dirty="0"/>
              <a:t>x</a:t>
            </a:r>
            <a:r>
              <a:rPr lang="ru-RU" altLang="ru-RU" sz="2800" dirty="0"/>
              <a:t>1000 + 6</a:t>
            </a:r>
            <a:r>
              <a:rPr lang="en-US" altLang="ru-RU" sz="2800" dirty="0"/>
              <a:t>x</a:t>
            </a:r>
            <a:r>
              <a:rPr lang="ru-RU" altLang="ru-RU" sz="2800" dirty="0"/>
              <a:t>100 + 4</a:t>
            </a:r>
            <a:r>
              <a:rPr lang="en-US" altLang="ru-RU" sz="2800" dirty="0"/>
              <a:t>x</a:t>
            </a:r>
            <a:r>
              <a:rPr lang="ru-RU" altLang="ru-RU" sz="2800" dirty="0"/>
              <a:t>10 + 5</a:t>
            </a:r>
          </a:p>
          <a:p>
            <a:pPr>
              <a:defRPr/>
            </a:pPr>
            <a:r>
              <a:rPr lang="ru-RU" altLang="ru-RU" sz="2800" dirty="0"/>
              <a:t>А</a:t>
            </a:r>
            <a:r>
              <a:rPr lang="ru-RU" altLang="ru-RU" sz="2800" baseline="-25000" dirty="0"/>
              <a:t>10</a:t>
            </a:r>
            <a:r>
              <a:rPr lang="ru-RU" altLang="ru-RU" sz="2800" dirty="0"/>
              <a:t>= 2</a:t>
            </a:r>
            <a:r>
              <a:rPr lang="en-US" altLang="ru-RU" sz="2800" dirty="0"/>
              <a:t>x</a:t>
            </a:r>
            <a:r>
              <a:rPr lang="ru-RU" altLang="ru-RU" sz="2800" dirty="0"/>
              <a:t>10</a:t>
            </a:r>
            <a:r>
              <a:rPr lang="ru-RU" altLang="ru-RU" sz="2800" baseline="30000" dirty="0"/>
              <a:t>3</a:t>
            </a:r>
            <a:r>
              <a:rPr lang="ru-RU" altLang="ru-RU" sz="2800" dirty="0"/>
              <a:t> + 6</a:t>
            </a:r>
            <a:r>
              <a:rPr lang="en-US" altLang="ru-RU" sz="2800" dirty="0"/>
              <a:t>x</a:t>
            </a:r>
            <a:r>
              <a:rPr lang="ru-RU" altLang="ru-RU" sz="2800" dirty="0"/>
              <a:t>10</a:t>
            </a:r>
            <a:r>
              <a:rPr lang="ru-RU" altLang="ru-RU" sz="2800" baseline="30000" dirty="0"/>
              <a:t>2</a:t>
            </a:r>
            <a:r>
              <a:rPr lang="ru-RU" altLang="ru-RU" sz="2800" dirty="0"/>
              <a:t> + 4</a:t>
            </a:r>
            <a:r>
              <a:rPr lang="en-US" altLang="ru-RU" sz="2800" dirty="0"/>
              <a:t>x</a:t>
            </a:r>
            <a:r>
              <a:rPr lang="ru-RU" altLang="ru-RU" sz="2800" dirty="0"/>
              <a:t>10</a:t>
            </a:r>
            <a:r>
              <a:rPr lang="ru-RU" altLang="ru-RU" sz="2800" baseline="30000" dirty="0"/>
              <a:t>1</a:t>
            </a:r>
            <a:r>
              <a:rPr lang="ru-RU" altLang="ru-RU" sz="2800" dirty="0"/>
              <a:t> + 5</a:t>
            </a:r>
            <a:r>
              <a:rPr lang="en-US" altLang="ru-RU" sz="2800" dirty="0"/>
              <a:t>x</a:t>
            </a:r>
            <a:r>
              <a:rPr lang="ru-RU" altLang="ru-RU" sz="2800" dirty="0"/>
              <a:t>10</a:t>
            </a:r>
            <a:r>
              <a:rPr lang="ru-RU" altLang="ru-RU" sz="2800" baseline="30000" dirty="0"/>
              <a:t>0</a:t>
            </a:r>
            <a:endParaRPr lang="ru-RU" altLang="ru-RU" sz="2800" dirty="0"/>
          </a:p>
        </p:txBody>
      </p:sp>
    </p:spTree>
    <p:extLst>
      <p:ext uri="{BB962C8B-B14F-4D97-AF65-F5344CB8AC3E}">
        <p14:creationId xmlns:p14="http://schemas.microsoft.com/office/powerpoint/2010/main" val="54612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3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0971" y="688592"/>
            <a:ext cx="67636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600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Формула разложения числа </a:t>
            </a:r>
          </a:p>
          <a:p>
            <a:pPr algn="ctr">
              <a:spcBef>
                <a:spcPct val="0"/>
              </a:spcBef>
            </a:pPr>
            <a:r>
              <a:rPr lang="ru-RU" altLang="ru-RU" sz="3600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по степеням основания       </a:t>
            </a:r>
          </a:p>
          <a:p>
            <a:pPr algn="ctr">
              <a:spcBef>
                <a:spcPct val="0"/>
              </a:spcBef>
            </a:pPr>
            <a:r>
              <a:rPr lang="ru-RU" altLang="ru-RU" sz="3600" i="1" dirty="0">
                <a:latin typeface="Times New Roman" panose="02020603050405020304" pitchFamily="18" charset="0"/>
              </a:rPr>
              <a:t>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altLang="ru-RU" sz="3600" b="1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altLang="ru-RU" sz="3600" b="1" dirty="0">
                <a:latin typeface="Times New Roman" panose="02020603050405020304" pitchFamily="18" charset="0"/>
              </a:rPr>
              <a:t>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altLang="ru-RU" sz="3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+а</a:t>
            </a:r>
            <a:r>
              <a:rPr lang="ru-RU" altLang="ru-RU" sz="3600" b="1" baseline="-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sz="3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+а</a:t>
            </a:r>
            <a:r>
              <a:rPr lang="ru-RU" altLang="ru-RU" sz="3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ru-RU" sz="36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altLang="ru-RU" sz="3600" b="1" dirty="0">
              <a:latin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8741" y="2988494"/>
            <a:ext cx="77796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Любое позиционное число можно представить в виде суммы  цифр, которые в свою очередь, равны произведению цифры на основание в степени, равной номеру разряда </a:t>
            </a:r>
            <a:endParaRPr lang="ru-RU" sz="2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96570" y="4841799"/>
            <a:ext cx="846182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i="1" dirty="0">
                <a:solidFill>
                  <a:srgbClr val="002060"/>
                </a:solidFill>
                <a:ea typeface="Segoe UI Black" panose="020B0A02040204020203" pitchFamily="34" charset="0"/>
                <a:cs typeface="Times New Roman" panose="02020603050405020304" pitchFamily="18" charset="0"/>
              </a:rPr>
              <a:t>Пример</a:t>
            </a:r>
          </a:p>
          <a:p>
            <a:pPr>
              <a:defRPr/>
            </a:pP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5831</a:t>
            </a:r>
            <a:r>
              <a:rPr lang="ru-RU" sz="3600" b="1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5*10</a:t>
            </a:r>
            <a:r>
              <a:rPr lang="ru-RU" sz="36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+8*10</a:t>
            </a:r>
            <a:r>
              <a:rPr lang="ru-RU" sz="36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+3*10</a:t>
            </a:r>
            <a:r>
              <a:rPr lang="ru-RU" sz="36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+1*10</a:t>
            </a:r>
            <a:r>
              <a:rPr lang="ru-RU" sz="3600" b="1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3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3050" lvl="8" indent="-273050">
              <a:buClr>
                <a:schemeClr val="accent1"/>
              </a:buClr>
              <a:buSzPct val="85000"/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altLang="ru-RU" sz="3600" dirty="0"/>
          </a:p>
        </p:txBody>
      </p:sp>
    </p:spTree>
    <p:extLst>
      <p:ext uri="{BB962C8B-B14F-4D97-AF65-F5344CB8AC3E}">
        <p14:creationId xmlns:p14="http://schemas.microsoft.com/office/powerpoint/2010/main" val="39324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99126" y="951077"/>
            <a:ext cx="64399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Monotype Corsiva" pitchFamily="66" charset="0"/>
              </a:rPr>
              <a:t>Двоичная система счисления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43429" y="1920895"/>
            <a:ext cx="104938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Основание системы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</a:p>
          <a:p>
            <a:pPr marL="274320" indent="-274320">
              <a:buFont typeface="Wingdings" pitchFamily="2" charset="2"/>
              <a:buChar char="Ø"/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Алфавит  состоит  из двух цифр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0; 1</a:t>
            </a:r>
          </a:p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Примеры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двоичных чисел:</a:t>
            </a:r>
          </a:p>
          <a:p>
            <a:pPr marL="274320" indent="-274320"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11100101;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10101</a:t>
            </a:r>
          </a:p>
          <a:p>
            <a:pPr marL="274320" indent="-274320"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Любое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двоичное число можно представить в виде суммы степеней числа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2 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– основания системы счисления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274320" indent="-274320">
              <a:buFont typeface="Wingdings" pitchFamily="2" charset="2"/>
              <a:buChar char="Ø"/>
              <a:defRPr/>
            </a:pP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Например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marL="274320" indent="-274320">
              <a:defRPr/>
            </a:pPr>
            <a:r>
              <a:rPr lang="ru-RU" sz="2800" b="1" dirty="0">
                <a:solidFill>
                  <a:srgbClr val="002060"/>
                </a:solidFill>
              </a:rPr>
              <a:t>  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1010</a:t>
            </a:r>
            <a:r>
              <a:rPr lang="ru-RU" sz="2800" b="1" baseline="-25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 1*2</a:t>
            </a:r>
            <a:r>
              <a:rPr lang="ru-RU" sz="2800" b="1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+ 0*2</a:t>
            </a:r>
            <a:r>
              <a:rPr lang="ru-RU" sz="2800" b="1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+1*2</a:t>
            </a:r>
            <a:r>
              <a:rPr lang="ru-RU" sz="2800" b="1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+0*2</a:t>
            </a:r>
            <a:r>
              <a:rPr lang="ru-RU" sz="2800" b="1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0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177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12459" y="458190"/>
            <a:ext cx="58927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              </a:t>
            </a:r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Правило перевода </a:t>
            </a:r>
          </a:p>
          <a:p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из десятичной СС в двоичную СС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75658" y="1962167"/>
            <a:ext cx="10566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Разделить исходное  десятичное число на 2. Получится частное и остаток.</a:t>
            </a:r>
          </a:p>
          <a:p>
            <a:pPr marL="609600" indent="-609600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Частное опять разделить на 2. Получится частное и остаток.</a:t>
            </a:r>
          </a:p>
          <a:p>
            <a:pPr marL="609600" indent="-609600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Выполнять деление до тех пор, пока последнее частное не станет меньшим 2, т.е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основания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СС.</a:t>
            </a:r>
          </a:p>
          <a:p>
            <a:pPr marL="609600" indent="-609600">
              <a:buFont typeface="Wingdings" pitchFamily="2" charset="2"/>
              <a:buChar char="v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Записать последнее частное и все остатки в обратном порядке. Полученное число и будет двоичной записью исходного десятичного числа</a:t>
            </a:r>
            <a:r>
              <a:rPr lang="ru-RU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902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WordArt 2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08088" y="367507"/>
            <a:ext cx="72072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 dirty="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</a:p>
        </p:txBody>
      </p:sp>
      <p:cxnSp>
        <p:nvCxnSpPr>
          <p:cNvPr id="33795" name="AutoShape 3"/>
          <p:cNvCxnSpPr>
            <a:cxnSpLocks noChangeShapeType="1"/>
          </p:cNvCxnSpPr>
          <p:nvPr/>
        </p:nvCxnSpPr>
        <p:spPr bwMode="auto">
          <a:xfrm flipH="1">
            <a:off x="4151313" y="404813"/>
            <a:ext cx="11112" cy="8191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4008438" y="1125538"/>
            <a:ext cx="1339850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9" name="WordArt 5" descr="Белый мрамор"/>
          <p:cNvSpPr>
            <a:spLocks noChangeArrowheads="1" noChangeShapeType="1" noTextEdit="1"/>
          </p:cNvSpPr>
          <p:nvPr/>
        </p:nvSpPr>
        <p:spPr bwMode="auto">
          <a:xfrm>
            <a:off x="4295775" y="549276"/>
            <a:ext cx="2873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3798" name="WordArt 6" descr="Белый мрамор"/>
          <p:cNvSpPr>
            <a:spLocks noChangeArrowheads="1" noChangeShapeType="1" noTextEdit="1"/>
          </p:cNvSpPr>
          <p:nvPr/>
        </p:nvSpPr>
        <p:spPr bwMode="auto">
          <a:xfrm>
            <a:off x="4440239" y="1268414"/>
            <a:ext cx="60642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cxnSp>
        <p:nvCxnSpPr>
          <p:cNvPr id="33799" name="AutoShape 7"/>
          <p:cNvCxnSpPr>
            <a:cxnSpLocks noChangeShapeType="1"/>
          </p:cNvCxnSpPr>
          <p:nvPr/>
        </p:nvCxnSpPr>
        <p:spPr bwMode="auto">
          <a:xfrm>
            <a:off x="2927351" y="1125538"/>
            <a:ext cx="231775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0" name="WordArt 8" descr="Белый мрамор"/>
          <p:cNvSpPr>
            <a:spLocks noChangeArrowheads="1" noChangeShapeType="1" noTextEdit="1"/>
          </p:cNvSpPr>
          <p:nvPr/>
        </p:nvSpPr>
        <p:spPr bwMode="auto">
          <a:xfrm>
            <a:off x="3287714" y="1196975"/>
            <a:ext cx="604837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26</a:t>
            </a:r>
          </a:p>
        </p:txBody>
      </p:sp>
      <p:cxnSp>
        <p:nvCxnSpPr>
          <p:cNvPr id="11" name="AutoShape 4"/>
          <p:cNvCxnSpPr>
            <a:cxnSpLocks noChangeShapeType="1"/>
          </p:cNvCxnSpPr>
          <p:nvPr/>
        </p:nvCxnSpPr>
        <p:spPr bwMode="auto">
          <a:xfrm>
            <a:off x="3216275" y="1916113"/>
            <a:ext cx="8636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3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3432176" y="1989139"/>
            <a:ext cx="3079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33803" name="AutoShape 3"/>
          <p:cNvCxnSpPr>
            <a:cxnSpLocks noChangeShapeType="1"/>
          </p:cNvCxnSpPr>
          <p:nvPr/>
        </p:nvCxnSpPr>
        <p:spPr bwMode="auto">
          <a:xfrm flipH="1">
            <a:off x="5303838" y="1268413"/>
            <a:ext cx="11112" cy="8191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4"/>
          <p:cNvCxnSpPr>
            <a:cxnSpLocks noChangeShapeType="1"/>
          </p:cNvCxnSpPr>
          <p:nvPr/>
        </p:nvCxnSpPr>
        <p:spPr bwMode="auto">
          <a:xfrm>
            <a:off x="5303838" y="1916113"/>
            <a:ext cx="1339850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4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5448301" y="1196975"/>
            <a:ext cx="309563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44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3806" name="WordArt 11" descr="Белый мрамор"/>
          <p:cNvSpPr>
            <a:spLocks noChangeArrowheads="1" noChangeShapeType="1" noTextEdit="1"/>
          </p:cNvSpPr>
          <p:nvPr/>
        </p:nvSpPr>
        <p:spPr bwMode="auto">
          <a:xfrm>
            <a:off x="5951539" y="1989139"/>
            <a:ext cx="3079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18" name="AutoShape 7"/>
          <p:cNvCxnSpPr>
            <a:cxnSpLocks noChangeShapeType="1"/>
          </p:cNvCxnSpPr>
          <p:nvPr/>
        </p:nvCxnSpPr>
        <p:spPr bwMode="auto">
          <a:xfrm>
            <a:off x="4295775" y="1989138"/>
            <a:ext cx="215900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08" name="WordArt 13" descr="Белый мрамор"/>
          <p:cNvSpPr>
            <a:spLocks noChangeArrowheads="1" noChangeShapeType="1" noTextEdit="1"/>
          </p:cNvSpPr>
          <p:nvPr/>
        </p:nvSpPr>
        <p:spPr bwMode="auto">
          <a:xfrm>
            <a:off x="4583114" y="1989139"/>
            <a:ext cx="604837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cxnSp>
        <p:nvCxnSpPr>
          <p:cNvPr id="23" name="AutoShape 4"/>
          <p:cNvCxnSpPr>
            <a:cxnSpLocks noChangeShapeType="1"/>
          </p:cNvCxnSpPr>
          <p:nvPr/>
        </p:nvCxnSpPr>
        <p:spPr bwMode="auto">
          <a:xfrm>
            <a:off x="4583114" y="2781300"/>
            <a:ext cx="865187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0" name="WordArt 9" descr="Белый мрамор"/>
          <p:cNvSpPr>
            <a:spLocks noChangeArrowheads="1" noChangeShapeType="1" noTextEdit="1"/>
          </p:cNvSpPr>
          <p:nvPr/>
        </p:nvSpPr>
        <p:spPr bwMode="auto">
          <a:xfrm>
            <a:off x="4872039" y="2852739"/>
            <a:ext cx="307975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 dirty="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29" name="AutoShape 3"/>
          <p:cNvCxnSpPr>
            <a:cxnSpLocks noChangeShapeType="1"/>
          </p:cNvCxnSpPr>
          <p:nvPr/>
        </p:nvCxnSpPr>
        <p:spPr bwMode="auto">
          <a:xfrm flipH="1">
            <a:off x="6527801" y="1989138"/>
            <a:ext cx="11113" cy="819150"/>
          </a:xfrm>
          <a:prstGeom prst="straightConnector1">
            <a:avLst/>
          </a:prstGeom>
          <a:noFill/>
          <a:ln w="38100">
            <a:solidFill>
              <a:srgbClr val="25010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4"/>
          <p:cNvCxnSpPr>
            <a:cxnSpLocks noChangeShapeType="1"/>
          </p:cNvCxnSpPr>
          <p:nvPr/>
        </p:nvCxnSpPr>
        <p:spPr bwMode="auto">
          <a:xfrm>
            <a:off x="6456363" y="2636838"/>
            <a:ext cx="1339850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3" name="WordArt 10" descr="Белый мрамор"/>
          <p:cNvSpPr>
            <a:spLocks noChangeArrowheads="1" noChangeShapeType="1" noTextEdit="1"/>
          </p:cNvSpPr>
          <p:nvPr/>
        </p:nvSpPr>
        <p:spPr bwMode="auto">
          <a:xfrm>
            <a:off x="6600826" y="1989138"/>
            <a:ext cx="3095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44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37" name="AutoShape 7"/>
          <p:cNvCxnSpPr>
            <a:cxnSpLocks noChangeShapeType="1"/>
          </p:cNvCxnSpPr>
          <p:nvPr/>
        </p:nvCxnSpPr>
        <p:spPr bwMode="auto">
          <a:xfrm>
            <a:off x="5664200" y="2781300"/>
            <a:ext cx="2159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38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959601" y="2708275"/>
            <a:ext cx="309563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3816" name="WordArt 15" descr="Белый мрамор"/>
          <p:cNvSpPr>
            <a:spLocks noChangeArrowheads="1" noChangeShapeType="1" noTextEdit="1"/>
          </p:cNvSpPr>
          <p:nvPr/>
        </p:nvSpPr>
        <p:spPr bwMode="auto">
          <a:xfrm>
            <a:off x="5951539" y="2708275"/>
            <a:ext cx="307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cxnSp>
        <p:nvCxnSpPr>
          <p:cNvPr id="41" name="AutoShape 4"/>
          <p:cNvCxnSpPr>
            <a:cxnSpLocks noChangeShapeType="1"/>
          </p:cNvCxnSpPr>
          <p:nvPr/>
        </p:nvCxnSpPr>
        <p:spPr bwMode="auto">
          <a:xfrm>
            <a:off x="5664200" y="3429000"/>
            <a:ext cx="8636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18" name="WordArt 16" descr="Белый мрамор"/>
          <p:cNvSpPr>
            <a:spLocks noChangeArrowheads="1" noChangeShapeType="1" noTextEdit="1"/>
          </p:cNvSpPr>
          <p:nvPr/>
        </p:nvSpPr>
        <p:spPr bwMode="auto">
          <a:xfrm>
            <a:off x="6024563" y="3500439"/>
            <a:ext cx="309562" cy="6492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cxnSp>
        <p:nvCxnSpPr>
          <p:cNvPr id="43" name="AutoShape 3"/>
          <p:cNvCxnSpPr>
            <a:cxnSpLocks noChangeShapeType="1"/>
          </p:cNvCxnSpPr>
          <p:nvPr/>
        </p:nvCxnSpPr>
        <p:spPr bwMode="auto">
          <a:xfrm flipH="1">
            <a:off x="7535863" y="2708275"/>
            <a:ext cx="11112" cy="8191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4"/>
          <p:cNvCxnSpPr>
            <a:cxnSpLocks noChangeShapeType="1"/>
          </p:cNvCxnSpPr>
          <p:nvPr/>
        </p:nvCxnSpPr>
        <p:spPr bwMode="auto">
          <a:xfrm>
            <a:off x="7464425" y="3357563"/>
            <a:ext cx="1339850" cy="0"/>
          </a:xfrm>
          <a:prstGeom prst="straightConnector1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1" name="WordArt 17" descr="Белый мрамор"/>
          <p:cNvSpPr>
            <a:spLocks noChangeArrowheads="1" noChangeShapeType="1" noTextEdit="1"/>
          </p:cNvSpPr>
          <p:nvPr/>
        </p:nvSpPr>
        <p:spPr bwMode="auto">
          <a:xfrm>
            <a:off x="7680326" y="2708276"/>
            <a:ext cx="307975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6" name="AutoShape 7"/>
          <p:cNvCxnSpPr>
            <a:cxnSpLocks noChangeShapeType="1"/>
          </p:cNvCxnSpPr>
          <p:nvPr/>
        </p:nvCxnSpPr>
        <p:spPr bwMode="auto">
          <a:xfrm>
            <a:off x="6672263" y="3357563"/>
            <a:ext cx="2159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3" name="WordArt 17" descr="Белый мрамор"/>
          <p:cNvSpPr>
            <a:spLocks noChangeArrowheads="1" noChangeShapeType="1" noTextEdit="1"/>
          </p:cNvSpPr>
          <p:nvPr/>
        </p:nvSpPr>
        <p:spPr bwMode="auto">
          <a:xfrm>
            <a:off x="7032626" y="3500438"/>
            <a:ext cx="30797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cxnSp>
        <p:nvCxnSpPr>
          <p:cNvPr id="48" name="AutoShape 4"/>
          <p:cNvCxnSpPr>
            <a:cxnSpLocks noChangeShapeType="1"/>
          </p:cNvCxnSpPr>
          <p:nvPr/>
        </p:nvCxnSpPr>
        <p:spPr bwMode="auto">
          <a:xfrm>
            <a:off x="6888163" y="4221163"/>
            <a:ext cx="8636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25" name="WordArt 18" descr="Белый мрамор"/>
          <p:cNvSpPr>
            <a:spLocks noChangeArrowheads="1" noChangeShapeType="1" noTextEdit="1"/>
          </p:cNvSpPr>
          <p:nvPr/>
        </p:nvSpPr>
        <p:spPr bwMode="auto">
          <a:xfrm>
            <a:off x="7104063" y="4292600"/>
            <a:ext cx="30956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3826" name="WordArt 19" descr="Белый мрамор"/>
          <p:cNvSpPr>
            <a:spLocks noChangeArrowheads="1" noChangeShapeType="1" noTextEdit="1"/>
          </p:cNvSpPr>
          <p:nvPr/>
        </p:nvSpPr>
        <p:spPr bwMode="auto">
          <a:xfrm>
            <a:off x="7967663" y="3429000"/>
            <a:ext cx="309562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chemeClr val="tx1"/>
              </a:contourClr>
            </a:sp3d>
          </a:bodyPr>
          <a:lstStyle/>
          <a:p>
            <a:pPr algn="ctr"/>
            <a:r>
              <a:rPr lang="ru-RU" kern="10">
                <a:ln w="9525">
                  <a:round/>
                  <a:headEnd/>
                  <a:tailEnd/>
                </a:ln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cxnSp>
        <p:nvCxnSpPr>
          <p:cNvPr id="53" name="AutoShape 4"/>
          <p:cNvCxnSpPr>
            <a:cxnSpLocks noChangeShapeType="1"/>
          </p:cNvCxnSpPr>
          <p:nvPr/>
        </p:nvCxnSpPr>
        <p:spPr bwMode="auto">
          <a:xfrm>
            <a:off x="7967663" y="4149725"/>
            <a:ext cx="576262" cy="215900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Прямая со стрелкой 56"/>
          <p:cNvCxnSpPr/>
          <p:nvPr/>
        </p:nvCxnSpPr>
        <p:spPr>
          <a:xfrm flipH="1">
            <a:off x="7248525" y="4365625"/>
            <a:ext cx="1295400" cy="12954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 flipV="1">
            <a:off x="3432175" y="2924176"/>
            <a:ext cx="3816350" cy="266541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AutoShape 4"/>
          <p:cNvCxnSpPr>
            <a:cxnSpLocks noChangeShapeType="1"/>
          </p:cNvCxnSpPr>
          <p:nvPr/>
        </p:nvCxnSpPr>
        <p:spPr bwMode="auto">
          <a:xfrm flipH="1">
            <a:off x="8543926" y="4005263"/>
            <a:ext cx="73025" cy="360362"/>
          </a:xfrm>
          <a:prstGeom prst="straightConnector1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831" name="Заголовок 49"/>
          <p:cNvSpPr>
            <a:spLocks noGrp="1"/>
          </p:cNvSpPr>
          <p:nvPr>
            <p:ph type="title" idx="4294967295"/>
          </p:nvPr>
        </p:nvSpPr>
        <p:spPr>
          <a:xfrm>
            <a:off x="7267576" y="228601"/>
            <a:ext cx="3400425" cy="758825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5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Пример</a:t>
            </a:r>
          </a:p>
        </p:txBody>
      </p:sp>
      <p:sp>
        <p:nvSpPr>
          <p:cNvPr id="33832" name="Rectangle 1"/>
          <p:cNvSpPr>
            <a:spLocks noChangeArrowheads="1"/>
          </p:cNvSpPr>
          <p:nvPr/>
        </p:nvSpPr>
        <p:spPr bwMode="auto">
          <a:xfrm>
            <a:off x="2351088" y="5373689"/>
            <a:ext cx="439261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5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</a:t>
            </a:r>
            <a:r>
              <a:rPr lang="ru-RU" altLang="ru-RU" sz="5400" b="1" baseline="-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10 </a:t>
            </a:r>
            <a:r>
              <a:rPr lang="ru-RU" altLang="ru-RU" sz="5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11011</a:t>
            </a:r>
            <a:r>
              <a:rPr lang="ru-RU" altLang="ru-RU" sz="5400" b="1" baseline="-300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endParaRPr lang="ru-RU" altLang="ru-RU" sz="5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773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0944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img-fotki.yandex.ru/get/4910/elvik2012.0/0_675d7_25ad83c1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93772"/>
            <a:ext cx="2743200" cy="297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69443" y="2910692"/>
            <a:ext cx="608427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lnSpc>
                <a:spcPct val="90000"/>
              </a:lnSpc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Для десятичных чисел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32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51,  110;  124; 131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выполните перевод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 двоичную систему 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счисления.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03669" y="1239829"/>
            <a:ext cx="2650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Задание №</a:t>
            </a:r>
            <a:r>
              <a:rPr lang="en-US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2</a:t>
            </a:r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3055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5" descr="http://img1.liveinternet.ru/images/attach/c/3/76/431/76431673_b4f721224aa59f700b0fa39730d6d8e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3576"/>
            <a:ext cx="2866292" cy="2958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828836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51</a:t>
            </a:r>
            <a:r>
              <a:rPr lang="ru-RU" sz="36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110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1101110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124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baseline="-25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131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0000011</a:t>
            </a:r>
            <a:r>
              <a:rPr lang="en-US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baseline="-25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510" y="1013119"/>
            <a:ext cx="46858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Проверь себя :</a:t>
            </a:r>
          </a:p>
          <a:p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о</a:t>
            </a:r>
            <a:r>
              <a:rPr lang="ru-RU" altLang="ru-RU" sz="40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тветы </a:t>
            </a:r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к заданию №</a:t>
            </a:r>
            <a:r>
              <a:rPr lang="en-US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2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06399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4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31985" y="450558"/>
            <a:ext cx="105683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                    Алгоритм  перевода</a:t>
            </a:r>
          </a:p>
          <a:p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>
                <a:solidFill>
                  <a:srgbClr val="C00000"/>
                </a:solidFill>
              </a:rPr>
              <a:t>из двоичной системы счисления в десятичную.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6138" y="1951673"/>
            <a:ext cx="10744199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ru-RU" altLang="ru-RU" sz="3200" b="1" dirty="0"/>
              <a:t>1. Определяем разряд каждой цифры в числе (разряды выставляются строго над цифрами справа налево, начиная с нуля ) ;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3200" b="1" dirty="0"/>
              <a:t>2. Умножаем цифру числа на основание в степени, равной номеру разряда.</a:t>
            </a:r>
          </a:p>
          <a:p>
            <a:pPr>
              <a:spcBef>
                <a:spcPct val="0"/>
              </a:spcBef>
              <a:defRPr/>
            </a:pPr>
            <a:r>
              <a:rPr lang="ru-RU" altLang="ru-RU" sz="3200" b="1" dirty="0"/>
              <a:t>3. Суммируем все произведения.</a:t>
            </a:r>
          </a:p>
          <a:p>
            <a:pPr indent="34925">
              <a:defRPr/>
            </a:pPr>
            <a:endParaRPr lang="ru-RU" sz="3200" b="1" dirty="0"/>
          </a:p>
          <a:p>
            <a:pPr indent="34925">
              <a:defRPr/>
            </a:pP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= 1*2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+1*2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+0*2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+0*2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+1*2</a:t>
            </a:r>
            <a:r>
              <a:rPr lang="ru-RU" sz="3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= 25</a:t>
            </a:r>
            <a:r>
              <a:rPr lang="ru-RU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">
              <a:defRPr/>
            </a:pPr>
            <a:endParaRPr lang="ru-RU" alt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4925">
              <a:defRPr/>
            </a:pPr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     Получаем, что       11001</a:t>
            </a:r>
            <a:r>
              <a:rPr lang="ru-RU" altLang="ru-RU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 = 25</a:t>
            </a:r>
            <a:r>
              <a:rPr lang="ru-RU" altLang="ru-RU" sz="3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ru-RU" alt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864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19199" y="941258"/>
            <a:ext cx="1031965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</a:p>
          <a:p>
            <a:r>
              <a:rPr lang="ru-RU" altLang="ru-RU" sz="2400" b="1" i="1" u="sng" dirty="0">
                <a:solidFill>
                  <a:srgbClr val="002060"/>
                </a:solidFill>
                <a:cs typeface="Calibri" panose="020F0502020204030204" pitchFamily="34" charset="0"/>
              </a:rPr>
              <a:t>Образовательные</a:t>
            </a:r>
            <a:r>
              <a:rPr lang="ru-RU" altLang="ru-RU" sz="2400" b="1" u="sng" dirty="0">
                <a:solidFill>
                  <a:schemeClr val="tx2">
                    <a:lumMod val="50000"/>
                  </a:schemeClr>
                </a:solidFill>
                <a:cs typeface="Calibri" panose="020F0502020204030204" pitchFamily="34" charset="0"/>
              </a:rPr>
              <a:t>:</a:t>
            </a:r>
            <a:r>
              <a:rPr lang="ru-RU" altLang="ru-RU" sz="2400" b="1" dirty="0">
                <a:solidFill>
                  <a:schemeClr val="tx2">
                    <a:lumMod val="50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ru-RU" altLang="ru-RU" sz="2400" dirty="0">
                <a:solidFill>
                  <a:srgbClr val="00000A"/>
                </a:solidFill>
                <a:cs typeface="Calibri" panose="020F0502020204030204" pitchFamily="34" charset="0"/>
              </a:rPr>
              <a:t>формирование новых знаний, умений и навыков по теме “Двоичная система счисления”, осознанное понимание представления чисел в двоичной системе счисления, перевода десятичных чисел в двоичную систему счисления, контроль за усвоением учебного материала</a:t>
            </a: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r>
              <a:rPr lang="ru-RU" altLang="ru-RU" sz="2400" b="1" i="1" u="sng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altLang="ru-RU" sz="2400" dirty="0">
                <a:solidFill>
                  <a:srgbClr val="00000A"/>
                </a:solidFill>
                <a:cs typeface="Calibri" panose="020F0502020204030204" pitchFamily="34" charset="0"/>
              </a:rPr>
              <a:t>развивать мышление учащихся посредством анализа, сравнения и обобщения изучаемого материала, самостоятельность</a:t>
            </a: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r>
              <a:rPr lang="ru-RU" altLang="ru-RU" sz="2400" b="1" i="1" u="sng" dirty="0">
                <a:solidFill>
                  <a:srgbClr val="002060"/>
                </a:solidFill>
                <a:cs typeface="Calibri" panose="020F0502020204030204" pitchFamily="34" charset="0"/>
              </a:rPr>
              <a:t>Воспитательные: </a:t>
            </a:r>
            <a:r>
              <a:rPr lang="ru-RU" altLang="ru-RU" sz="2400" dirty="0">
                <a:solidFill>
                  <a:srgbClr val="00000A"/>
                </a:solidFill>
                <a:cs typeface="Calibri" panose="020F0502020204030204" pitchFamily="34" charset="0"/>
              </a:rPr>
              <a:t>активизация познавательной и творческой активности учащихся, воспитание чувства ответственности, </a:t>
            </a:r>
            <a:r>
              <a:rPr lang="ru-RU" altLang="ru-RU" sz="2400" dirty="0" err="1">
                <a:solidFill>
                  <a:srgbClr val="00000A"/>
                </a:solidFill>
                <a:cs typeface="Calibri" panose="020F0502020204030204" pitchFamily="34" charset="0"/>
              </a:rPr>
              <a:t>коммуникативности</a:t>
            </a: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r>
              <a:rPr lang="en-US" altLang="ru-RU" sz="2400" dirty="0">
                <a:solidFill>
                  <a:srgbClr val="00000A"/>
                </a:solidFill>
                <a:cs typeface="Calibri" panose="020F0502020204030204" pitchFamily="34" charset="0"/>
              </a:rPr>
              <a:t> </a:t>
            </a: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урока</a:t>
            </a:r>
            <a:r>
              <a:rPr lang="ru-RU" altLang="ru-RU" sz="2400" b="1" dirty="0">
                <a:cs typeface="Times New Roman" panose="02020603050405020304" pitchFamily="18" charset="0"/>
              </a:rPr>
              <a:t>: У</a:t>
            </a:r>
            <a:r>
              <a:rPr lang="ru-RU" altLang="ru-RU" sz="2400" dirty="0">
                <a:cs typeface="Times New Roman" panose="02020603050405020304" pitchFamily="18" charset="0"/>
              </a:rPr>
              <a:t>рок освоения новых знаний</a:t>
            </a:r>
          </a:p>
          <a:p>
            <a:r>
              <a:rPr lang="en-US" altLang="ru-RU" sz="2400" b="1" dirty="0">
                <a:solidFill>
                  <a:srgbClr val="000000"/>
                </a:solidFill>
                <a:cs typeface="Calibri" panose="020F0502020204030204" pitchFamily="34" charset="0"/>
              </a:rPr>
              <a:t> </a:t>
            </a:r>
            <a:endParaRPr lang="ru-RU" altLang="ru-RU" sz="24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урока:  </a:t>
            </a:r>
            <a:r>
              <a:rPr lang="ru-RU" altLang="ru-RU" sz="2400" dirty="0">
                <a:solidFill>
                  <a:srgbClr val="000000"/>
                </a:solidFill>
                <a:cs typeface="Calibri" panose="020F0502020204030204" pitchFamily="34" charset="0"/>
              </a:rPr>
              <a:t>комбинированный</a:t>
            </a:r>
            <a:endParaRPr lang="ru-RU" altLang="ru-RU" sz="2400" dirty="0">
              <a:solidFill>
                <a:srgbClr val="000000"/>
              </a:solidFill>
              <a:latin typeface="Arial" panose="020B0604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26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img-fotki.yandex.ru/get/4910/elvik2012.0/0_675d7_25ad83c1_X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75"/>
            <a:ext cx="2397247" cy="259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5277" y="2690336"/>
            <a:ext cx="865163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Переведите данные двоичные числа в десятичную систему счисления</a:t>
            </a:r>
          </a:p>
          <a:p>
            <a:pPr>
              <a:defRPr/>
            </a:pP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lphaLcParenR"/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101101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11110</a:t>
            </a:r>
          </a:p>
          <a:p>
            <a:pPr marL="514350" indent="-514350">
              <a:buFont typeface="+mj-lt"/>
              <a:buAutoNum type="alphaLcParenR"/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110101</a:t>
            </a:r>
          </a:p>
          <a:p>
            <a:pPr>
              <a:defRPr/>
            </a:pPr>
            <a:r>
              <a:rPr lang="ru-RU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63108" y="1406769"/>
            <a:ext cx="666456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Задание № </a:t>
            </a:r>
            <a:r>
              <a:rPr lang="en-US" altLang="ru-RU" sz="4000" b="1" dirty="0">
                <a:solidFill>
                  <a:srgbClr val="C00000"/>
                </a:solidFill>
                <a:latin typeface="Monotype Corsiva" panose="03010101010201010101" pitchFamily="66" charset="0"/>
                <a:cs typeface="Arial" panose="020B0604020202020204" pitchFamily="34" charset="0"/>
              </a:rPr>
              <a:t>3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50088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6" descr="http://img1.liveinternet.ru/images/attach/c/3/76/431/76431673_b4f721224aa59f700b0fa39730d6d8e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426"/>
            <a:ext cx="3024554" cy="2792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48000" y="2967335"/>
            <a:ext cx="71686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а) 101101</a:t>
            </a:r>
            <a:r>
              <a:rPr lang="ru-RU" sz="36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600" dirty="0" smtClean="0"/>
              <a:t> 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45</a:t>
            </a:r>
            <a:r>
              <a:rPr lang="ru-RU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3600" dirty="0"/>
              <a:t> </a:t>
            </a:r>
          </a:p>
          <a:p>
            <a:pPr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11110</a:t>
            </a:r>
            <a:r>
              <a:rPr lang="ru-RU" sz="36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36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30</a:t>
            </a:r>
            <a:r>
              <a:rPr lang="ru-RU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3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110101</a:t>
            </a:r>
            <a:r>
              <a:rPr lang="ru-RU" sz="36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53</a:t>
            </a:r>
            <a:r>
              <a:rPr lang="ru-RU" sz="36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36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09646" y="101326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Проверь </a:t>
            </a:r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себя :</a:t>
            </a:r>
          </a:p>
          <a:p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ответы к заданию №</a:t>
            </a:r>
            <a:r>
              <a:rPr lang="en-US" alt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3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3117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8514"/>
            <a:ext cx="12308114" cy="7126514"/>
          </a:xfrm>
          <a:prstGeom prst="rect">
            <a:avLst/>
          </a:prstGeom>
        </p:spPr>
      </p:pic>
      <p:pic>
        <p:nvPicPr>
          <p:cNvPr id="3" name="Picture 5" descr="http://www.wiki.vladimir.i-edu.ru/images/c/cf/2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84" y="-22036"/>
            <a:ext cx="3444874" cy="207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4402" y="2296008"/>
            <a:ext cx="106187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defRPr/>
            </a:pP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СКОЛЬКО 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ЛЕТ ДЕВОЧКЕ </a:t>
            </a: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 В каком она классе?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Ей было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тысяча сто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лет. Она в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сто первый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класс ходила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портфеле по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сто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книг носила —Все это правда, а не бред. Когда, пыля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десятком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ног , она шагала по дороге , за ней всегда бежал щенок с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одним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хвостом, зато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стоногий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.Она ловила каждый звук своими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десятью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ушами, и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десять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загорелых рук портфель и поводок держали . И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десять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темно-синих глаз рассматривали мир привычно, но станет все совсем обычным, когда поймете наш рассказ.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2039" y="659804"/>
            <a:ext cx="57150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0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Как такое может быть?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49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4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img1.liveinternet.ru/images/attach/c/3/76/431/76431673_b4f721224aa59f700b0fa39730d6d8e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162"/>
            <a:ext cx="3238759" cy="2691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56893" y="8566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Проверь себя </a:t>
            </a:r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.Решение задачи.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9386" y="2283398"/>
            <a:ext cx="803616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считать, что все данные приведены в двоичной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системе счисления, то: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1100</a:t>
            </a:r>
            <a:r>
              <a:rPr lang="ru-RU" sz="24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+0*2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+0*2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 </a:t>
            </a:r>
            <a:r>
              <a:rPr lang="ru-RU" sz="2400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(лет)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101</a:t>
            </a:r>
            <a:r>
              <a:rPr lang="ru-RU" sz="24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 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+0*2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+1*2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ru-RU" sz="2400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 КЛАСС)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100</a:t>
            </a:r>
            <a:r>
              <a:rPr lang="ru-RU" sz="24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+0*2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+0*2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400" baseline="-25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 КНИГИ)</a:t>
            </a:r>
          </a:p>
          <a:p>
            <a:pPr>
              <a:defRPr/>
            </a:pP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=1*2</a:t>
            </a:r>
            <a:r>
              <a:rPr lang="ru-RU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 </a:t>
            </a:r>
            <a:r>
              <a: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10    </a:t>
            </a:r>
          </a:p>
          <a:p>
            <a:pPr>
              <a:defRPr/>
            </a:pP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10</a:t>
            </a:r>
            <a:r>
              <a:rPr lang="ru-RU" sz="2400" baseline="-25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=1*2</a:t>
            </a:r>
            <a:r>
              <a:rPr lang="ru-RU" sz="2400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+0*2</a:t>
            </a:r>
            <a:r>
              <a:rPr lang="ru-RU" sz="2400" baseline="30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aseline="-25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ГЛАЗА)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0808" y="5264464"/>
            <a:ext cx="897534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ОТВЕТ</a:t>
            </a: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:  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Девочке 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 ЛЕТ,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она ходит  в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5 КЛАСС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она носит  </a:t>
            </a:r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 </a:t>
            </a:r>
            <a:r>
              <a:rPr lang="ru-RU" sz="2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КНИГИ  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портфеле.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7633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201716"/>
              </p:ext>
            </p:extLst>
          </p:nvPr>
        </p:nvGraphicFramePr>
        <p:xfrm>
          <a:off x="4951532" y="1633558"/>
          <a:ext cx="3600451" cy="3379767"/>
        </p:xfrm>
        <a:graphic>
          <a:graphicData uri="http://schemas.openxmlformats.org/drawingml/2006/table">
            <a:tbl>
              <a:tblPr/>
              <a:tblGrid>
                <a:gridCol w="535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87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59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39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98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798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576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№ точки</a:t>
                      </a:r>
                      <a:endParaRPr lang="ru-RU" sz="14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 err="1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точки</a:t>
                      </a:r>
                      <a:endParaRPr lang="ru-RU" sz="14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 err="1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12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17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042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5645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19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4597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746" marR="58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746" marR="58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42070" name="Прямоугольник 2"/>
          <p:cNvSpPr>
            <a:spLocks noChangeArrowheads="1"/>
          </p:cNvSpPr>
          <p:nvPr/>
        </p:nvSpPr>
        <p:spPr bwMode="auto">
          <a:xfrm>
            <a:off x="3479800" y="327025"/>
            <a:ext cx="716438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700">
                <a:solidFill>
                  <a:schemeClr val="tx1"/>
                </a:solidFill>
                <a:latin typeface="Georgia" panose="02040502050405020303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"/>
              <a:defRPr sz="2200">
                <a:solidFill>
                  <a:schemeClr val="tx2"/>
                </a:solidFill>
                <a:latin typeface="Georgia" panose="02040502050405020303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8CADAE"/>
              </a:buClr>
              <a:buSzPct val="75000"/>
              <a:buFont typeface="Wingdings 2" panose="05020102010507070707" pitchFamily="18" charset="2"/>
              <a:buChar char=""/>
              <a:defRPr sz="2000">
                <a:solidFill>
                  <a:schemeClr val="tx1"/>
                </a:solidFill>
                <a:latin typeface="Georgia" panose="02040502050405020303" pitchFamily="18" charset="0"/>
              </a:defRPr>
            </a:lvl3pPr>
            <a:lvl4pPr marL="1600200" indent="-228600">
              <a:spcBef>
                <a:spcPct val="20000"/>
              </a:spcBef>
              <a:buClr>
                <a:srgbClr val="8C7B70"/>
              </a:buClr>
              <a:buSzPct val="70000"/>
              <a:buFont typeface="Wingdings" panose="05000000000000000000" pitchFamily="2" charset="2"/>
              <a:buChar char=""/>
              <a:defRPr sz="2000">
                <a:solidFill>
                  <a:schemeClr val="tx2"/>
                </a:solidFill>
                <a:latin typeface="Georgia" panose="02040502050405020303" pitchFamily="18" charset="0"/>
              </a:defRPr>
            </a:lvl4pPr>
            <a:lvl5pPr marL="2057400" indent="-228600">
              <a:spcBef>
                <a:spcPct val="20000"/>
              </a:spcBef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FB08C"/>
              </a:buClr>
              <a:buChar char="•"/>
              <a:defRPr>
                <a:solidFill>
                  <a:schemeClr val="tx1"/>
                </a:solidFill>
                <a:latin typeface="Georgia" panose="02040502050405020303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Осуществите перевод чисел из двоичной системы счисления в десятичную . </a:t>
            </a:r>
            <a:r>
              <a:rPr lang="ru-RU" altLang="ru-RU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Соедините последовательно точки и </a:t>
            </a:r>
            <a:r>
              <a:rPr lang="ru-RU" altLang="ru-RU" sz="1600" b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получите  </a:t>
            </a:r>
            <a:r>
              <a:rPr lang="ru-RU" altLang="ru-RU" sz="16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рисунок.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Выполните  полученный рисунок  в рабочих тетрадях.</a:t>
            </a:r>
          </a:p>
        </p:txBody>
      </p:sp>
      <p:pic>
        <p:nvPicPr>
          <p:cNvPr id="42071" name="Picture 2" descr="http://img1.liveinternet.ru/images/attach/c/1/63/490/63490935_1283281858_p1_90310201824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88" y="188914"/>
            <a:ext cx="1625600" cy="1366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72" name="Picture 138" descr="http://grandwallpapers.net/photo/tsifrovie-knigi-640x4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1731963"/>
            <a:ext cx="1728787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135188" y="3644901"/>
            <a:ext cx="0" cy="13684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063750" y="3716338"/>
            <a:ext cx="71438" cy="14446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135189" y="3716338"/>
            <a:ext cx="73025" cy="144462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135188" y="5013325"/>
            <a:ext cx="143986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582935" y="4797152"/>
            <a:ext cx="35618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20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х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26009" y="3140968"/>
            <a:ext cx="33855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y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079" name="Прямоугольник 2"/>
          <p:cNvSpPr>
            <a:spLocks noChangeArrowheads="1"/>
          </p:cNvSpPr>
          <p:nvPr/>
        </p:nvSpPr>
        <p:spPr bwMode="auto">
          <a:xfrm>
            <a:off x="5448300" y="5334001"/>
            <a:ext cx="36782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>
                <a:cs typeface="Calibri" panose="020F0502020204030204" pitchFamily="34" charset="0"/>
              </a:rPr>
              <a:t>Какая фигура получилась?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4796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70">
              <a:srgbClr val="B1C7C8"/>
            </a:gs>
            <a:gs pos="17500">
              <a:srgbClr val="FFFFFF"/>
            </a:gs>
            <a:gs pos="0">
              <a:schemeClr val="accent3">
                <a:lumMod val="0"/>
                <a:lumOff val="100000"/>
              </a:schemeClr>
            </a:gs>
            <a:gs pos="38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981" y="0"/>
            <a:ext cx="8225602" cy="6585567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438112"/>
              </p:ext>
            </p:extLst>
          </p:nvPr>
        </p:nvGraphicFramePr>
        <p:xfrm>
          <a:off x="2480981" y="1733979"/>
          <a:ext cx="3908243" cy="4851588"/>
        </p:xfrm>
        <a:graphic>
          <a:graphicData uri="http://schemas.openxmlformats.org/drawingml/2006/table">
            <a:tbl>
              <a:tblPr/>
              <a:tblGrid>
                <a:gridCol w="581583">
                  <a:extLst>
                    <a:ext uri="{9D8B030D-6E8A-4147-A177-3AD203B41FA5}">
                      <a16:colId xmlns:a16="http://schemas.microsoft.com/office/drawing/2014/main" val="1140240218"/>
                    </a:ext>
                  </a:extLst>
                </a:gridCol>
                <a:gridCol w="747610">
                  <a:extLst>
                    <a:ext uri="{9D8B030D-6E8A-4147-A177-3AD203B41FA5}">
                      <a16:colId xmlns:a16="http://schemas.microsoft.com/office/drawing/2014/main" val="262893451"/>
                    </a:ext>
                  </a:extLst>
                </a:gridCol>
                <a:gridCol w="625225">
                  <a:extLst>
                    <a:ext uri="{9D8B030D-6E8A-4147-A177-3AD203B41FA5}">
                      <a16:colId xmlns:a16="http://schemas.microsoft.com/office/drawing/2014/main" val="2323485943"/>
                    </a:ext>
                  </a:extLst>
                </a:gridCol>
                <a:gridCol w="547071">
                  <a:extLst>
                    <a:ext uri="{9D8B030D-6E8A-4147-A177-3AD203B41FA5}">
                      <a16:colId xmlns:a16="http://schemas.microsoft.com/office/drawing/2014/main" val="1452133411"/>
                    </a:ext>
                  </a:extLst>
                </a:gridCol>
                <a:gridCol w="703377">
                  <a:extLst>
                    <a:ext uri="{9D8B030D-6E8A-4147-A177-3AD203B41FA5}">
                      <a16:colId xmlns:a16="http://schemas.microsoft.com/office/drawing/2014/main" val="3077142444"/>
                    </a:ext>
                  </a:extLst>
                </a:gridCol>
                <a:gridCol w="703377">
                  <a:extLst>
                    <a:ext uri="{9D8B030D-6E8A-4147-A177-3AD203B41FA5}">
                      <a16:colId xmlns:a16="http://schemas.microsoft.com/office/drawing/2014/main" val="1733766773"/>
                    </a:ext>
                  </a:extLst>
                </a:gridCol>
              </a:tblGrid>
              <a:tr h="7281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№ точки</a:t>
                      </a:r>
                      <a:endParaRPr lang="ru-RU" sz="14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 err="1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№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baseline="-25000" dirty="0" smtClean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точки</a:t>
                      </a:r>
                      <a:endParaRPr lang="ru-RU" sz="14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 err="1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х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baseline="-25000" dirty="0">
                          <a:solidFill>
                            <a:srgbClr val="000000"/>
                          </a:solidFill>
                          <a:latin typeface="Arial Black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16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957575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11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7822995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12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580690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13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8421518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14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9915773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15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6437971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885505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7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17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742201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8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18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42431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9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19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0840360"/>
                  </a:ext>
                </a:extLst>
              </a:tr>
              <a:tr h="41234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200" b="1" dirty="0" smtClean="0">
                          <a:latin typeface="Arial Black" pitchFamily="34" charset="0"/>
                          <a:ea typeface="Calibri"/>
                          <a:cs typeface="Times New Roman"/>
                        </a:rPr>
                        <a:t>10</a:t>
                      </a: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1200" b="1" dirty="0">
                        <a:latin typeface="Arial Black" pitchFamily="34" charset="0"/>
                        <a:ea typeface="Calibri"/>
                        <a:cs typeface="Times New Roman"/>
                      </a:endParaRPr>
                    </a:p>
                  </a:txBody>
                  <a:tcPr marL="58745" marR="5874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746" marR="58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8746" marR="5874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228379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235733"/>
            <a:ext cx="252505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</a:t>
            </a:r>
          </a:p>
          <a:p>
            <a:pPr algn="ctr">
              <a:spcBef>
                <a:spcPct val="0"/>
              </a:spcBef>
            </a:pPr>
            <a:r>
              <a:rPr lang="ru-RU" altLang="ru-RU" sz="32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altLang="ru-RU" sz="32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9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9070">
              <a:srgbClr val="B1C7C8"/>
            </a:gs>
            <a:gs pos="17500">
              <a:srgbClr val="FFFFFF"/>
            </a:gs>
            <a:gs pos="0">
              <a:schemeClr val="accent3">
                <a:lumMod val="0"/>
                <a:lumOff val="100000"/>
              </a:schemeClr>
            </a:gs>
            <a:gs pos="38000">
              <a:schemeClr val="accent3">
                <a:lumMod val="0"/>
                <a:lumOff val="100000"/>
              </a:schemeClr>
            </a:gs>
            <a:gs pos="100000">
              <a:schemeClr val="accent3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92926" y="324644"/>
            <a:ext cx="8534400" cy="536575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             Проверь себя.    Тест </a:t>
            </a:r>
            <a:endParaRPr lang="ru-RU" altLang="ru-RU" dirty="0" smtClean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631950" y="1116014"/>
          <a:ext cx="9036050" cy="5741987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4392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437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41987">
                <a:tc>
                  <a:txBody>
                    <a:bodyPr/>
                    <a:lstStyle/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1.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 зависимости от способа изображения чисел системы счисления делятся на: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позиционные и непозиционные</a:t>
                      </a:r>
                    </a:p>
                    <a:p>
                      <a:pPr lvl="1"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2)арабские и римские;</a:t>
                      </a:r>
                    </a:p>
                    <a:p>
                      <a:pPr lvl="1"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3) древние и современные. </a:t>
                      </a:r>
                    </a:p>
                    <a:p>
                      <a:pPr>
                        <a:buFont typeface="Arial" pitchFamily="34" charset="0"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.Двоичная система счисления имеет основание:</a:t>
                      </a:r>
                    </a:p>
                    <a:p>
                      <a:pPr lvl="1"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1) 10;</a:t>
                      </a:r>
                    </a:p>
                    <a:p>
                      <a:pPr lvl="1"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2) 2;</a:t>
                      </a:r>
                    </a:p>
                    <a:p>
                      <a:pPr lvl="1"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3) 8;</a:t>
                      </a:r>
                    </a:p>
                    <a:p>
                      <a:pPr eaLnBrk="0" hangingPunct="0">
                        <a:buFontTx/>
                        <a:buChar char="•"/>
                        <a:tabLst>
                          <a:tab pos="457200" algn="l"/>
                        </a:tabLst>
                      </a:pPr>
                      <a:endParaRPr lang="ru-RU" sz="16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3.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В какой системе счисления может быть записано число 402? 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в двоичной;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в троичной;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в пятеричной.</a:t>
                      </a: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Чему равно число DXXVI в десятичной системе счисления?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526;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499;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 562.</a:t>
                      </a:r>
                    </a:p>
                    <a:p>
                      <a:endParaRPr lang="ru-RU" sz="1400" dirty="0"/>
                    </a:p>
                  </a:txBody>
                  <a:tcPr marL="91435" marR="91435" marT="45726" marB="45726"/>
                </a:tc>
                <a:tc>
                  <a:txBody>
                    <a:bodyPr/>
                    <a:lstStyle/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5.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Чему равно двоичное  число 11111</a:t>
                      </a: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в десятичной системе счисления?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33;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31;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 30.</a:t>
                      </a: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.Недостатком непозиционной системы счисления является: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ограниченное число символов, необходимых для записи числа;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сложно выполнять арифметические операции;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сложно запомнить числа;</a:t>
                      </a: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.Даны системы счисления: 2-ая, 8-ая, 10-ая и 16-ая. Запись вида 352: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отсутствует в десятеричной;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отсутствует в 16-ой;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отсутствует в двоичной системе счисления. </a:t>
                      </a:r>
                    </a:p>
                    <a:p>
                      <a:pPr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8.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Какое минимальное основание должна иметь система счисления, если в ней можно записать числа: 301,123, 222,111.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5;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3;</a:t>
                      </a:r>
                    </a:p>
                    <a:p>
                      <a:pPr lvl="1" eaLnBrk="0" hangingPunct="0">
                        <a:buFontTx/>
                        <a:buAutoNum type="arabicParenR"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4.</a:t>
                      </a:r>
                    </a:p>
                    <a:p>
                      <a:pPr lvl="1" eaLnBrk="0" hangingPunct="0"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4)8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5" marR="91435" marT="45726" marB="4572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4043" name="Picture 2" descr="http://img-fotki.yandex.ru/get/4910/elvik2012.0/0_675d7_25ad83c1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186166"/>
            <a:ext cx="1428750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1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img-fotki.yandex.ru/get/4910/elvik2012.0/0_675d7_25ad83c1_X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62" y="924780"/>
            <a:ext cx="2101850" cy="227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50022" y="1573796"/>
            <a:ext cx="347082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Проверь себя:</a:t>
            </a:r>
          </a:p>
          <a:p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Ответы 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</a:rPr>
              <a:t>на тест</a:t>
            </a:r>
            <a:endParaRPr lang="ru-RU" sz="4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886016"/>
              </p:ext>
            </p:extLst>
          </p:nvPr>
        </p:nvGraphicFramePr>
        <p:xfrm>
          <a:off x="4269325" y="3143392"/>
          <a:ext cx="4733998" cy="2655277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2322339">
                  <a:extLst>
                    <a:ext uri="{9D8B030D-6E8A-4147-A177-3AD203B41FA5}">
                      <a16:colId xmlns:a16="http://schemas.microsoft.com/office/drawing/2014/main" val="691343393"/>
                    </a:ext>
                  </a:extLst>
                </a:gridCol>
                <a:gridCol w="2411659">
                  <a:extLst>
                    <a:ext uri="{9D8B030D-6E8A-4147-A177-3AD203B41FA5}">
                      <a16:colId xmlns:a16="http://schemas.microsoft.com/office/drawing/2014/main" val="4075079995"/>
                    </a:ext>
                  </a:extLst>
                </a:gridCol>
              </a:tblGrid>
              <a:tr h="2655277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1-1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2-2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3-3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4-1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8" marR="91438"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5-2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6-2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7-3</a:t>
                      </a:r>
                    </a:p>
                    <a:p>
                      <a:r>
                        <a:rPr lang="ru-RU" sz="3600" dirty="0" smtClean="0">
                          <a:latin typeface="Arial" pitchFamily="34" charset="0"/>
                          <a:cs typeface="Arial" pitchFamily="34" charset="0"/>
                        </a:rPr>
                        <a:t>8-3</a:t>
                      </a:r>
                      <a:endParaRPr lang="ru-RU" sz="3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8" marR="91438"/>
                </a:tc>
                <a:extLst>
                  <a:ext uri="{0D108BD9-81ED-4DB2-BD59-A6C34878D82A}">
                    <a16:rowId xmlns:a16="http://schemas.microsoft.com/office/drawing/2014/main" val="2703835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7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4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31573" y="146937"/>
            <a:ext cx="32127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entury Schoolbook" panose="02040604050505020304" pitchFamily="18" charset="0"/>
                <a:cs typeface="Mongolian Baiti" panose="03000500000000000000" pitchFamily="66" charset="0"/>
              </a:rPr>
              <a:t>Рефлексия</a:t>
            </a:r>
          </a:p>
        </p:txBody>
      </p:sp>
      <p:pic>
        <p:nvPicPr>
          <p:cNvPr id="4" name="Picture 11" descr="C:\Users\1\Desktop\смайлики\см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" y="962810"/>
            <a:ext cx="2469124" cy="1403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38514" y="854823"/>
            <a:ext cx="97193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понравилось! Я узнал много нового, </a:t>
            </a:r>
          </a:p>
          <a:p>
            <a:pPr>
              <a:spcBef>
                <a:spcPct val="0"/>
              </a:spcBef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был полезен для меня, </a:t>
            </a:r>
          </a:p>
          <a:p>
            <a:pPr>
              <a:spcBef>
                <a:spcPct val="0"/>
              </a:spcBef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много, с пользой работал на уроке  </a:t>
            </a:r>
          </a:p>
          <a:p>
            <a:pPr>
              <a:spcBef>
                <a:spcPct val="0"/>
              </a:spcBef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понимал все, о чем говорилось на уроке.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был интересен, в определенной степени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полезен для меня,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принимал в нем активное участие,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сумел выполнить ряд заданий,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было на уроке достаточно комфортно.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понимаю , зачем это  было нужно 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очень понимал, о чем идет речь,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ответам на уроке я не был готов.</a:t>
            </a:r>
            <a:endParaRPr lang="ru-RU" sz="2800" dirty="0"/>
          </a:p>
        </p:txBody>
      </p:sp>
      <p:pic>
        <p:nvPicPr>
          <p:cNvPr id="6" name="Picture 12" descr="C:\Users\1\Desktop\смайлики\см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33" y="3329042"/>
            <a:ext cx="1797863" cy="1626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C:\Users\1\Desktop\смайлики\см10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33" y="5219638"/>
            <a:ext cx="2356135" cy="1759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34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2" descr="http://amorebieta.com/wordpress/wp-content/uploads/2013/01/pc-dibuj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9658" y="652096"/>
            <a:ext cx="2849562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18138" y="1372761"/>
            <a:ext cx="678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Закончить наш </a:t>
            </a:r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урок </a:t>
            </a:r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я хотела</a:t>
            </a:r>
          </a:p>
          <a:p>
            <a: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 бы словами: </a:t>
            </a:r>
            <a:br>
              <a:rPr lang="ru-RU" altLang="ru-RU" sz="3600" b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ru-RU" altLang="ru-RU" sz="3600" b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«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Научился </a:t>
            </a:r>
            <a:r>
              <a:rPr lang="ru-RU" altLang="ru-RU" sz="3600" b="1" i="1" dirty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сам, 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Monotype Corsiva" panose="03010101010201010101" pitchFamily="66" charset="0"/>
                <a:ea typeface="Calibri" panose="020F0502020204030204" pitchFamily="34" charset="0"/>
                <a:cs typeface="Arial" panose="020B0604020202020204" pitchFamily="34" charset="0"/>
              </a:rPr>
              <a:t>научи другого». </a:t>
            </a:r>
            <a:endParaRPr lang="ru-RU" altLang="ru-RU" sz="3600" b="1" i="1" dirty="0">
              <a:solidFill>
                <a:srgbClr val="C00000"/>
              </a:solidFill>
              <a:latin typeface="Monotype Corsiva" panose="03010101010201010101" pitchFamily="66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18138" y="4121675"/>
            <a:ext cx="713047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ru-RU" sz="5400" b="1" i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  <a:endParaRPr lang="ru-RU" sz="5400" b="1" i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078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9657" y="0"/>
            <a:ext cx="12351657" cy="724262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43942" y="355543"/>
            <a:ext cx="6096000" cy="86786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628570" y="497085"/>
            <a:ext cx="532674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Что такое система счисления?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91770" y="1516579"/>
            <a:ext cx="97826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2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Система счисления </a:t>
            </a:r>
            <a:r>
              <a:rPr lang="ru-RU" alt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 способ записи и обозначения чисел с помощью заданного набора знаков  или символов</a:t>
            </a:r>
            <a:endParaRPr lang="ru-RU" altLang="ru-RU" sz="2400" dirty="0" smtClean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67506" y="2541700"/>
            <a:ext cx="5050970" cy="100148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счисления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04257" y="3987265"/>
            <a:ext cx="3323771" cy="6224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/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позиционные</a:t>
            </a:r>
            <a:endParaRPr lang="ru-RU" sz="2400" b="1" i="1" dirty="0">
              <a:ln/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83084" y="3941885"/>
            <a:ext cx="3323771" cy="62248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Непозиционны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71022" y="4983726"/>
            <a:ext cx="3323771" cy="62248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404257" y="5104443"/>
            <a:ext cx="3458030" cy="156028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десятичная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двоичная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восьмеричная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шестнадцатеричная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94928" y="4083851"/>
            <a:ext cx="26252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 smtClean="0">
                <a:ln/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непозиционные</a:t>
            </a:r>
            <a:endParaRPr lang="ru-RU" sz="2400" b="1" i="1" cap="none" spc="0" dirty="0">
              <a:ln/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97482" y="4951310"/>
            <a:ext cx="147085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dirty="0">
                <a:ln/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400" b="1" i="1" cap="none" spc="0" dirty="0" smtClean="0">
                <a:ln/>
                <a:latin typeface="Arial" panose="020B0604020202020204" pitchFamily="34" charset="0"/>
                <a:cs typeface="Arial" panose="020B0604020202020204" pitchFamily="34" charset="0"/>
              </a:rPr>
              <a:t>имская</a:t>
            </a:r>
            <a:endParaRPr lang="ru-RU" sz="2400" b="1" i="1" cap="none" spc="0" dirty="0">
              <a:ln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3715657" y="3543186"/>
            <a:ext cx="808193" cy="41921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197482" y="3543186"/>
            <a:ext cx="974061" cy="398699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063633" y="4648003"/>
            <a:ext cx="5017" cy="44931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804303" y="4517366"/>
            <a:ext cx="5017" cy="449312"/>
          </a:xfrm>
          <a:prstGeom prst="straightConnector1">
            <a:avLst/>
          </a:prstGeom>
          <a:ln w="381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096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53430" y="762391"/>
            <a:ext cx="61109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Monotype Corsiva" pitchFamily="66" charset="0"/>
              </a:rPr>
              <a:t>Позиционные  системы счисления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886" y="1780125"/>
            <a:ext cx="9913257" cy="40257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2060"/>
                </a:solidFill>
              </a:rPr>
              <a:t>Основанием системы счисления  может быть любое натуральное число, большее единицы;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3200" b="1" i="1" u="sng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Основание ПСС</a:t>
            </a:r>
            <a:r>
              <a:rPr lang="ru-RU" altLang="ru-RU" sz="3200" b="1" i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</a:t>
            </a:r>
            <a:r>
              <a:rPr lang="ru-RU" altLang="ru-RU" sz="2800" i="1" dirty="0">
                <a:solidFill>
                  <a:srgbClr val="002060"/>
                </a:solidFill>
              </a:rPr>
              <a:t>– это количество цифр, используемое для представления чисел; Для десятичной – это 10 цифр , для двоичной- 2 цифры, для пятиричной-5 цифр.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ru-RU" altLang="ru-RU" sz="2800" i="1" dirty="0">
                <a:solidFill>
                  <a:srgbClr val="002060"/>
                </a:solidFill>
              </a:rPr>
              <a:t>Значение цифры зависит от ее 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позиции (</a:t>
            </a:r>
            <a:r>
              <a:rPr lang="ru-RU" altLang="ru-RU" sz="2800" i="1" dirty="0">
                <a:solidFill>
                  <a:srgbClr val="002060"/>
                </a:solidFill>
              </a:rPr>
              <a:t>разряда), т.е. одна и та же цифра соответствует разным значениям в зависимости от того, в какой позиции</a:t>
            </a:r>
            <a:r>
              <a:rPr lang="en-US" altLang="ru-RU" sz="2800" i="1" dirty="0">
                <a:solidFill>
                  <a:srgbClr val="002060"/>
                </a:solidFill>
              </a:rPr>
              <a:t>(</a:t>
            </a:r>
            <a:r>
              <a:rPr lang="ru-RU" altLang="ru-RU" sz="2800" i="1" dirty="0">
                <a:solidFill>
                  <a:srgbClr val="002060"/>
                </a:solidFill>
              </a:rPr>
              <a:t>разряде) числа она стоит;</a:t>
            </a:r>
          </a:p>
          <a:p>
            <a:pPr>
              <a:lnSpc>
                <a:spcPct val="90000"/>
              </a:lnSpc>
            </a:pPr>
            <a:r>
              <a:rPr lang="ru-RU" altLang="ru-RU" sz="2800" i="1" dirty="0"/>
              <a:t>               </a:t>
            </a:r>
            <a:r>
              <a:rPr lang="ru-RU" altLang="ru-RU" sz="2800" i="1" dirty="0">
                <a:solidFill>
                  <a:srgbClr val="002060"/>
                </a:solidFill>
              </a:rPr>
              <a:t>Например: </a:t>
            </a:r>
            <a:r>
              <a:rPr lang="ru-RU" altLang="ru-RU" sz="28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5555, 3445, 55, 5</a:t>
            </a:r>
          </a:p>
        </p:txBody>
      </p:sp>
    </p:spTree>
    <p:extLst>
      <p:ext uri="{BB962C8B-B14F-4D97-AF65-F5344CB8AC3E}">
        <p14:creationId xmlns:p14="http://schemas.microsoft.com/office/powerpoint/2010/main" val="348160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93646" y="646277"/>
            <a:ext cx="38876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Цифра. Что это ? 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62743" y="1628507"/>
            <a:ext cx="87811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defRPr/>
            </a:pPr>
            <a:r>
              <a:rPr lang="ru-RU" sz="3200" b="1" u="sng" dirty="0">
                <a:solidFill>
                  <a:srgbClr val="C00000"/>
                </a:solidFill>
                <a:latin typeface="Monotype Corsiva" pitchFamily="66" charset="0"/>
              </a:rPr>
              <a:t>Знаки (символы) ,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используемые в системе  счисления для обозначения чисел, называются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u="sng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cs typeface="Arial" pitchFamily="34" charset="0"/>
              </a:rPr>
              <a:t>цифрами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defRPr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коэффициентами представления или базисом СС).</a:t>
            </a:r>
          </a:p>
          <a:p>
            <a:pPr marL="274320" indent="-274320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10-ой с/счисления цифры 0-9;</a:t>
            </a:r>
          </a:p>
          <a:p>
            <a:pPr marL="274320" indent="-274320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2-ой с/счисления цифры 0,1</a:t>
            </a:r>
          </a:p>
          <a:p>
            <a:pPr marL="274320" indent="-274320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 8-ой с/счисления цифры 0-7</a:t>
            </a:r>
          </a:p>
          <a:p>
            <a:pPr marL="274320" indent="-274320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Для16-тиричной с/счисления цифры 0-9, </a:t>
            </a:r>
          </a:p>
          <a:p>
            <a:pPr marL="274320" indent="-274320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              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A,B,C,D,E,F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marL="274320" indent="-274320">
              <a:defRPr/>
            </a:pPr>
            <a:endParaRPr lang="ru-RU" sz="2400" b="1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defRPr/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Примеры записи чисел: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948;  1110001,467,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A1F4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8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6114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2800" y="882134"/>
            <a:ext cx="6614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CC0000"/>
                </a:solidFill>
                <a:latin typeface="Monotype Corsiva" pitchFamily="66" charset="0"/>
              </a:rPr>
              <a:t>Римская система счисления.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1960" y="1703368"/>
            <a:ext cx="1034796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alt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I-1            </a:t>
            </a:r>
            <a:r>
              <a:rPr lang="ru-RU" altLang="ru-RU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7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-VII               50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       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LX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II-2              8-VIII            100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    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XCIX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III-3              9-IX               500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        600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IV-4          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10-X             1000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     1200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MCC</a:t>
            </a: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V-5           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11-XI</a:t>
            </a: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VI-6           </a:t>
            </a: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8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12-XII</a:t>
            </a:r>
          </a:p>
          <a:p>
            <a:endParaRPr lang="ru-RU" altLang="ru-RU" sz="2800" b="1" dirty="0" smtClean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причине неудобства и большой сложности в    </a:t>
            </a:r>
            <a:r>
              <a:rPr lang="ru-RU" alt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настоящее 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римская система счисления встречается очень редко. </a:t>
            </a:r>
          </a:p>
          <a:p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используется римская система счисления?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1720" y="45411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ru-RU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3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33600" y="728344"/>
            <a:ext cx="797593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3200" b="1" i="1" dirty="0">
                <a:solidFill>
                  <a:srgbClr val="C00000"/>
                </a:solidFill>
              </a:rPr>
              <a:t>Правила записи и чтения </a:t>
            </a:r>
            <a:r>
              <a:rPr lang="ru-RU" sz="3200" b="1" i="1" dirty="0">
                <a:solidFill>
                  <a:srgbClr val="C00000"/>
                </a:solidFill>
                <a:latin typeface="Georgia" panose="02040502050405020303" pitchFamily="18" charset="0"/>
              </a:rPr>
              <a:t>римских</a:t>
            </a:r>
            <a:r>
              <a:rPr lang="ru-RU" sz="3200" b="1" i="1" dirty="0">
                <a:solidFill>
                  <a:srgbClr val="C00000"/>
                </a:solidFill>
              </a:rPr>
              <a:t> чисел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199" y="1887040"/>
            <a:ext cx="10287001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Буква, повторяющаяся дважды или трижды, удваивает или утраивает свое значение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(СС - 200).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или более букв, помещенных после другой большего значения, увеличивает это значение на величину более мелкой</a:t>
            </a:r>
          </a:p>
          <a:p>
            <a:pPr>
              <a:lnSpc>
                <a:spcPct val="90000"/>
              </a:lnSpc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(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11, DCC - 700).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Буква, помещенная перед другой буквой большего значения, уменьшает это значение на величину этой буквы (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XC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90, 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XL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40).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Горизонтальная черта, помещенная над буквой, повышает ее значение в 1000 раз.</a:t>
            </a:r>
          </a:p>
        </p:txBody>
      </p:sp>
    </p:spTree>
    <p:extLst>
      <p:ext uri="{BB962C8B-B14F-4D97-AF65-F5344CB8AC3E}">
        <p14:creationId xmlns:p14="http://schemas.microsoft.com/office/powerpoint/2010/main" val="295592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09821" y="530162"/>
            <a:ext cx="56541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Римская</a:t>
            </a:r>
            <a:r>
              <a:rPr lang="ru-RU" sz="4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>
                <a:solidFill>
                  <a:srgbClr val="C00000"/>
                </a:solidFill>
                <a:latin typeface="Monotype Corsiva" pitchFamily="66" charset="0"/>
                <a:cs typeface="Arial" pitchFamily="34" charset="0"/>
              </a:rPr>
              <a:t>система счисления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3143" y="1224548"/>
            <a:ext cx="11001828" cy="51337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 является позиционной, т.е. каждый символ обозначает всегда одно и тоже число и не зависит от местоположения в записи числа.</a:t>
            </a:r>
          </a:p>
          <a:p>
            <a:pPr marL="274320" indent="-274320">
              <a:lnSpc>
                <a:spcPct val="90000"/>
              </a:lnSpc>
              <a:defRPr/>
            </a:pP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Цифры обозначаются латинскими буквами: </a:t>
            </a:r>
            <a:endParaRPr lang="en-US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X,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D, 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1,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5,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10,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50, 100, 500, 1000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endParaRPr lang="en-US" sz="28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Например: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XXX–30; 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XLI–41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LX-60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  <a:r>
              <a:rPr lang="en-US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CMLV-955</a:t>
            </a:r>
            <a:endParaRPr lang="ru-RU" sz="2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Какие  числа здесь записаны?</a:t>
            </a:r>
          </a:p>
          <a:p>
            <a:pPr marL="274320" indent="-274320">
              <a:lnSpc>
                <a:spcPct val="90000"/>
              </a:lnSpc>
              <a:defRPr/>
            </a:pPr>
            <a:r>
              <a:rPr lang="ru-RU" sz="28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МС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LVI</a:t>
            </a:r>
            <a:r>
              <a:rPr lang="ru-RU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 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MMXIV;</a:t>
            </a:r>
            <a:r>
              <a:rPr lang="ru-RU" sz="2800" dirty="0">
                <a:solidFill>
                  <a:srgbClr val="F92947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DXXVII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53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08114" cy="7126514"/>
          </a:xfrm>
          <a:prstGeom prst="rect">
            <a:avLst/>
          </a:prstGeom>
        </p:spPr>
      </p:pic>
      <p:pic>
        <p:nvPicPr>
          <p:cNvPr id="3" name="Picture 6" descr="http://pro-vincia.com.ua/uploads/posts/2012-12/thumbs/1355826967_Pl_wek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098" y="1988457"/>
            <a:ext cx="6435044" cy="451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6114" y="3086203"/>
            <a:ext cx="23222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</a:p>
          <a:p>
            <a:pPr algn="ctr">
              <a:defRPr/>
            </a:pPr>
            <a:r>
              <a:rPr lang="ru-RU" sz="28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быстрее?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56114" y="621445"/>
            <a:ext cx="8142515" cy="127725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sz="5400" b="1" cap="none" spc="0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8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1596</Words>
  <Application>Microsoft Office PowerPoint</Application>
  <PresentationFormat>Широкоэкранный</PresentationFormat>
  <Paragraphs>382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41" baseType="lpstr">
      <vt:lpstr>Arial</vt:lpstr>
      <vt:lpstr>Arial Black</vt:lpstr>
      <vt:lpstr>Calibri</vt:lpstr>
      <vt:lpstr>Calibri Light</vt:lpstr>
      <vt:lpstr>Century Schoolbook</vt:lpstr>
      <vt:lpstr>Georgia</vt:lpstr>
      <vt:lpstr>Mongolian Baiti</vt:lpstr>
      <vt:lpstr>Monotype Corsiva</vt:lpstr>
      <vt:lpstr>Segoe UI Black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Проверь себя.    Тест 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cp:lastPrinted>2019-05-15T16:45:08Z</cp:lastPrinted>
  <dcterms:created xsi:type="dcterms:W3CDTF">2019-04-29T13:47:38Z</dcterms:created>
  <dcterms:modified xsi:type="dcterms:W3CDTF">2019-05-15T17:25:21Z</dcterms:modified>
</cp:coreProperties>
</file>